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91725" algn="ctr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83449" algn="ctr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475175" algn="ctr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966900" algn="ctr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458624" algn="l" defTabSz="983449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950349" algn="l" defTabSz="983449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442075" algn="l" defTabSz="983449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933800" algn="l" defTabSz="983449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33CC33"/>
    <a:srgbClr val="99FF99"/>
    <a:srgbClr val="FF9999"/>
    <a:srgbClr val="002164"/>
    <a:srgbClr val="003399"/>
    <a:srgbClr val="0046D2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939" autoAdjust="0"/>
  </p:normalViewPr>
  <p:slideViewPr>
    <p:cSldViewPr snapToGrid="0" showGuides="1">
      <p:cViewPr>
        <p:scale>
          <a:sx n="60" d="100"/>
          <a:sy n="60" d="100"/>
        </p:scale>
        <p:origin x="5076" y="-72"/>
      </p:cViewPr>
      <p:guideLst>
        <p:guide orient="horz" pos="4836"/>
        <p:guide orient="horz" pos="20196"/>
        <p:guide orient="horz" pos="21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5600" y="692150"/>
            <a:ext cx="34655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9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1"/>
            <a:ext cx="2909888" cy="4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1"/>
            <a:ext cx="2909888" cy="4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917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834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751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669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58624" algn="l" defTabSz="9834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50349" algn="l" defTabSz="9834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42075" algn="l" defTabSz="9834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33800" algn="l" defTabSz="98344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4013" y="692150"/>
            <a:ext cx="3468687" cy="3467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661" y="10226670"/>
            <a:ext cx="27979083" cy="7054876"/>
          </a:xfrm>
          <a:prstGeom prst="rect">
            <a:avLst/>
          </a:prstGeom>
        </p:spPr>
        <p:txBody>
          <a:bodyPr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245" y="18653325"/>
            <a:ext cx="23043915" cy="8413593"/>
          </a:xfrm>
          <a:prstGeom prst="rect">
            <a:avLst/>
          </a:prstGeom>
        </p:spPr>
        <p:txBody>
          <a:bodyPr lIns="98346" tIns="49172" rIns="98346" bIns="49172"/>
          <a:lstStyle>
            <a:lvl1pPr marL="0" indent="0" algn="ctr">
              <a:buNone/>
              <a:defRPr/>
            </a:lvl1pPr>
            <a:lvl2pPr marL="491725" indent="0" algn="ctr">
              <a:buNone/>
              <a:defRPr/>
            </a:lvl2pPr>
            <a:lvl3pPr marL="983449" indent="0" algn="ctr">
              <a:buNone/>
              <a:defRPr/>
            </a:lvl3pPr>
            <a:lvl4pPr marL="1475175" indent="0" algn="ctr">
              <a:buNone/>
              <a:defRPr/>
            </a:lvl4pPr>
            <a:lvl5pPr marL="1966900" indent="0" algn="ctr">
              <a:buNone/>
              <a:defRPr/>
            </a:lvl5pPr>
            <a:lvl6pPr marL="2458624" indent="0" algn="ctr">
              <a:buNone/>
              <a:defRPr/>
            </a:lvl6pPr>
            <a:lvl7pPr marL="2950349" indent="0" algn="ctr">
              <a:buNone/>
              <a:defRPr/>
            </a:lvl7pPr>
            <a:lvl8pPr marL="3442075" indent="0" algn="ctr">
              <a:buNone/>
              <a:defRPr/>
            </a:lvl8pPr>
            <a:lvl9pPr marL="39338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3" y="1318071"/>
            <a:ext cx="29625524" cy="5487127"/>
          </a:xfrm>
          <a:prstGeom prst="rect">
            <a:avLst/>
          </a:prstGeom>
        </p:spPr>
        <p:txBody>
          <a:bodyPr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43" y="7680527"/>
            <a:ext cx="29625524" cy="21724954"/>
          </a:xfrm>
          <a:prstGeom prst="rect">
            <a:avLst/>
          </a:prstGeom>
        </p:spPr>
        <p:txBody>
          <a:bodyPr vert="eaVert" lIns="98346" tIns="49172" rIns="98346" bIns="491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141" y="1318071"/>
            <a:ext cx="7404827" cy="28087407"/>
          </a:xfrm>
          <a:prstGeom prst="rect">
            <a:avLst/>
          </a:prstGeom>
        </p:spPr>
        <p:txBody>
          <a:bodyPr vert="eaVert"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38" y="1318071"/>
            <a:ext cx="22021632" cy="28087407"/>
          </a:xfrm>
          <a:prstGeom prst="rect">
            <a:avLst/>
          </a:prstGeom>
        </p:spPr>
        <p:txBody>
          <a:bodyPr vert="eaVert" lIns="98346" tIns="49172" rIns="98346" bIns="491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3" y="1318071"/>
            <a:ext cx="29625524" cy="5487127"/>
          </a:xfrm>
          <a:prstGeom prst="rect">
            <a:avLst/>
          </a:prstGeom>
        </p:spPr>
        <p:txBody>
          <a:bodyPr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443" y="7680527"/>
            <a:ext cx="29625524" cy="21724954"/>
          </a:xfrm>
          <a:prstGeom prst="rect">
            <a:avLst/>
          </a:prstGeom>
        </p:spPr>
        <p:txBody>
          <a:bodyPr lIns="98346" tIns="49172" rIns="98346" bIns="491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00" y="21153019"/>
            <a:ext cx="27981158" cy="6538100"/>
          </a:xfrm>
          <a:prstGeom prst="rect">
            <a:avLst/>
          </a:prstGeom>
        </p:spPr>
        <p:txBody>
          <a:bodyPr lIns="98346" tIns="49172" rIns="98346" bIns="49172"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00" y="13951531"/>
            <a:ext cx="27981158" cy="7201490"/>
          </a:xfrm>
          <a:prstGeom prst="rect">
            <a:avLst/>
          </a:prstGeom>
        </p:spPr>
        <p:txBody>
          <a:bodyPr lIns="98346" tIns="49172" rIns="98346" bIns="49172" anchor="b"/>
          <a:lstStyle>
            <a:lvl1pPr marL="0" indent="0">
              <a:buNone/>
              <a:defRPr sz="2200"/>
            </a:lvl1pPr>
            <a:lvl2pPr marL="491725" indent="0">
              <a:buNone/>
              <a:defRPr sz="2000"/>
            </a:lvl2pPr>
            <a:lvl3pPr marL="983449" indent="0">
              <a:buNone/>
              <a:defRPr sz="1700"/>
            </a:lvl3pPr>
            <a:lvl4pPr marL="1475175" indent="0">
              <a:buNone/>
              <a:defRPr sz="1600"/>
            </a:lvl4pPr>
            <a:lvl5pPr marL="1966900" indent="0">
              <a:buNone/>
              <a:defRPr sz="1600"/>
            </a:lvl5pPr>
            <a:lvl6pPr marL="2458624" indent="0">
              <a:buNone/>
              <a:defRPr sz="1600"/>
            </a:lvl6pPr>
            <a:lvl7pPr marL="2950349" indent="0">
              <a:buNone/>
              <a:defRPr sz="1600"/>
            </a:lvl7pPr>
            <a:lvl8pPr marL="3442075" indent="0">
              <a:buNone/>
              <a:defRPr sz="1600"/>
            </a:lvl8pPr>
            <a:lvl9pPr marL="39338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3" y="1318071"/>
            <a:ext cx="29625524" cy="5487127"/>
          </a:xfrm>
          <a:prstGeom prst="rect">
            <a:avLst/>
          </a:prstGeom>
        </p:spPr>
        <p:txBody>
          <a:bodyPr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39" y="7680527"/>
            <a:ext cx="14712192" cy="21724954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57697" y="7680527"/>
            <a:ext cx="14714265" cy="21724954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3" y="1318071"/>
            <a:ext cx="29625524" cy="5487127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44" y="7368430"/>
            <a:ext cx="14544230" cy="3071630"/>
          </a:xfrm>
          <a:prstGeom prst="rect">
            <a:avLst/>
          </a:prstGeom>
        </p:spPr>
        <p:txBody>
          <a:bodyPr lIns="98346" tIns="49172" rIns="98346" bIns="49172" anchor="b"/>
          <a:lstStyle>
            <a:lvl1pPr marL="0" indent="0">
              <a:buNone/>
              <a:defRPr sz="2700" b="1"/>
            </a:lvl1pPr>
            <a:lvl2pPr marL="491725" indent="0">
              <a:buNone/>
              <a:defRPr sz="2200" b="1"/>
            </a:lvl2pPr>
            <a:lvl3pPr marL="983449" indent="0">
              <a:buNone/>
              <a:defRPr sz="2000" b="1"/>
            </a:lvl3pPr>
            <a:lvl4pPr marL="1475175" indent="0">
              <a:buNone/>
              <a:defRPr sz="1700" b="1"/>
            </a:lvl4pPr>
            <a:lvl5pPr marL="1966900" indent="0">
              <a:buNone/>
              <a:defRPr sz="1700" b="1"/>
            </a:lvl5pPr>
            <a:lvl6pPr marL="2458624" indent="0">
              <a:buNone/>
              <a:defRPr sz="1700" b="1"/>
            </a:lvl6pPr>
            <a:lvl7pPr marL="2950349" indent="0">
              <a:buNone/>
              <a:defRPr sz="1700" b="1"/>
            </a:lvl7pPr>
            <a:lvl8pPr marL="3442075" indent="0">
              <a:buNone/>
              <a:defRPr sz="1700" b="1"/>
            </a:lvl8pPr>
            <a:lvl9pPr marL="393380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44" y="10440060"/>
            <a:ext cx="14544230" cy="18965423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513" y="7368430"/>
            <a:ext cx="14550452" cy="3071630"/>
          </a:xfrm>
          <a:prstGeom prst="rect">
            <a:avLst/>
          </a:prstGeom>
        </p:spPr>
        <p:txBody>
          <a:bodyPr lIns="98346" tIns="49172" rIns="98346" bIns="49172" anchor="b"/>
          <a:lstStyle>
            <a:lvl1pPr marL="0" indent="0">
              <a:buNone/>
              <a:defRPr sz="2700" b="1"/>
            </a:lvl1pPr>
            <a:lvl2pPr marL="491725" indent="0">
              <a:buNone/>
              <a:defRPr sz="2200" b="1"/>
            </a:lvl2pPr>
            <a:lvl3pPr marL="983449" indent="0">
              <a:buNone/>
              <a:defRPr sz="2000" b="1"/>
            </a:lvl3pPr>
            <a:lvl4pPr marL="1475175" indent="0">
              <a:buNone/>
              <a:defRPr sz="1700" b="1"/>
            </a:lvl4pPr>
            <a:lvl5pPr marL="1966900" indent="0">
              <a:buNone/>
              <a:defRPr sz="1700" b="1"/>
            </a:lvl5pPr>
            <a:lvl6pPr marL="2458624" indent="0">
              <a:buNone/>
              <a:defRPr sz="1700" b="1"/>
            </a:lvl6pPr>
            <a:lvl7pPr marL="2950349" indent="0">
              <a:buNone/>
              <a:defRPr sz="1700" b="1"/>
            </a:lvl7pPr>
            <a:lvl8pPr marL="3442075" indent="0">
              <a:buNone/>
              <a:defRPr sz="1700" b="1"/>
            </a:lvl8pPr>
            <a:lvl9pPr marL="393380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513" y="10440060"/>
            <a:ext cx="14550452" cy="18965423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3" y="1318071"/>
            <a:ext cx="29625524" cy="5487127"/>
          </a:xfrm>
          <a:prstGeom prst="rect">
            <a:avLst/>
          </a:prstGeom>
        </p:spPr>
        <p:txBody>
          <a:bodyPr lIns="98346" tIns="49172" rIns="98346" bIns="491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44" y="1310814"/>
            <a:ext cx="10830413" cy="5577126"/>
          </a:xfrm>
          <a:prstGeom prst="rect">
            <a:avLst/>
          </a:prstGeom>
        </p:spPr>
        <p:txBody>
          <a:bodyPr lIns="98346" tIns="49172" rIns="98346" bIns="49172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839" y="1310815"/>
            <a:ext cx="18401126" cy="28094664"/>
          </a:xfrm>
          <a:prstGeom prst="rect">
            <a:avLst/>
          </a:prstGeom>
        </p:spPr>
        <p:txBody>
          <a:bodyPr lIns="98346" tIns="49172" rIns="98346" bIns="49172"/>
          <a:lstStyle>
            <a:lvl1pPr>
              <a:defRPr sz="3500"/>
            </a:lvl1pPr>
            <a:lvl2pPr>
              <a:defRPr sz="30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44" y="6887941"/>
            <a:ext cx="10830413" cy="22517538"/>
          </a:xfrm>
          <a:prstGeom prst="rect">
            <a:avLst/>
          </a:prstGeom>
        </p:spPr>
        <p:txBody>
          <a:bodyPr lIns="98346" tIns="49172" rIns="98346" bIns="49172"/>
          <a:lstStyle>
            <a:lvl1pPr marL="0" indent="0">
              <a:buNone/>
              <a:defRPr sz="1600"/>
            </a:lvl1pPr>
            <a:lvl2pPr marL="491725" indent="0">
              <a:buNone/>
              <a:defRPr sz="1300"/>
            </a:lvl2pPr>
            <a:lvl3pPr marL="983449" indent="0">
              <a:buNone/>
              <a:defRPr sz="1100"/>
            </a:lvl3pPr>
            <a:lvl4pPr marL="1475175" indent="0">
              <a:buNone/>
              <a:defRPr sz="1000"/>
            </a:lvl4pPr>
            <a:lvl5pPr marL="1966900" indent="0">
              <a:buNone/>
              <a:defRPr sz="1000"/>
            </a:lvl5pPr>
            <a:lvl6pPr marL="2458624" indent="0">
              <a:buNone/>
              <a:defRPr sz="1000"/>
            </a:lvl6pPr>
            <a:lvl7pPr marL="2950349" indent="0">
              <a:buNone/>
              <a:defRPr sz="1000"/>
            </a:lvl7pPr>
            <a:lvl8pPr marL="3442075" indent="0">
              <a:buNone/>
              <a:defRPr sz="1000"/>
            </a:lvl8pPr>
            <a:lvl9pPr marL="3933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044" y="23043027"/>
            <a:ext cx="19751040" cy="2720338"/>
          </a:xfrm>
          <a:prstGeom prst="rect">
            <a:avLst/>
          </a:prstGeom>
        </p:spPr>
        <p:txBody>
          <a:bodyPr lIns="98346" tIns="49172" rIns="98346" bIns="49172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3044" y="2940984"/>
            <a:ext cx="19751040" cy="19750749"/>
          </a:xfrm>
          <a:prstGeom prst="rect">
            <a:avLst/>
          </a:prstGeom>
        </p:spPr>
        <p:txBody>
          <a:bodyPr lIns="98346" tIns="49172" rIns="98346" bIns="49172"/>
          <a:lstStyle>
            <a:lvl1pPr marL="0" indent="0">
              <a:buNone/>
              <a:defRPr sz="3500"/>
            </a:lvl1pPr>
            <a:lvl2pPr marL="491725" indent="0">
              <a:buNone/>
              <a:defRPr sz="3000"/>
            </a:lvl2pPr>
            <a:lvl3pPr marL="983449" indent="0">
              <a:buNone/>
              <a:defRPr sz="2700"/>
            </a:lvl3pPr>
            <a:lvl4pPr marL="1475175" indent="0">
              <a:buNone/>
              <a:defRPr sz="2200"/>
            </a:lvl4pPr>
            <a:lvl5pPr marL="1966900" indent="0">
              <a:buNone/>
              <a:defRPr sz="2200"/>
            </a:lvl5pPr>
            <a:lvl6pPr marL="2458624" indent="0">
              <a:buNone/>
              <a:defRPr sz="2200"/>
            </a:lvl6pPr>
            <a:lvl7pPr marL="2950349" indent="0">
              <a:buNone/>
              <a:defRPr sz="2200"/>
            </a:lvl7pPr>
            <a:lvl8pPr marL="3442075" indent="0">
              <a:buNone/>
              <a:defRPr sz="2200"/>
            </a:lvl8pPr>
            <a:lvl9pPr marL="393380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3044" y="25763367"/>
            <a:ext cx="19751040" cy="3862762"/>
          </a:xfrm>
          <a:prstGeom prst="rect">
            <a:avLst/>
          </a:prstGeom>
        </p:spPr>
        <p:txBody>
          <a:bodyPr lIns="98346" tIns="49172" rIns="98346" bIns="49172"/>
          <a:lstStyle>
            <a:lvl1pPr marL="0" indent="0">
              <a:buNone/>
              <a:defRPr sz="1600"/>
            </a:lvl1pPr>
            <a:lvl2pPr marL="491725" indent="0">
              <a:buNone/>
              <a:defRPr sz="1300"/>
            </a:lvl2pPr>
            <a:lvl3pPr marL="983449" indent="0">
              <a:buNone/>
              <a:defRPr sz="1100"/>
            </a:lvl3pPr>
            <a:lvl4pPr marL="1475175" indent="0">
              <a:buNone/>
              <a:defRPr sz="1000"/>
            </a:lvl4pPr>
            <a:lvl5pPr marL="1966900" indent="0">
              <a:buNone/>
              <a:defRPr sz="1000"/>
            </a:lvl5pPr>
            <a:lvl6pPr marL="2458624" indent="0">
              <a:buNone/>
              <a:defRPr sz="1000"/>
            </a:lvl6pPr>
            <a:lvl7pPr marL="2950349" indent="0">
              <a:buNone/>
              <a:defRPr sz="1000"/>
            </a:lvl7pPr>
            <a:lvl8pPr marL="3442075" indent="0">
              <a:buNone/>
              <a:defRPr sz="1000"/>
            </a:lvl8pPr>
            <a:lvl9pPr marL="3933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24897719" y="32419044"/>
          <a:ext cx="4165862" cy="15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orelDRAW" r:id="rId15" imgW="8833104" imgH="310896" progId="CorelDraw.Graphic.15">
                  <p:embed/>
                </p:oleObj>
              </mc:Choice>
              <mc:Fallback>
                <p:oleObj name="CorelDRAW" r:id="rId15" imgW="8833104" imgH="310896" progId="CorelDraw.Graphic.15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24897719" y="32419044"/>
                        <a:ext cx="4165862" cy="150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9232063" y="32359529"/>
            <a:ext cx="1989617" cy="29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346" tIns="49172" rIns="98346" bIns="49172">
            <a:spAutoFit/>
          </a:bodyPr>
          <a:lstStyle>
            <a:lvl1pPr algn="l" defTabSz="3497263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3497263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3497263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3497263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3497263">
              <a:defRPr>
                <a:solidFill>
                  <a:schemeClr val="tx1"/>
                </a:solidFill>
                <a:latin typeface="Arial" charset="0"/>
              </a:defRPr>
            </a:lvl5pPr>
            <a:lvl6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49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1300" smtClean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135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135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135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135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135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91725" algn="ctr" defTabSz="376135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83449" algn="ctr" defTabSz="376135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475175" algn="ctr" defTabSz="376135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966900" algn="ctr" defTabSz="376135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10295" indent="-1410295" algn="l" defTabSz="376135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4501" indent="-1174676" algn="l" defTabSz="376135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0413" indent="-939058" algn="l" defTabSz="376135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0236" indent="-939058" algn="l" defTabSz="376135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1766" indent="-939058" algn="l" defTabSz="376135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53493" indent="-939058" algn="l" defTabSz="376135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445218" indent="-939058" algn="l" defTabSz="376135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936942" indent="-939058" algn="l" defTabSz="376135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428667" indent="-939058" algn="l" defTabSz="376135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1725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3449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75175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66900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8624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0349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42075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3800" algn="l" defTabSz="9834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chemeClr val="bg1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0"/>
          <p:cNvSpPr>
            <a:spLocks noChangeArrowheads="1"/>
          </p:cNvSpPr>
          <p:nvPr/>
        </p:nvSpPr>
        <p:spPr bwMode="auto">
          <a:xfrm>
            <a:off x="16824960" y="23802316"/>
            <a:ext cx="15487719" cy="791955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346" tIns="49172" rIns="98346" bIns="49172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6824960" y="13780797"/>
            <a:ext cx="15487719" cy="94593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346" tIns="49172" rIns="98346" bIns="49172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72314" y="5633887"/>
            <a:ext cx="15487719" cy="740108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346" tIns="49172" rIns="98346" bIns="49172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59685" y="6957705"/>
            <a:ext cx="14936141" cy="97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Multiword expressions (MWEs) are word combinations that display some form of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idiomaticity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900" dirty="0">
                <a:latin typeface="Times New Roman" pitchFamily="18" charset="0"/>
                <a:cs typeface="Times New Roman" pitchFamily="18" charset="0"/>
              </a:rPr>
            </a:b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14255" y="380324"/>
            <a:ext cx="31889895" cy="4570047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352" tIns="39175" rIns="78352" bIns="39175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1086566" y="1334041"/>
            <a:ext cx="30689280" cy="226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Do Character-level Language Models Capture Knowledge of Multiword Expression Compositionality?</a:t>
            </a:r>
          </a:p>
          <a:p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Ali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Hakimi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Parizi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, Paul Cook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Faculty of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Science, University of New Brunswick</a:t>
            </a:r>
          </a:p>
          <a:p>
            <a:pPr eaLnBrk="1" hangingPunct="1"/>
            <a:r>
              <a:rPr lang="en-US" altLang="en-US" sz="3400" dirty="0" smtClean="0">
                <a:latin typeface="Times New Roman" pitchFamily="18" charset="0"/>
                <a:cs typeface="Times New Roman" pitchFamily="18" charset="0"/>
              </a:rPr>
              <a:t>ahakimi@unb.ca, paul.cook@unb.ca</a:t>
            </a:r>
            <a:endParaRPr lang="en-US" alt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349" y="32170698"/>
            <a:ext cx="6908409" cy="569767"/>
          </a:xfrm>
          <a:prstGeom prst="rect">
            <a:avLst/>
          </a:prstGeom>
        </p:spPr>
      </p:pic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90045" y="8057926"/>
            <a:ext cx="14936141" cy="97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Compositionality</a:t>
            </a:r>
            <a:r>
              <a:rPr lang="en-US" sz="2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refers to the degree to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which the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meaning of a MWE</a:t>
            </a:r>
            <a:r>
              <a:rPr lang="en-US" sz="2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can be predicted by combining the meanings of its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908425" y="9633524"/>
            <a:ext cx="1934855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End User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843280" y="9896219"/>
            <a:ext cx="2674651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580997" y="9670646"/>
            <a:ext cx="2305878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End + User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908425" y="11948876"/>
            <a:ext cx="2411933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Couch Potato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320358" y="12211571"/>
            <a:ext cx="219757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668735" y="11765494"/>
            <a:ext cx="4389665" cy="97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We cannot infer its meaning from its components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7961"/>
              </p:ext>
            </p:extLst>
          </p:nvPr>
        </p:nvGraphicFramePr>
        <p:xfrm>
          <a:off x="17624895" y="15690633"/>
          <a:ext cx="14053316" cy="5752305"/>
        </p:xfrm>
        <a:graphic>
          <a:graphicData uri="http://schemas.openxmlformats.org/drawingml/2006/table">
            <a:tbl>
              <a:tblPr firstRow="1" firstCol="1" bandRow="1"/>
              <a:tblGrid>
                <a:gridCol w="1722978"/>
                <a:gridCol w="5303680"/>
                <a:gridCol w="3513329"/>
                <a:gridCol w="3513329"/>
              </a:tblGrid>
              <a:tr h="63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Pearson’s 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Model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</a:t>
                      </a:r>
                      <a:r>
                        <a:rPr lang="en-US" sz="2900" baseline="-25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</a:t>
                      </a:r>
                      <a:r>
                        <a:rPr lang="en-US" sz="2900" baseline="-25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4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ENC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RNN(1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-0.01 p=0.92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-0.11 p=0.28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91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GRU(1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0.25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p=0.016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0.20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p=0.04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1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LSTM (1%)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0.23 p=0.02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0.18 p=0.08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91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LSTM (5%)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0.27 p=0.011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0.27 p=0.009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Word-Embedding English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0.717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0.736</a:t>
                      </a: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GNC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German LSTM (5%)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0.03 p=0.618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0.03 p=0.590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Word Embedding German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0.371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0.349</a:t>
                      </a:r>
                      <a:endParaRPr lang="en-US" sz="2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17341264" y="25732230"/>
            <a:ext cx="14525567" cy="49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Character-level language models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capture (some)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knowledge about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MWE compositionality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7302406" y="28213925"/>
            <a:ext cx="14525567" cy="139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Future work:</a:t>
            </a:r>
          </a:p>
          <a:p>
            <a:pPr marL="457200" indent="-457200" algn="l">
              <a:buFont typeface="Arial"/>
              <a:buChar char="•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Explore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parameter settings of character-level language models: e.g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., embedding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size, batch size, learning rate,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dropout.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66" y="818380"/>
            <a:ext cx="3329588" cy="3533857"/>
          </a:xfrm>
          <a:prstGeom prst="rect">
            <a:avLst/>
          </a:prstGeom>
        </p:spPr>
      </p:pic>
      <p:sp>
        <p:nvSpPr>
          <p:cNvPr id="17" name="Pentagon 16"/>
          <p:cNvSpPr/>
          <p:nvPr/>
        </p:nvSpPr>
        <p:spPr bwMode="auto">
          <a:xfrm>
            <a:off x="600859" y="6052526"/>
            <a:ext cx="9079169" cy="798715"/>
          </a:xfrm>
          <a:prstGeom prst="homePlat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Multiwor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d Expressions</a:t>
            </a: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825093" y="5632704"/>
            <a:ext cx="15487719" cy="7608979"/>
            <a:chOff x="576072" y="12997212"/>
            <a:chExt cx="15487719" cy="7608979"/>
          </a:xfrm>
        </p:grpSpPr>
        <p:sp>
          <p:nvSpPr>
            <p:cNvPr id="36" name="AutoShape 4"/>
            <p:cNvSpPr>
              <a:spLocks noChangeArrowheads="1"/>
            </p:cNvSpPr>
            <p:nvPr/>
          </p:nvSpPr>
          <p:spPr bwMode="auto">
            <a:xfrm>
              <a:off x="576072" y="12997212"/>
              <a:ext cx="15487719" cy="7608979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346" tIns="49172" rIns="98346" bIns="49172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891529" y="14828290"/>
              <a:ext cx="14936141" cy="1417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8352" tIns="39175" rIns="78352" bIns="39175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For all experiments, we train our models over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raw text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Wikipedia corpora for either English or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German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2900" dirty="0">
                  <a:latin typeface="Times New Roman" pitchFamily="18" charset="0"/>
                  <a:cs typeface="Times New Roman" pitchFamily="18" charset="0"/>
                </a:rPr>
              </a:br>
              <a:endParaRPr lang="en-US" altLang="en-US" sz="2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891529" y="16123237"/>
              <a:ext cx="15172262" cy="2310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8352" tIns="39175" rIns="78352" bIns="39175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Preprocessing steps:</a:t>
              </a:r>
            </a:p>
            <a:p>
              <a:pPr marL="1257300" lvl="1" indent="-514350" algn="l">
                <a:buFont typeface="+mj-lt"/>
                <a:buAutoNum type="arabicPeriod"/>
              </a:pP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Use the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WP2TXT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toolbox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to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eliminate XML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and HTML tags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and hyperlinks.</a:t>
              </a:r>
            </a:p>
            <a:p>
              <a:pPr marL="1257300" lvl="1" indent="-514350" algn="l">
                <a:buFont typeface="+mj-lt"/>
                <a:buAutoNum type="arabicPeriod"/>
              </a:pP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Select a portion of data randomly.</a:t>
              </a:r>
            </a:p>
            <a:p>
              <a:pPr marL="1257300" lvl="1" indent="-514350" algn="l">
                <a:buFont typeface="+mj-lt"/>
                <a:buAutoNum type="arabicPeriod"/>
              </a:pP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Remove all other characters which are not in the language.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altLang="en-US" sz="2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848099" y="18256570"/>
              <a:ext cx="14936141" cy="2310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8352" tIns="39175" rIns="78352" bIns="39175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We evaluate our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methods over two datasets:</a:t>
              </a:r>
            </a:p>
            <a:p>
              <a:pPr marL="1257300" lvl="1" indent="-514350" algn="l">
                <a:buFont typeface="+mj-lt"/>
                <a:buAutoNum type="arabicPeriod"/>
              </a:pP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English noun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compounds, “ENCs”: contains 90 noun compounds, annotated on a continuous [0,5] scale.</a:t>
              </a:r>
            </a:p>
            <a:p>
              <a:pPr marL="1257300" lvl="1" indent="-514350" algn="l">
                <a:buFont typeface="+mj-lt"/>
                <a:buAutoNum type="arabicPeriod"/>
              </a:pP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“GNC”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dataset consists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of 244 German noun compounds, annotated on a continuous [1,7] scale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altLang="en-US" sz="2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Pentagon 50"/>
            <p:cNvSpPr/>
            <p:nvPr/>
          </p:nvSpPr>
          <p:spPr bwMode="auto">
            <a:xfrm>
              <a:off x="600858" y="13507129"/>
              <a:ext cx="9079169" cy="798715"/>
            </a:xfrm>
            <a:prstGeom prst="homePlate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31000">
                  <a:schemeClr val="accent1">
                    <a:shade val="67500"/>
                    <a:satMod val="115000"/>
                  </a:schemeClr>
                </a:gs>
                <a:gs pos="62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Training Data and </a:t>
              </a:r>
              <a:r>
                <a:rPr lang="en-US" sz="3400" b="1" dirty="0" smtClean="0">
                  <a:latin typeface="Times New Roman" pitchFamily="18" charset="0"/>
                  <a:cs typeface="Times New Roman" pitchFamily="18" charset="0"/>
                </a:rPr>
                <a:t>Evaluation </a:t>
              </a:r>
              <a:r>
                <a:rPr kumimoji="0" lang="en-US" sz="3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Dataset</a:t>
              </a:r>
            </a:p>
          </p:txBody>
        </p:sp>
      </p:grpSp>
      <p:sp>
        <p:nvSpPr>
          <p:cNvPr id="52" name="Pentagon 51"/>
          <p:cNvSpPr/>
          <p:nvPr/>
        </p:nvSpPr>
        <p:spPr bwMode="auto">
          <a:xfrm>
            <a:off x="16841212" y="14400663"/>
            <a:ext cx="9079169" cy="798715"/>
          </a:xfrm>
          <a:prstGeom prst="homePlat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53" name="Pentagon 52"/>
          <p:cNvSpPr/>
          <p:nvPr/>
        </p:nvSpPr>
        <p:spPr bwMode="auto">
          <a:xfrm>
            <a:off x="16841214" y="24346366"/>
            <a:ext cx="9079169" cy="798715"/>
          </a:xfrm>
          <a:prstGeom prst="homePlat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Conclusions and Future Work</a:t>
            </a:r>
          </a:p>
        </p:txBody>
      </p:sp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572313" y="26335654"/>
            <a:ext cx="15487719" cy="538621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346" tIns="49172" rIns="98346" bIns="49172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1113527" y="27508708"/>
            <a:ext cx="14525567" cy="49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To calculate the compositionality, we use two different methods: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086568" y="30890605"/>
            <a:ext cx="14525567" cy="49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is set to 0.7, and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cosine similarity as our similarity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measure.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Pentagon 53"/>
          <p:cNvSpPr/>
          <p:nvPr/>
        </p:nvSpPr>
        <p:spPr bwMode="auto">
          <a:xfrm>
            <a:off x="603842" y="26590869"/>
            <a:ext cx="9079169" cy="798715"/>
          </a:xfrm>
          <a:prstGeom prst="homePlat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Compositionality Equations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63031" y="13649299"/>
            <a:ext cx="15603840" cy="12244211"/>
            <a:chOff x="16800310" y="5633885"/>
            <a:chExt cx="15603840" cy="12244211"/>
          </a:xfrm>
        </p:grpSpPr>
        <p:sp>
          <p:nvSpPr>
            <p:cNvPr id="25" name="AutoShape 50"/>
            <p:cNvSpPr>
              <a:spLocks noChangeArrowheads="1"/>
            </p:cNvSpPr>
            <p:nvPr/>
          </p:nvSpPr>
          <p:spPr bwMode="auto">
            <a:xfrm>
              <a:off x="16800310" y="5633885"/>
              <a:ext cx="15603840" cy="12244211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8346" tIns="49172" rIns="98346" bIns="49172" anchor="ctr"/>
            <a:lstStyle>
              <a:lvl1pPr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7076098" y="7347585"/>
              <a:ext cx="14936141" cy="525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8352" tIns="39175" rIns="78352" bIns="39175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The probability of the next character is determined based on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previous characters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17041643" y="7998050"/>
              <a:ext cx="14936141" cy="525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8352" tIns="39175" rIns="78352" bIns="39175">
              <a:spAutoFit/>
            </a:bodyPr>
            <a:lstStyle>
              <a:lvl1pPr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3497263" eaLnBrk="0" hangingPunct="0">
                <a:defRPr sz="69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3497263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Can estimate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the probability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of out-of-vocabulary words, unlike 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word-level language </a:t>
              </a:r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models.</a:t>
              </a:r>
            </a:p>
          </p:txBody>
        </p:sp>
        <p:sp>
          <p:nvSpPr>
            <p:cNvPr id="55" name="Pentagon 54"/>
            <p:cNvSpPr/>
            <p:nvPr/>
          </p:nvSpPr>
          <p:spPr bwMode="auto">
            <a:xfrm>
              <a:off x="16821092" y="6238869"/>
              <a:ext cx="9079169" cy="798715"/>
            </a:xfrm>
            <a:prstGeom prst="homePlate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31000">
                  <a:schemeClr val="accent1">
                    <a:shade val="67500"/>
                    <a:satMod val="115000"/>
                  </a:schemeClr>
                </a:gs>
                <a:gs pos="62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Character Level Language Models</a:t>
              </a: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907781" y="10746592"/>
            <a:ext cx="2411933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2900" dirty="0" smtClean="0">
                <a:latin typeface="Times New Roman" pitchFamily="18" charset="0"/>
                <a:cs typeface="Times New Roman" pitchFamily="18" charset="0"/>
              </a:rPr>
              <a:t>Game Plan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3003199" y="11009287"/>
            <a:ext cx="2514732" cy="3153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5635356" y="10563210"/>
            <a:ext cx="3760894" cy="97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Its meaning is related to “game” to some degree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7919777" y="9933341"/>
            <a:ext cx="4356495" cy="14673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9651480" y="11040819"/>
            <a:ext cx="2624792" cy="782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10058400" y="12251328"/>
            <a:ext cx="2217872" cy="377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12346043" y="9670646"/>
            <a:ext cx="4125047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Compositional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12340937" y="10786348"/>
            <a:ext cx="3337475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Semi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Compositional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12330897" y="11988631"/>
            <a:ext cx="3326981" cy="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Compositional</a:t>
            </a:r>
            <a:endParaRPr lang="en-US" alt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40"/>
          <p:cNvSpPr txBox="1">
            <a:spLocks noChangeArrowheads="1"/>
          </p:cNvSpPr>
          <p:nvPr/>
        </p:nvSpPr>
        <p:spPr bwMode="auto">
          <a:xfrm>
            <a:off x="1053389" y="29458112"/>
            <a:ext cx="14525567" cy="139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2900" dirty="0" smtClean="0">
                <a:latin typeface="Times New Roman" pitchFamily="18" charset="0"/>
                <a:cs typeface="Times New Roman" pitchFamily="18" charset="0"/>
              </a:rPr>
              <a:t>MWE, C1 and C2  are vector representations for a multiword expression, its first component and its second </a:t>
            </a:r>
            <a:r>
              <a:rPr lang="en-US" altLang="en-US" sz="2900" dirty="0" err="1" smtClean="0">
                <a:latin typeface="Times New Roman" pitchFamily="18" charset="0"/>
                <a:cs typeface="Times New Roman" pitchFamily="18" charset="0"/>
              </a:rPr>
              <a:t>componen,t</a:t>
            </a:r>
            <a:r>
              <a:rPr lang="en-US" altLang="en-US" sz="2900" dirty="0" smtClean="0">
                <a:latin typeface="Times New Roman" pitchFamily="18" charset="0"/>
                <a:cs typeface="Times New Roman" pitchFamily="18" charset="0"/>
              </a:rPr>
              <a:t> respectively.</a:t>
            </a:r>
          </a:p>
          <a:p>
            <a:pPr algn="l"/>
            <a:r>
              <a:rPr lang="en-US" altLang="en-US" sz="2900" dirty="0" smtClean="0">
                <a:latin typeface="Times New Roman" pitchFamily="18" charset="0"/>
                <a:cs typeface="Times New Roman" pitchFamily="18" charset="0"/>
              </a:rPr>
              <a:t>Each vector is the hidden state of the network after reading the whole word. 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auto">
          <a:xfrm>
            <a:off x="17341264" y="26969444"/>
            <a:ext cx="14525567" cy="94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Word embedding models achieve higher correlation, but can't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represent out-of-vocabulary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or low-frequency words.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40"/>
          <p:cNvSpPr txBox="1">
            <a:spLocks noChangeArrowheads="1"/>
          </p:cNvSpPr>
          <p:nvPr/>
        </p:nvSpPr>
        <p:spPr bwMode="auto">
          <a:xfrm>
            <a:off x="17302406" y="29635083"/>
            <a:ext cx="14525567" cy="94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413" tIns="26207" rIns="52413" bIns="26207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other neural network architectures such as a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bidirectional LSTM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and sub-word level 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models.</a:t>
            </a:r>
            <a:endParaRPr lang="en-US" alt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478695" y="16805832"/>
            <a:ext cx="11676733" cy="7653690"/>
            <a:chOff x="3478695" y="17986932"/>
            <a:chExt cx="11676733" cy="7653690"/>
          </a:xfrm>
        </p:grpSpPr>
        <p:grpSp>
          <p:nvGrpSpPr>
            <p:cNvPr id="50" name="Group 49"/>
            <p:cNvGrpSpPr/>
            <p:nvPr/>
          </p:nvGrpSpPr>
          <p:grpSpPr>
            <a:xfrm>
              <a:off x="3478695" y="17986932"/>
              <a:ext cx="10156608" cy="7653690"/>
              <a:chOff x="1729408" y="18384498"/>
              <a:chExt cx="10156608" cy="765369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4294831" y="23509281"/>
                <a:ext cx="954803" cy="1635795"/>
              </a:xfrm>
              <a:prstGeom prst="rect">
                <a:avLst/>
              </a:prstGeom>
              <a:solidFill>
                <a:srgbClr val="FF99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6598217" y="23509281"/>
                <a:ext cx="954803" cy="1635796"/>
              </a:xfrm>
              <a:prstGeom prst="rect">
                <a:avLst/>
              </a:prstGeom>
              <a:solidFill>
                <a:srgbClr val="FF99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696677" y="23509281"/>
                <a:ext cx="954803" cy="1635797"/>
              </a:xfrm>
              <a:prstGeom prst="rect">
                <a:avLst/>
              </a:prstGeom>
              <a:solidFill>
                <a:srgbClr val="FF99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10918323" y="23549037"/>
                <a:ext cx="954803" cy="1635798"/>
              </a:xfrm>
              <a:prstGeom prst="rect">
                <a:avLst/>
              </a:prstGeom>
              <a:solidFill>
                <a:srgbClr val="FF99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4307721" y="21548019"/>
                <a:ext cx="954803" cy="1387739"/>
              </a:xfrm>
              <a:prstGeom prst="rect">
                <a:avLst/>
              </a:prstGeom>
              <a:solidFill>
                <a:srgbClr val="99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0.3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-0.1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6611107" y="21548019"/>
                <a:ext cx="954803" cy="1387740"/>
              </a:xfrm>
              <a:prstGeom prst="rect">
                <a:avLst/>
              </a:prstGeom>
              <a:solidFill>
                <a:srgbClr val="99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0.3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0.1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8709567" y="21548019"/>
                <a:ext cx="954803" cy="1387741"/>
              </a:xfrm>
              <a:prstGeom prst="rect">
                <a:avLst/>
              </a:prstGeom>
              <a:solidFill>
                <a:srgbClr val="99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-0.5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-0.3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0852200" y="21494975"/>
                <a:ext cx="954803" cy="1493827"/>
              </a:xfrm>
              <a:prstGeom prst="rect">
                <a:avLst/>
              </a:prstGeom>
              <a:solidFill>
                <a:srgbClr val="99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-0.3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0.7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4260565" y="19242867"/>
                <a:ext cx="954803" cy="1825095"/>
              </a:xfrm>
              <a:prstGeom prst="rect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2.2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-3.0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4.1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563951" y="19242867"/>
                <a:ext cx="954803" cy="1825096"/>
              </a:xfrm>
              <a:prstGeom prst="rect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0.5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0.3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1.2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8662411" y="19242867"/>
                <a:ext cx="954803" cy="1825097"/>
              </a:xfrm>
              <a:prstGeom prst="rect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0.1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0.5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1.9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-1.1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10884057" y="19242867"/>
                <a:ext cx="954803" cy="1825098"/>
              </a:xfrm>
              <a:prstGeom prst="rect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0.2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-1.5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-0.1</a:t>
                </a:r>
              </a:p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2.2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1729409" y="24891768"/>
                <a:ext cx="1863655" cy="98650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Input chars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1729408" y="23759216"/>
                <a:ext cx="1863655" cy="98650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Input layer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1819532" y="21548019"/>
                <a:ext cx="1863655" cy="98650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rgbClr val="33CC33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Hidden layer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1912568" y="19521177"/>
                <a:ext cx="1863655" cy="98650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Output</a:t>
                </a:r>
                <a:r>
                  <a:rPr kumimoji="0" lang="en-US" sz="2900" b="0" i="0" u="none" strike="noStrike" cap="none" normalizeH="0" dirty="0" smtClean="0">
                    <a:ln>
                      <a:noFill/>
                    </a:ln>
                    <a:solidFill>
                      <a:srgbClr val="0066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layer</a:t>
                </a:r>
                <a:endPara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1912568" y="18384498"/>
                <a:ext cx="1863655" cy="986507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900" dirty="0" smtClean="0">
                    <a:latin typeface="Times New Roman" pitchFamily="18" charset="0"/>
                    <a:cs typeface="Times New Roman" pitchFamily="18" charset="0"/>
                  </a:rPr>
                  <a:t>Target </a:t>
                </a: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chars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4231476" y="18384498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“e”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6542179" y="18398881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“l”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8669187" y="18418759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“l”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10875175" y="18425421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“o”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4310489" y="25143349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“h”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6621192" y="25157732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“e”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8748200" y="25177610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“l”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10954188" y="25184272"/>
                <a:ext cx="931828" cy="853916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34972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“l”</a:t>
                </a:r>
              </a:p>
            </p:txBody>
          </p:sp>
        </p:grpSp>
        <p:cxnSp>
          <p:nvCxnSpPr>
            <p:cNvPr id="57" name="Straight Arrow Connector 56"/>
            <p:cNvCxnSpPr>
              <a:stCxn id="49" idx="0"/>
            </p:cNvCxnSpPr>
            <p:nvPr/>
          </p:nvCxnSpPr>
          <p:spPr bwMode="auto">
            <a:xfrm flipH="1" flipV="1">
              <a:off x="6521519" y="22538194"/>
              <a:ext cx="1" cy="57352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H="1" flipV="1">
              <a:off x="8799851" y="22538192"/>
              <a:ext cx="1" cy="57352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Arrow Connector 127"/>
            <p:cNvCxnSpPr/>
            <p:nvPr/>
          </p:nvCxnSpPr>
          <p:spPr bwMode="auto">
            <a:xfrm flipH="1" flipV="1">
              <a:off x="10930036" y="22538191"/>
              <a:ext cx="1" cy="57352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Arrow Connector 128"/>
            <p:cNvCxnSpPr/>
            <p:nvPr/>
          </p:nvCxnSpPr>
          <p:spPr bwMode="auto">
            <a:xfrm flipH="1" flipV="1">
              <a:off x="13110745" y="22591236"/>
              <a:ext cx="1" cy="57352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Arrow Connector 80"/>
            <p:cNvCxnSpPr>
              <a:stCxn id="91" idx="3"/>
              <a:endCxn id="92" idx="1"/>
            </p:cNvCxnSpPr>
            <p:nvPr/>
          </p:nvCxnSpPr>
          <p:spPr bwMode="auto">
            <a:xfrm>
              <a:off x="7011811" y="21844323"/>
              <a:ext cx="1348583" cy="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Arrow Connector 82"/>
            <p:cNvCxnSpPr>
              <a:stCxn id="92" idx="3"/>
              <a:endCxn id="93" idx="1"/>
            </p:cNvCxnSpPr>
            <p:nvPr/>
          </p:nvCxnSpPr>
          <p:spPr bwMode="auto">
            <a:xfrm>
              <a:off x="9315197" y="21844323"/>
              <a:ext cx="1143657" cy="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Arrow Connector 123"/>
            <p:cNvCxnSpPr>
              <a:stCxn id="93" idx="3"/>
              <a:endCxn id="94" idx="1"/>
            </p:cNvCxnSpPr>
            <p:nvPr/>
          </p:nvCxnSpPr>
          <p:spPr bwMode="auto">
            <a:xfrm flipV="1">
              <a:off x="11413657" y="21844323"/>
              <a:ext cx="1187830" cy="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Arrow Connector 125"/>
            <p:cNvCxnSpPr>
              <a:stCxn id="91" idx="0"/>
            </p:cNvCxnSpPr>
            <p:nvPr/>
          </p:nvCxnSpPr>
          <p:spPr bwMode="auto">
            <a:xfrm flipH="1" flipV="1">
              <a:off x="6534409" y="20670396"/>
              <a:ext cx="1" cy="480057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Arrow Connector 134"/>
            <p:cNvCxnSpPr>
              <a:stCxn id="92" idx="0"/>
            </p:cNvCxnSpPr>
            <p:nvPr/>
          </p:nvCxnSpPr>
          <p:spPr bwMode="auto">
            <a:xfrm flipH="1" flipV="1">
              <a:off x="8837795" y="20670399"/>
              <a:ext cx="1" cy="48005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Arrow Connector 136"/>
            <p:cNvCxnSpPr>
              <a:stCxn id="93" idx="0"/>
            </p:cNvCxnSpPr>
            <p:nvPr/>
          </p:nvCxnSpPr>
          <p:spPr bwMode="auto">
            <a:xfrm flipH="1" flipV="1">
              <a:off x="10936255" y="20670399"/>
              <a:ext cx="1" cy="48005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Arrow Connector 138"/>
            <p:cNvCxnSpPr>
              <a:stCxn id="94" idx="0"/>
            </p:cNvCxnSpPr>
            <p:nvPr/>
          </p:nvCxnSpPr>
          <p:spPr bwMode="auto">
            <a:xfrm flipH="1" flipV="1">
              <a:off x="13078888" y="20670399"/>
              <a:ext cx="1" cy="42701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tangle 151"/>
            <p:cNvSpPr/>
            <p:nvPr/>
          </p:nvSpPr>
          <p:spPr bwMode="auto">
            <a:xfrm>
              <a:off x="13556290" y="22530761"/>
              <a:ext cx="1334622" cy="63236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W-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hx</a:t>
              </a:r>
              <a:endPara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0991059" y="20857815"/>
              <a:ext cx="1863655" cy="98650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33CC33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W-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solidFill>
                    <a:srgbClr val="33CC33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hh</a:t>
              </a:r>
              <a:endPara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13291773" y="20584240"/>
              <a:ext cx="1863655" cy="60347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W-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kumimoji="0" lang="en-US" sz="2900" b="0" i="0" u="none" strike="noStrike" cap="none" normalizeH="0" dirty="0" err="1" smtClean="0">
                  <a:ln>
                    <a:noFill/>
                  </a:ln>
                  <a:solidFill>
                    <a:srgbClr val="0066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y</a:t>
              </a:r>
              <a:endParaRPr kumimoji="0" lang="en-US" sz="2900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6" name="Text Box 9"/>
          <p:cNvSpPr txBox="1">
            <a:spLocks noChangeArrowheads="1"/>
          </p:cNvSpPr>
          <p:nvPr/>
        </p:nvSpPr>
        <p:spPr bwMode="auto">
          <a:xfrm>
            <a:off x="969239" y="24641382"/>
            <a:ext cx="14936141" cy="38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2" tIns="39175" rIns="78352" bIns="3917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karpathy.github.io/2015/05/21/rnn-effectiveness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 Box 40"/>
              <p:cNvSpPr txBox="1">
                <a:spLocks noChangeArrowheads="1"/>
              </p:cNvSpPr>
              <p:nvPr/>
            </p:nvSpPr>
            <p:spPr bwMode="auto">
              <a:xfrm>
                <a:off x="3776223" y="28213925"/>
                <a:ext cx="10013325" cy="9454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57150" cmpd="thinThick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52413" tIns="26207" rIns="52413" bIns="26207">
                <a:spAutoFit/>
              </a:bodyPr>
              <a:lstStyle>
                <a:lvl1pPr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88950" eaLnBrk="0" hangingPunct="0">
                  <a:defRPr sz="69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4889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9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2900" i="1">
                            <a:latin typeface="Cambria Math"/>
                          </a:rPr>
                          <m:t>𝑐𝑜𝑚𝑝</m:t>
                        </m:r>
                      </m:e>
                      <m:sub>
                        <m:r>
                          <a:rPr lang="en-US" altLang="en-US" sz="29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sz="29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altLang="en-US" sz="2900" i="1">
                        <a:latin typeface="Cambria Math"/>
                      </a:rPr>
                      <m:t>α</m:t>
                    </m:r>
                    <m:r>
                      <a:rPr lang="en-US" altLang="en-US" sz="2900" i="1">
                        <a:latin typeface="Cambria Math"/>
                      </a:rPr>
                      <m:t>𝑠𝑖𝑚</m:t>
                    </m:r>
                    <m:d>
                      <m:dPr>
                        <m:ctrlPr>
                          <a:rPr lang="en-US" altLang="en-US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900" i="1">
                            <a:latin typeface="Cambria Math"/>
                          </a:rPr>
                          <m:t>𝑀𝑊𝐸</m:t>
                        </m:r>
                        <m:r>
                          <a:rPr lang="en-US" altLang="en-US" sz="29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9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9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sz="29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altLang="en-US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900" i="1">
                            <a:latin typeface="Cambria Math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en-US" sz="2900" i="1">
                            <a:latin typeface="Cambria Math"/>
                            <a:ea typeface="Cambria Math"/>
                          </a:rPr>
                          <m:t>α</m:t>
                        </m:r>
                      </m:e>
                    </m:d>
                    <m:r>
                      <a:rPr lang="en-US" altLang="en-US" sz="2900" i="1">
                        <a:latin typeface="Cambria Math"/>
                        <a:ea typeface="Cambria Math"/>
                      </a:rPr>
                      <m:t>𝑠𝑖𝑚</m:t>
                    </m:r>
                    <m:d>
                      <m:dPr>
                        <m:ctrlPr>
                          <a:rPr lang="en-US" altLang="en-US" sz="29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en-US" sz="2900" i="1">
                            <a:latin typeface="Cambria Math"/>
                            <a:ea typeface="Cambria Math"/>
                          </a:rPr>
                          <m:t>𝑀𝑊𝐸</m:t>
                        </m:r>
                        <m:r>
                          <a:rPr lang="en-US" altLang="en-US" sz="29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9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900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9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900" dirty="0" smtClean="0">
                  <a:latin typeface="Times New Roman" pitchFamily="18" charset="0"/>
                  <a:ea typeface="Cambria Math"/>
                </a:endParaRPr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9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𝑐𝑜𝑚𝑝</m:t>
                        </m:r>
                      </m:e>
                      <m:sub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𝑠𝑖𝑚</m:t>
                    </m:r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𝑀𝑊𝐸</m:t>
                    </m:r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en-US" sz="29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9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altLang="en-US" sz="2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0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6223" y="28213925"/>
                <a:ext cx="10013325" cy="9454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8514</TotalTime>
  <Words>564</Words>
  <Application>Microsoft Office PowerPoint</Application>
  <PresentationFormat>Custom</PresentationFormat>
  <Paragraphs>132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Shulda;www.postersession.com</dc:creator>
  <cp:keywords>www.postersession.com</cp:keywords>
  <dc:description>©MegaPrint Inc. 2009-2015</dc:description>
  <cp:lastModifiedBy>Ali</cp:lastModifiedBy>
  <cp:revision>92</cp:revision>
  <dcterms:created xsi:type="dcterms:W3CDTF">2008-12-04T00:20:37Z</dcterms:created>
  <dcterms:modified xsi:type="dcterms:W3CDTF">2018-04-03T20:59:06Z</dcterms:modified>
</cp:coreProperties>
</file>