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"/>
  </p:notesMasterIdLst>
  <p:sldIdLst>
    <p:sldId id="256" r:id="rId2"/>
  </p:sldIdLst>
  <p:sldSz cx="32918400" cy="32918400"/>
  <p:notesSz cx="7772400" cy="10058400"/>
  <p:defaultTextStyle>
    <a:defPPr>
      <a:defRPr lang="en-GB"/>
    </a:defPPr>
    <a:lvl1pPr algn="l" defTabSz="4032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668338" indent="-257175" algn="l" defTabSz="4032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028700" indent="-204788" algn="l" defTabSz="4032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439863" indent="-204788" algn="l" defTabSz="4032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1851025" indent="-204788" algn="l" defTabSz="4032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44">
          <p15:clr>
            <a:srgbClr val="A4A3A4"/>
          </p15:clr>
        </p15:guide>
        <p15:guide id="2" pos="25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337" autoAdjust="0"/>
    <p:restoredTop sz="95742" autoAdjust="0"/>
  </p:normalViewPr>
  <p:slideViewPr>
    <p:cSldViewPr>
      <p:cViewPr varScale="1">
        <p:scale>
          <a:sx n="24" d="100"/>
          <a:sy n="24" d="100"/>
        </p:scale>
        <p:origin x="564" y="144"/>
      </p:cViewPr>
      <p:guideLst>
        <p:guide orient="horz" pos="1944"/>
        <p:guide pos="25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mba.casa.cs.unb.ca\homes\vtr\VTR.ABC.Version.Comparison.2018.03.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Ratio of Geometric Means [GEOMEAN(new/old)]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[VTR.ABC.Version.Comparison.2018.03.22.xlsx]DATA!$A$79:$B$79</c:f>
              <c:strCache>
                <c:ptCount val="2"/>
                <c:pt idx="0">
                  <c:v>ratio of Geometric Means GEOMEAN(new/old)</c:v>
                </c:pt>
                <c:pt idx="1">
                  <c:v>Geometric Mean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[VTR.ABC.Version.Comparison.2018.03.22.xlsx]DATA!$C$78:$AO$78</c:f>
              <c:strCache>
                <c:ptCount val="15"/>
                <c:pt idx="0">
                  <c:v>num_pre_packed_nets</c:v>
                </c:pt>
                <c:pt idx="1">
                  <c:v>num_pre_packed_blocks</c:v>
                </c:pt>
                <c:pt idx="2">
                  <c:v>num_post_packed_nets</c:v>
                </c:pt>
                <c:pt idx="3">
                  <c:v>num_post_packed_blocks</c:v>
                </c:pt>
                <c:pt idx="4">
                  <c:v>num_clb</c:v>
                </c:pt>
                <c:pt idx="5">
                  <c:v>num_io</c:v>
                </c:pt>
                <c:pt idx="6">
                  <c:v>num_outputs</c:v>
                </c:pt>
                <c:pt idx="7">
                  <c:v>num_memories</c:v>
                </c:pt>
                <c:pt idx="8">
                  <c:v>num_mult</c:v>
                </c:pt>
                <c:pt idx="9">
                  <c:v>min_chan_width</c:v>
                </c:pt>
                <c:pt idx="10">
                  <c:v>critical_path_delay</c:v>
                </c:pt>
                <c:pt idx="11">
                  <c:v>pack_time</c:v>
                </c:pt>
                <c:pt idx="12">
                  <c:v>place_time</c:v>
                </c:pt>
                <c:pt idx="13">
                  <c:v>crit_path_route_time</c:v>
                </c:pt>
                <c:pt idx="14">
                  <c:v>min_chan_width_route_time</c:v>
                </c:pt>
              </c:strCache>
              <c:extLst/>
            </c:strRef>
          </c:cat>
          <c:val>
            <c:numRef>
              <c:f>[VTR.ABC.Version.Comparison.2018.03.22.xlsx]DATA!$C$79:$AO$79</c:f>
              <c:numCache>
                <c:formatCode>0.0000</c:formatCode>
                <c:ptCount val="15"/>
                <c:pt idx="0">
                  <c:v>0.85656859632190996</c:v>
                </c:pt>
                <c:pt idx="1">
                  <c:v>0.866134888213966</c:v>
                </c:pt>
                <c:pt idx="2">
                  <c:v>0.90632931080461998</c:v>
                </c:pt>
                <c:pt idx="3">
                  <c:v>0.93694632175042103</c:v>
                </c:pt>
                <c:pt idx="4">
                  <c:v>0.82782405569611095</c:v>
                </c:pt>
                <c:pt idx="5">
                  <c:v>0.99394197845050003</c:v>
                </c:pt>
                <c:pt idx="6">
                  <c:v>1</c:v>
                </c:pt>
                <c:pt idx="7">
                  <c:v>0.99971301462955797</c:v>
                </c:pt>
                <c:pt idx="8">
                  <c:v>1.007052722156623</c:v>
                </c:pt>
                <c:pt idx="9">
                  <c:v>0.93474834257936001</c:v>
                </c:pt>
                <c:pt idx="10">
                  <c:v>0.99211767165435205</c:v>
                </c:pt>
                <c:pt idx="11">
                  <c:v>0.80902167106579204</c:v>
                </c:pt>
                <c:pt idx="12">
                  <c:v>0.86480770555368103</c:v>
                </c:pt>
                <c:pt idx="13">
                  <c:v>0.79453397723997699</c:v>
                </c:pt>
                <c:pt idx="14">
                  <c:v>0.82117415058308396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467-4B47-AD16-4B698A60C4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14680840"/>
        <c:axId val="2140436440"/>
      </c:barChart>
      <c:catAx>
        <c:axId val="2114680840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CA"/>
                  <a:t>Metrics</a:t>
                </a:r>
              </a:p>
            </c:rich>
          </c:tx>
          <c:layout>
            <c:manualLayout>
              <c:xMode val="edge"/>
              <c:yMode val="edge"/>
              <c:x val="0.50067107091661878"/>
              <c:y val="0.8218576592368653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140436440"/>
        <c:crosses val="autoZero"/>
        <c:auto val="1"/>
        <c:lblAlgn val="ctr"/>
        <c:lblOffset val="100"/>
        <c:noMultiLvlLbl val="0"/>
      </c:catAx>
      <c:valAx>
        <c:axId val="2140436440"/>
        <c:scaling>
          <c:orientation val="minMax"/>
          <c:max val="1.100000000000000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/>
                  <a:t>Ratios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11468084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9EA0182A-E846-4188-8924-06E131E7A6C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000250" y="763588"/>
            <a:ext cx="37703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ED97ABA-2AE3-401A-B1B6-9617EE375E7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19B48BE-DD9D-4A8D-A7C7-CC739217BDD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04337" eaLnBrk="1">
              <a:lnSpc>
                <a:spcPct val="950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E0DD6BC-CD17-463F-ABD8-19D5D544F44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04337" eaLnBrk="1">
              <a:lnSpc>
                <a:spcPct val="950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D4CACEBC-70BF-4B80-85B4-A4F9346145D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04337" eaLnBrk="1">
              <a:lnSpc>
                <a:spcPct val="950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C5E41B5D-9FD5-46CE-95C7-C2EEAFB681D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04337" eaLnBrk="1">
              <a:lnSpc>
                <a:spcPct val="950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E0C1EC93-3154-4127-A7E6-2E5323E1E9D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032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668338" indent="-257175" algn="l" defTabSz="4032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028700" indent="-204788" algn="l" defTabSz="4032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439863" indent="-204788" algn="l" defTabSz="4032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1851025" indent="-204788" algn="l" defTabSz="4032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0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057400" algn="l" defTabSz="82296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6pPr>
    <a:lvl7pPr marL="2468880" algn="l" defTabSz="82296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7pPr>
    <a:lvl8pPr marL="2880360" algn="l" defTabSz="82296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8pPr>
    <a:lvl9pPr marL="3291840" algn="l" defTabSz="82296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76FA22BE-6138-436C-8B6F-86580DBC6AF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8225" indent="-204788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65425" indent="-204788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222625" indent="-204788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679825" indent="-204788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defTabSz="403225">
              <a:spcBef>
                <a:spcPct val="0"/>
              </a:spcBef>
            </a:pPr>
            <a:fld id="{D36AE0DE-0FAA-4261-9A25-8EBB2A08D40F}" type="slidenum">
              <a:rPr lang="en-CA" altLang="en-US" sz="1400" smtClean="0">
                <a:cs typeface="Arial Unicode MS" charset="0"/>
              </a:rPr>
              <a:pPr defTabSz="403225">
                <a:spcBef>
                  <a:spcPct val="0"/>
                </a:spcBef>
              </a:pPr>
              <a:t>1</a:t>
            </a:fld>
            <a:endParaRPr lang="en-CA" altLang="en-US" sz="1400">
              <a:cs typeface="Arial Unicode MS" charset="0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9F307A4C-BB8E-4FB5-8B9D-C2C3B4B997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00250" y="763588"/>
            <a:ext cx="37719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E22BD072-3295-4598-8021-96C79BF1B55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04337">
              <a:defRPr/>
            </a:pPr>
            <a:endParaRPr lang="en-US" altLang="en-US" sz="108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5387342"/>
            <a:ext cx="27980640" cy="1146048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7289782"/>
            <a:ext cx="24688800" cy="7947658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C490B-AEEB-4B55-AC5D-EFCD0544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1BDE3-8FB2-4FD8-B671-48345DEA4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F61A0-85B2-497B-A882-8CBEAD40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78DD0-4386-4DFD-818D-DE146C2E1B8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8116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EEEC5-0CB0-4B7E-9071-BDB5F4D2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CD4D7-8F16-4921-90EF-E58B50F80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38FF4-CAB7-42AD-BB9E-F8EE55C38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B32D7-645E-407A-9CA2-A4F94CA097F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6477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752600"/>
            <a:ext cx="709803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752600"/>
            <a:ext cx="2088261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ADA45-C849-4AB4-806D-51996644C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4E6A4-DC08-4B86-8F5B-76BF336AF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065D1-D6C6-4E3C-8D91-F25B67A59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70617-F153-4B66-A86F-A88A68278FF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38031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311593"/>
            <a:ext cx="29623703" cy="54949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B0A59A4-4F12-44B8-A63C-CD0D394CB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BBA79FF-0AA4-48B7-B207-E005D9E98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F1A9574-860D-4AC9-930C-AA9E8A332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43A50-3516-4C02-AC6F-75726609575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0668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832FE-4E88-4B29-8F6B-592A669D7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9E228-C4D5-4156-B7C5-79D46B4E8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4E9CF-683B-45E5-B2D5-C5E128CB0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74016-6AFD-4108-861B-5FE409ADD8F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476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8206749"/>
            <a:ext cx="28392120" cy="1369313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2029429"/>
            <a:ext cx="28392120" cy="720089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D74EA-0163-4FC9-961C-B28C622FB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8D73C-D3A1-4DE3-B4ED-D2F7124B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F0ABB-BBAE-45E6-8362-CDD0CEC1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C5E41-A825-4C1B-98BE-8CD59D1D7ED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5022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8763000"/>
            <a:ext cx="139903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8763000"/>
            <a:ext cx="139903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9D095D-F2E9-4F76-974B-C56E8CA7D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5CDF8A-C307-459D-904C-909A2A6CD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84EA14-E71C-4B28-8F6C-54774BDA7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F931C-1308-444D-BC04-6FF5F6EEADA6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3973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752607"/>
            <a:ext cx="2839212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8069582"/>
            <a:ext cx="13926024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2024360"/>
            <a:ext cx="13926024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8069582"/>
            <a:ext cx="13994608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2024360"/>
            <a:ext cx="1399460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48E852F-E4B1-4373-B7D7-685AF35C2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0067F21-29BF-417E-90DF-2EA2CDD64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5AEE8D-5FB1-463D-9557-1F6BD7D73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DCF21-AD09-491D-9923-88F4773D2FDA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2474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646D920-E151-4CE0-9D05-C71CD2CF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B15FB52-BBBE-4DB9-BD2A-20312AA4A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8904121-4191-4670-9A94-69D64F038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F5E98-A4FC-4E00-A0EE-1BA27805557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4423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1F6F7B-6142-4E0F-A3FE-C5E8F0265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77DF187-0A09-4F4B-94D5-1C791FC22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5A7CB48-6ADE-4790-83D5-419A16403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47543-D52B-48FC-A218-212E27A2AB5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1743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194560"/>
            <a:ext cx="10617041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4739647"/>
            <a:ext cx="16664940" cy="233934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9875520"/>
            <a:ext cx="10617041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62CEF7-8938-44A0-B6A9-A839EF9C1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F742D1-B058-4EA3-BE4E-7DBF6D383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A483A2-57E0-4309-A2D6-488A86A0B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BAC7B-D836-47A7-A915-01059CC264D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7377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194560"/>
            <a:ext cx="10617041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4739647"/>
            <a:ext cx="16664940" cy="23393400"/>
          </a:xfrm>
        </p:spPr>
        <p:txBody>
          <a:bodyPr rtlCol="0">
            <a:normAutofit/>
          </a:bodyPr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9875520"/>
            <a:ext cx="10617041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A9BD988-1221-46C0-AF88-BFD314A34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17803A-DBA7-40E8-A94E-A5A7C4445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CF17CF1-E53E-4F87-9748-0CF4E8524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DE8FE-2D69-45A8-ADD4-9D1F57B1ADCB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6059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CB2E887-E9F6-41C3-AA99-9573856F29A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63775" y="1752600"/>
            <a:ext cx="28390850" cy="636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B803B7C-CD19-4FE7-AB45-BFDFAA8A72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63775" y="8763000"/>
            <a:ext cx="28390850" cy="2088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23516-0CAE-495D-967C-DC1BC957A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63775" y="30510163"/>
            <a:ext cx="7405688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04337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E5B4D-7E1B-4ADF-BBBD-AED676A25D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4538" y="30510163"/>
            <a:ext cx="11109325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04337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30B17-D655-4B3B-908F-328FE5AA8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48938" y="30510163"/>
            <a:ext cx="7405687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04337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733210-5D87-4B23-82B0-5C71F6FF4F3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3290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290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 Light" panose="020F0302020204030204" pitchFamily="34" charset="0"/>
        </a:defRPr>
      </a:lvl2pPr>
      <a:lvl3pPr algn="l" defTabSz="3290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 Light" panose="020F0302020204030204" pitchFamily="34" charset="0"/>
        </a:defRPr>
      </a:lvl3pPr>
      <a:lvl4pPr algn="l" defTabSz="3290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 Light" panose="020F0302020204030204" pitchFamily="34" charset="0"/>
        </a:defRPr>
      </a:lvl4pPr>
      <a:lvl5pPr algn="l" defTabSz="32908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3290888" rtl="0" fontAlgn="base">
        <a:lnSpc>
          <a:spcPct val="90000"/>
        </a:lnSpc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3290888" rtl="0" fontAlgn="base">
        <a:lnSpc>
          <a:spcPct val="90000"/>
        </a:lnSpc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3290888" rtl="0" fontAlgn="base">
        <a:lnSpc>
          <a:spcPct val="90000"/>
        </a:lnSpc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3290888" rtl="0" fontAlgn="base">
        <a:lnSpc>
          <a:spcPct val="90000"/>
        </a:lnSpc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22325" indent="-822325" algn="l" defTabSz="3290888" rtl="0" eaLnBrk="0" fontAlgn="base" hangingPunct="0">
        <a:lnSpc>
          <a:spcPct val="90000"/>
        </a:lnSpc>
        <a:spcBef>
          <a:spcPts val="3600"/>
        </a:spcBef>
        <a:spcAft>
          <a:spcPct val="0"/>
        </a:spcAft>
        <a:buFont typeface="Arial" panose="020B0604020202020204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1pPr>
      <a:lvl2pPr marL="2468563" indent="-822325" algn="l" defTabSz="3290888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325" algn="l" defTabSz="3290888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59450" indent="-822325" algn="l" defTabSz="3290888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7405688" indent="-822325" algn="l" defTabSz="3290888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">
            <a:extLst>
              <a:ext uri="{FF2B5EF4-FFF2-40B4-BE49-F238E27FC236}">
                <a16:creationId xmlns:a16="http://schemas.microsoft.com/office/drawing/2014/main" id="{17BF5F28-9CA5-428A-90E2-A70B559BE0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0838" y="30391100"/>
            <a:ext cx="29354462" cy="15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29395987-8C7B-43D2-A2CB-E9B8E29F5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000"/>
            <a:ext cx="32918400" cy="196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000" tIns="40500" rIns="81000" bIns="405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308225" indent="-204788" defTabSz="4032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765425" indent="-204788" defTabSz="4032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222625" indent="-204788" defTabSz="4032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679825" indent="-204788" defTabSz="4032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CA" altLang="en-US" sz="9600" b="1" dirty="0">
                <a:solidFill>
                  <a:srgbClr val="FF0000"/>
                </a:solidFill>
                <a:latin typeface="Trebuchet MS" panose="020B0603020202020204" pitchFamily="34" charset="0"/>
              </a:rPr>
              <a:t>Improved Synthesis and Simulation for FPGAs</a:t>
            </a:r>
          </a:p>
          <a:p>
            <a:pPr algn="ctr" eaLnBrk="1"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CA" altLang="en-US" sz="8800" b="1" dirty="0">
                <a:solidFill>
                  <a:srgbClr val="FF0000"/>
                </a:solidFill>
                <a:latin typeface="Trebuchet MS" panose="020B0603020202020204" pitchFamily="34" charset="0"/>
              </a:rPr>
              <a:t>ODIN II for VTR 8.0 </a:t>
            </a:r>
            <a:r>
              <a:rPr lang="en-CA" altLang="en-US" sz="8800" b="1">
                <a:solidFill>
                  <a:srgbClr val="FF0000"/>
                </a:solidFill>
                <a:latin typeface="Trebuchet MS" panose="020B0603020202020204" pitchFamily="34" charset="0"/>
              </a:rPr>
              <a:t>and Beyond</a:t>
            </a:r>
            <a:endParaRPr lang="en-CA" altLang="en-US" sz="96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7E08FCC2-4E31-4D45-842E-322D36189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0488" y="6900863"/>
            <a:ext cx="14774862" cy="2298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000" tIns="78602" rIns="81000" bIns="405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308225" indent="-204788" defTabSz="4032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765425" indent="-204788" defTabSz="4032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222625" indent="-204788" defTabSz="4032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679825" indent="-204788" defTabSz="4032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CA" altLang="en-US" sz="4800" b="1" dirty="0">
                <a:solidFill>
                  <a:srgbClr val="FF0000"/>
                </a:solidFill>
              </a:rPr>
              <a:t>Field-Programmable Gate Arrays (FPGAs)</a:t>
            </a:r>
          </a:p>
          <a:p>
            <a:pPr eaLnBrk="1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CA" altLang="en-US" sz="3600" dirty="0">
              <a:solidFill>
                <a:srgbClr val="000000"/>
              </a:solidFill>
            </a:endParaRPr>
          </a:p>
          <a:p>
            <a:r>
              <a:rPr lang="en-US" sz="4000" dirty="0"/>
              <a:t>Flexible and re-programmable hardware.</a:t>
            </a:r>
          </a:p>
          <a:p>
            <a:r>
              <a:rPr lang="en-US" sz="4000" dirty="0"/>
              <a:t>It is composed of:</a:t>
            </a:r>
          </a:p>
          <a:p>
            <a:pPr marL="1239838" lvl="1" indent="-571500">
              <a:buFont typeface="Arial" panose="020B0604020202020204" pitchFamily="34" charset="0"/>
              <a:buChar char="•"/>
            </a:pPr>
            <a:r>
              <a:rPr lang="en-US" sz="4000" dirty="0"/>
              <a:t>Logic Elements</a:t>
            </a:r>
          </a:p>
          <a:p>
            <a:pPr marL="1239838" lvl="1" indent="-571500">
              <a:buFont typeface="Arial" panose="020B0604020202020204" pitchFamily="34" charset="0"/>
              <a:buChar char="•"/>
            </a:pPr>
            <a:r>
              <a:rPr lang="en-US" sz="4000" dirty="0"/>
              <a:t>Routing elements: Interconnects and </a:t>
            </a:r>
            <a:r>
              <a:rPr lang="en-US" sz="4000" dirty="0" err="1"/>
              <a:t>Input/Output</a:t>
            </a:r>
            <a:r>
              <a:rPr lang="en-US" sz="4000" dirty="0"/>
              <a:t> pins</a:t>
            </a:r>
            <a:endParaRPr lang="en-CA" altLang="en-US" sz="4800" b="1" dirty="0">
              <a:solidFill>
                <a:srgbClr val="FF0000"/>
              </a:solidFill>
            </a:endParaRPr>
          </a:p>
          <a:p>
            <a:pPr algn="just" eaLnBrk="1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CA" altLang="en-US" sz="4800" b="1" dirty="0">
              <a:solidFill>
                <a:srgbClr val="FF0000"/>
              </a:solidFill>
            </a:endParaRPr>
          </a:p>
          <a:p>
            <a:pPr algn="just" eaLnBrk="1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CA" altLang="en-US" sz="4800" b="1" dirty="0">
              <a:solidFill>
                <a:srgbClr val="FF0000"/>
              </a:solidFill>
            </a:endParaRPr>
          </a:p>
          <a:p>
            <a:pPr algn="just" eaLnBrk="1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CA" altLang="en-US" sz="4800" b="1" dirty="0">
              <a:solidFill>
                <a:srgbClr val="FF0000"/>
              </a:solidFill>
            </a:endParaRPr>
          </a:p>
          <a:p>
            <a:pPr algn="just" eaLnBrk="1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CA" altLang="en-US" sz="4800" b="1" dirty="0">
              <a:solidFill>
                <a:srgbClr val="FF0000"/>
              </a:solidFill>
            </a:endParaRPr>
          </a:p>
          <a:p>
            <a:pPr algn="just" eaLnBrk="1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CA" altLang="en-US" sz="4800" b="1" dirty="0">
              <a:solidFill>
                <a:srgbClr val="FF0000"/>
              </a:solidFill>
            </a:endParaRPr>
          </a:p>
          <a:p>
            <a:pPr algn="just" eaLnBrk="1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CA" altLang="en-US" sz="4800" b="1" dirty="0">
              <a:solidFill>
                <a:srgbClr val="FF0000"/>
              </a:solidFill>
            </a:endParaRPr>
          </a:p>
          <a:p>
            <a:pPr algn="just" eaLnBrk="1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CA" altLang="en-US" sz="4800" b="1" dirty="0">
              <a:solidFill>
                <a:srgbClr val="FF0000"/>
              </a:solidFill>
            </a:endParaRPr>
          </a:p>
          <a:p>
            <a:pPr algn="just" eaLnBrk="1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CA" altLang="en-US" sz="4800" b="1" dirty="0">
              <a:solidFill>
                <a:srgbClr val="FF0000"/>
              </a:solidFill>
            </a:endParaRPr>
          </a:p>
          <a:p>
            <a:pPr algn="just" eaLnBrk="1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CA" altLang="en-US" sz="4800" b="1" dirty="0">
              <a:solidFill>
                <a:srgbClr val="FF0000"/>
              </a:solidFill>
            </a:endParaRPr>
          </a:p>
          <a:p>
            <a:pPr algn="just" eaLnBrk="1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CA" altLang="en-US" sz="4800" b="1" dirty="0">
              <a:solidFill>
                <a:srgbClr val="FF0000"/>
              </a:solidFill>
            </a:endParaRPr>
          </a:p>
          <a:p>
            <a:pPr algn="just" eaLnBrk="1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CA" altLang="en-US" sz="4800" b="1" dirty="0">
                <a:solidFill>
                  <a:srgbClr val="FF0000"/>
                </a:solidFill>
              </a:rPr>
              <a:t>Verilog-to-Routing (VTR) FPGA CAD Toolset</a:t>
            </a:r>
          </a:p>
          <a:p>
            <a:pPr eaLnBrk="1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CA" altLang="en-US" sz="3600" dirty="0">
              <a:solidFill>
                <a:srgbClr val="000000"/>
              </a:solidFill>
            </a:endParaRPr>
          </a:p>
          <a:p>
            <a:r>
              <a:rPr lang="en-CA" altLang="en-US" sz="4000" dirty="0">
                <a:solidFill>
                  <a:srgbClr val="000000"/>
                </a:solidFill>
              </a:rPr>
              <a:t>Turns Synthesizable Verilog Hardware Description Language (HDL) into Routable Circuitry</a:t>
            </a:r>
          </a:p>
          <a:p>
            <a:endParaRPr lang="en-CA" altLang="en-US" sz="4000" dirty="0">
              <a:solidFill>
                <a:srgbClr val="000000"/>
              </a:solidFill>
            </a:endParaRPr>
          </a:p>
          <a:p>
            <a:pPr eaLnBrk="1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CA" altLang="en-US" sz="4000" dirty="0">
              <a:solidFill>
                <a:srgbClr val="000000"/>
              </a:solidFill>
            </a:endParaRP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0B21DB84-884F-4125-A4B1-88E44726C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4709" y="3561207"/>
            <a:ext cx="15066962" cy="26579513"/>
          </a:xfrm>
          <a:prstGeom prst="rect">
            <a:avLst/>
          </a:prstGeom>
          <a:ln>
            <a:noFill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1000" tIns="78602" rIns="81000" bIns="40500"/>
          <a:lstStyle>
            <a:lvl1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CA" altLang="en-US" sz="4800" b="1" dirty="0">
                <a:solidFill>
                  <a:srgbClr val="FF0000"/>
                </a:solidFill>
              </a:rPr>
              <a:t>Improving ABC Logic Optimization and Technology Mapping</a:t>
            </a:r>
            <a:endParaRPr lang="en-CA" altLang="en-US" sz="4320" b="1" dirty="0">
              <a:solidFill>
                <a:srgbClr val="FF0000"/>
              </a:solidFill>
            </a:endParaRPr>
          </a:p>
          <a:p>
            <a:pPr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endParaRPr lang="en-US" altLang="en-US" sz="4000" dirty="0">
              <a:solidFill>
                <a:srgbClr val="000000"/>
              </a:solidFill>
            </a:endParaRPr>
          </a:p>
          <a:p>
            <a:pPr algn="just" defTabSz="404337" eaLnBrk="1">
              <a:defRPr/>
            </a:pPr>
            <a:r>
              <a:rPr lang="en-US" sz="4000" dirty="0"/>
              <a:t>We updated the source from ~2012 ABC to ~2018 ABC.</a:t>
            </a:r>
          </a:p>
          <a:p>
            <a:pPr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4000" b="1" dirty="0"/>
              <a:t>Significant Gains in several important metrics: </a:t>
            </a:r>
          </a:p>
          <a:p>
            <a:pPr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endParaRPr lang="en-CA" altLang="en-US" sz="4000" dirty="0">
              <a:solidFill>
                <a:srgbClr val="000000"/>
              </a:solidFill>
            </a:endParaRPr>
          </a:p>
          <a:p>
            <a:pPr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endParaRPr lang="en-CA" altLang="en-US" sz="4000" dirty="0">
              <a:solidFill>
                <a:srgbClr val="000000"/>
              </a:solidFill>
            </a:endParaRPr>
          </a:p>
          <a:p>
            <a:pPr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endParaRPr lang="en-CA" altLang="en-US" sz="4000" dirty="0">
              <a:solidFill>
                <a:srgbClr val="000000"/>
              </a:solidFill>
            </a:endParaRPr>
          </a:p>
          <a:p>
            <a:pPr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endParaRPr lang="en-CA" altLang="en-US" sz="4000" dirty="0">
              <a:solidFill>
                <a:srgbClr val="000000"/>
              </a:solidFill>
            </a:endParaRPr>
          </a:p>
          <a:p>
            <a:pPr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endParaRPr lang="en-CA" altLang="en-US" sz="4000" dirty="0">
              <a:solidFill>
                <a:srgbClr val="000000"/>
              </a:solidFill>
            </a:endParaRPr>
          </a:p>
          <a:p>
            <a:pPr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endParaRPr lang="en-CA" altLang="en-US" sz="4800" b="1" dirty="0">
              <a:solidFill>
                <a:srgbClr val="FF0000"/>
              </a:solidFill>
            </a:endParaRPr>
          </a:p>
          <a:p>
            <a:pPr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endParaRPr lang="en-CA" altLang="en-US" sz="4800" b="1" dirty="0">
              <a:solidFill>
                <a:srgbClr val="FF0000"/>
              </a:solidFill>
            </a:endParaRPr>
          </a:p>
          <a:p>
            <a:pPr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endParaRPr lang="en-CA" altLang="en-US" sz="4800" b="1" dirty="0">
              <a:solidFill>
                <a:srgbClr val="FF0000"/>
              </a:solidFill>
            </a:endParaRPr>
          </a:p>
          <a:p>
            <a:pPr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endParaRPr lang="en-CA" altLang="en-US" sz="4800" b="1" dirty="0">
              <a:solidFill>
                <a:srgbClr val="FF0000"/>
              </a:solidFill>
            </a:endParaRPr>
          </a:p>
          <a:p>
            <a:pPr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endParaRPr lang="en-CA" altLang="en-US" sz="4800" b="1" dirty="0">
              <a:solidFill>
                <a:srgbClr val="FF0000"/>
              </a:solidFill>
            </a:endParaRPr>
          </a:p>
          <a:p>
            <a:pPr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CA" altLang="en-US" sz="4800" b="1" dirty="0">
                <a:solidFill>
                  <a:srgbClr val="FF0000"/>
                </a:solidFill>
              </a:rPr>
              <a:t>Multi-Clock and Clock Domain Support for</a:t>
            </a:r>
          </a:p>
          <a:p>
            <a:pPr algn="just" defTabSz="404337" eaLnBrk="1">
              <a:lnSpc>
                <a:spcPct val="100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1534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/>
            </a:pPr>
            <a:r>
              <a:rPr lang="en-CA" altLang="en-US" sz="4800" b="1" dirty="0">
                <a:solidFill>
                  <a:srgbClr val="FF0000"/>
                </a:solidFill>
              </a:rPr>
              <a:t>Synthesis, Simulation and Optimization</a:t>
            </a:r>
            <a:endParaRPr lang="en-CA" altLang="en-US" sz="3600" b="1" dirty="0">
              <a:solidFill>
                <a:srgbClr val="FF0000"/>
              </a:solidFill>
            </a:endParaRPr>
          </a:p>
          <a:p>
            <a:pPr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endParaRPr lang="en-CA" altLang="en-US" sz="3600" b="1" dirty="0">
              <a:solidFill>
                <a:srgbClr val="000000"/>
              </a:solidFill>
            </a:endParaRPr>
          </a:p>
          <a:p>
            <a:pPr marL="8782050" algn="just" defTabSz="404337" eaLnBrk="1">
              <a:lnSpc>
                <a:spcPct val="100000"/>
              </a:lnSpc>
              <a:spcAft>
                <a:spcPts val="600"/>
              </a:spcAft>
              <a:tabLst>
                <a:tab pos="1447800" algn="l"/>
                <a:tab pos="2171700" algn="l"/>
                <a:tab pos="2895600" algn="l"/>
                <a:tab pos="3395663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532688" algn="l"/>
                <a:tab pos="7962900" algn="l"/>
                <a:tab pos="8343900" algn="l"/>
                <a:tab pos="8439150" algn="l"/>
                <a:tab pos="9334500" algn="l"/>
                <a:tab pos="10858500" algn="l"/>
                <a:tab pos="11582400" algn="l"/>
                <a:tab pos="12306300" algn="l"/>
                <a:tab pos="13106400" algn="l"/>
                <a:tab pos="15201900" algn="l"/>
                <a:tab pos="15925800" algn="l"/>
                <a:tab pos="16649700" algn="l"/>
              </a:tabLst>
              <a:defRPr/>
            </a:pPr>
            <a:r>
              <a:rPr lang="en-CA" altLang="en-US" sz="4000" dirty="0">
                <a:solidFill>
                  <a:srgbClr val="000000"/>
                </a:solidFill>
              </a:rPr>
              <a:t>ABC optimizer does not support more than a single clock domain.</a:t>
            </a:r>
          </a:p>
          <a:p>
            <a:pPr marL="8786813" algn="just" defTabSz="404337" eaLnBrk="1">
              <a:lnSpc>
                <a:spcPct val="100000"/>
              </a:lnSpc>
              <a:spcAft>
                <a:spcPts val="600"/>
              </a:spcAft>
              <a:tabLst>
                <a:tab pos="1447800" algn="l"/>
                <a:tab pos="2171700" algn="l"/>
                <a:tab pos="2895600" algn="l"/>
                <a:tab pos="3395663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532688" algn="l"/>
                <a:tab pos="7962900" algn="l"/>
                <a:tab pos="8686800" algn="l"/>
                <a:tab pos="8786813" algn="l"/>
                <a:tab pos="8796338" algn="l"/>
                <a:tab pos="10858500" algn="l"/>
                <a:tab pos="11582400" algn="l"/>
                <a:tab pos="12306300" algn="l"/>
                <a:tab pos="13106400" algn="l"/>
                <a:tab pos="15201900" algn="l"/>
                <a:tab pos="15925800" algn="l"/>
                <a:tab pos="16649700" algn="l"/>
              </a:tabLst>
              <a:defRPr/>
            </a:pPr>
            <a:endParaRPr lang="en-CA" altLang="en-US" sz="4000" dirty="0">
              <a:solidFill>
                <a:srgbClr val="000000"/>
              </a:solidFill>
            </a:endParaRPr>
          </a:p>
          <a:p>
            <a:pPr marL="8786813" algn="just" defTabSz="404337" eaLnBrk="1">
              <a:lnSpc>
                <a:spcPct val="100000"/>
              </a:lnSpc>
              <a:spcAft>
                <a:spcPts val="600"/>
              </a:spcAft>
              <a:tabLst>
                <a:tab pos="1447800" algn="l"/>
                <a:tab pos="2171700" algn="l"/>
                <a:tab pos="2895600" algn="l"/>
                <a:tab pos="3395663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532688" algn="l"/>
                <a:tab pos="7962900" algn="l"/>
                <a:tab pos="8686800" algn="l"/>
                <a:tab pos="8786813" algn="l"/>
                <a:tab pos="8796338" algn="l"/>
                <a:tab pos="10858500" algn="l"/>
                <a:tab pos="11582400" algn="l"/>
                <a:tab pos="12306300" algn="l"/>
                <a:tab pos="13106400" algn="l"/>
                <a:tab pos="15201900" algn="l"/>
                <a:tab pos="15925800" algn="l"/>
                <a:tab pos="16649700" algn="l"/>
              </a:tabLst>
              <a:defRPr/>
            </a:pPr>
            <a:r>
              <a:rPr lang="en-CA" altLang="en-US" sz="4000" b="1" dirty="0">
                <a:solidFill>
                  <a:srgbClr val="000000"/>
                </a:solidFill>
              </a:rPr>
              <a:t>How do we fix this?</a:t>
            </a:r>
            <a:endParaRPr lang="en-CA" altLang="en-US" sz="4000" dirty="0">
              <a:solidFill>
                <a:srgbClr val="000000"/>
              </a:solidFill>
            </a:endParaRPr>
          </a:p>
          <a:p>
            <a:pPr marL="8786813" algn="just" defTabSz="404337" eaLnBrk="1">
              <a:lnSpc>
                <a:spcPct val="100000"/>
              </a:lnSpc>
              <a:spcAft>
                <a:spcPts val="600"/>
              </a:spcAft>
              <a:tabLst>
                <a:tab pos="1447800" algn="l"/>
                <a:tab pos="2171700" algn="l"/>
                <a:tab pos="2895600" algn="l"/>
                <a:tab pos="3395663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532688" algn="l"/>
                <a:tab pos="7962900" algn="l"/>
                <a:tab pos="8686800" algn="l"/>
                <a:tab pos="8786813" algn="l"/>
                <a:tab pos="10134600" algn="l"/>
                <a:tab pos="10858500" algn="l"/>
                <a:tab pos="11582400" algn="l"/>
                <a:tab pos="12306300" algn="l"/>
                <a:tab pos="13106400" algn="l"/>
                <a:tab pos="15201900" algn="l"/>
                <a:tab pos="15925800" algn="l"/>
                <a:tab pos="16649700" algn="l"/>
              </a:tabLst>
              <a:defRPr/>
            </a:pPr>
            <a:r>
              <a:rPr lang="en-CA" altLang="en-US" sz="4000" dirty="0">
                <a:solidFill>
                  <a:srgbClr val="000000"/>
                </a:solidFill>
              </a:rPr>
              <a:t>We iterate through and expose one clock domain at a time to the ABC optimizer by </a:t>
            </a:r>
            <a:r>
              <a:rPr lang="en-CA" altLang="en-US" sz="4000" i="1" dirty="0" err="1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blackbox</a:t>
            </a:r>
            <a:r>
              <a:rPr lang="en-CA" altLang="en-US" sz="4000" dirty="0">
                <a:solidFill>
                  <a:srgbClr val="000000"/>
                </a:solidFill>
              </a:rPr>
              <a:t> all the other domains.</a:t>
            </a:r>
          </a:p>
          <a:p>
            <a:pPr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endParaRPr lang="en-US" altLang="en-US" sz="4800" b="1" dirty="0">
              <a:solidFill>
                <a:srgbClr val="FF0000"/>
              </a:solidFill>
            </a:endParaRPr>
          </a:p>
          <a:p>
            <a:pPr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altLang="en-US" sz="4800" b="1" dirty="0">
                <a:solidFill>
                  <a:srgbClr val="FF0000"/>
                </a:solidFill>
              </a:rPr>
              <a:t>Multi-threaded Simulation Optimization</a:t>
            </a:r>
            <a:endParaRPr lang="en-CA" altLang="en-US" sz="3600" dirty="0">
              <a:solidFill>
                <a:srgbClr val="000000"/>
              </a:solidFill>
            </a:endParaRPr>
          </a:p>
          <a:p>
            <a:pPr marL="8709025"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endParaRPr lang="en-CA" altLang="en-US" sz="3600" dirty="0">
              <a:solidFill>
                <a:srgbClr val="000000"/>
              </a:solidFill>
            </a:endParaRPr>
          </a:p>
          <a:p>
            <a:pPr marL="8709025"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endParaRPr lang="en-CA" altLang="en-US" sz="1200" dirty="0">
              <a:solidFill>
                <a:srgbClr val="000000"/>
              </a:solidFill>
            </a:endParaRPr>
          </a:p>
          <a:p>
            <a:pPr marL="8709025"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CA" altLang="en-US" sz="4000" dirty="0">
                <a:solidFill>
                  <a:srgbClr val="000000"/>
                </a:solidFill>
              </a:rPr>
              <a:t>Improve the multi-threaded circuit simulation via:</a:t>
            </a:r>
          </a:p>
          <a:p>
            <a:pPr marL="9280525" indent="-571500" algn="just" defTabSz="404337" eaLnBrk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CA" altLang="en-US" sz="4000" b="1" dirty="0">
                <a:solidFill>
                  <a:srgbClr val="000000"/>
                </a:solidFill>
              </a:rPr>
              <a:t>Inter-cycle</a:t>
            </a:r>
            <a:r>
              <a:rPr lang="en-CA" altLang="en-US" sz="4000" dirty="0">
                <a:solidFill>
                  <a:srgbClr val="000000"/>
                </a:solidFill>
              </a:rPr>
              <a:t> parallelism</a:t>
            </a:r>
          </a:p>
          <a:p>
            <a:pPr marL="9280525" indent="-571500" algn="just" defTabSz="404337" eaLnBrk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CA" altLang="en-US" sz="4000" b="1" dirty="0">
                <a:solidFill>
                  <a:srgbClr val="000000"/>
                </a:solidFill>
              </a:rPr>
              <a:t>Intra-cycle</a:t>
            </a:r>
            <a:r>
              <a:rPr lang="en-CA" altLang="en-US" sz="4000" dirty="0">
                <a:solidFill>
                  <a:srgbClr val="000000"/>
                </a:solidFill>
              </a:rPr>
              <a:t> parallelism</a:t>
            </a:r>
          </a:p>
          <a:p>
            <a:pPr marL="9280525" indent="-571500" algn="just" defTabSz="404337" eaLnBrk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CA" altLang="en-US" sz="4000" dirty="0">
                <a:solidFill>
                  <a:srgbClr val="000000"/>
                </a:solidFill>
              </a:rPr>
              <a:t>Memory dictionaries </a:t>
            </a:r>
          </a:p>
          <a:p>
            <a:pPr algn="just" defTabSz="404337" eaLnBrk="1">
              <a:lnSpc>
                <a:spcPct val="100000"/>
              </a:lnSpc>
              <a:spcAft>
                <a:spcPts val="600"/>
              </a:spcAft>
              <a:defRPr/>
            </a:pPr>
            <a:endParaRPr lang="en-CA" altLang="en-US" sz="3600" b="1" dirty="0">
              <a:solidFill>
                <a:srgbClr val="FF0000"/>
              </a:solidFill>
            </a:endParaRPr>
          </a:p>
        </p:txBody>
      </p:sp>
      <p:sp>
        <p:nvSpPr>
          <p:cNvPr id="3078" name="Text Box 5">
            <a:extLst>
              <a:ext uri="{FF2B5EF4-FFF2-40B4-BE49-F238E27FC236}">
                <a16:creationId xmlns:a16="http://schemas.microsoft.com/office/drawing/2014/main" id="{6CF44C08-E2C7-4664-B535-D422C5516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5752"/>
            <a:ext cx="17010063" cy="315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000" tIns="72252" rIns="81000" bIns="405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308225" indent="-204788" defTabSz="4032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765425" indent="-204788" defTabSz="4032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222625" indent="-204788" defTabSz="4032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679825" indent="-204788" defTabSz="403225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Aft>
                <a:spcPts val="300"/>
              </a:spcAft>
            </a:pPr>
            <a:r>
              <a:rPr lang="en-CA" altLang="en-US" sz="4000" b="1" dirty="0">
                <a:solidFill>
                  <a:srgbClr val="000000"/>
                </a:solidFill>
              </a:rPr>
              <a:t>Aaron G. Graham, Jean-Philippe Legault,</a:t>
            </a:r>
          </a:p>
          <a:p>
            <a:pPr algn="ctr" eaLnBrk="1">
              <a:spcAft>
                <a:spcPts val="300"/>
              </a:spcAft>
            </a:pPr>
            <a:r>
              <a:rPr lang="en-CA" altLang="en-US" sz="4000" b="1" dirty="0">
                <a:solidFill>
                  <a:srgbClr val="000000"/>
                </a:solidFill>
              </a:rPr>
              <a:t>Maria Patrou, Kenneth B. Kent</a:t>
            </a:r>
          </a:p>
          <a:p>
            <a:pPr algn="ctr" eaLnBrk="1">
              <a:spcAft>
                <a:spcPts val="600"/>
              </a:spcAft>
            </a:pPr>
            <a:r>
              <a:rPr lang="en-CA" altLang="en-US" sz="3600" dirty="0">
                <a:solidFill>
                  <a:srgbClr val="000000"/>
                </a:solidFill>
              </a:rPr>
              <a:t>Faculty of Computer Science, University of New Brunswick</a:t>
            </a:r>
          </a:p>
          <a:p>
            <a:pPr algn="ctr" eaLnBrk="1">
              <a:spcAft>
                <a:spcPts val="300"/>
              </a:spcAft>
            </a:pPr>
            <a:r>
              <a:rPr lang="en-CA" altLang="en-US" sz="3600" dirty="0">
                <a:solidFill>
                  <a:srgbClr val="000000"/>
                </a:solidFill>
              </a:rPr>
              <a:t>{</a:t>
            </a:r>
            <a:r>
              <a:rPr lang="en-CA" altLang="en-US" sz="3600" dirty="0" err="1">
                <a:solidFill>
                  <a:srgbClr val="000000"/>
                </a:solidFill>
              </a:rPr>
              <a:t>aaron.graham</a:t>
            </a:r>
            <a:r>
              <a:rPr lang="en-CA" altLang="en-US" sz="3600" dirty="0">
                <a:solidFill>
                  <a:srgbClr val="000000"/>
                </a:solidFill>
              </a:rPr>
              <a:t>, </a:t>
            </a:r>
            <a:r>
              <a:rPr lang="en-CA" altLang="en-US" sz="3600" dirty="0" err="1">
                <a:solidFill>
                  <a:srgbClr val="000000"/>
                </a:solidFill>
              </a:rPr>
              <a:t>jlegault</a:t>
            </a:r>
            <a:r>
              <a:rPr lang="en-CA" altLang="en-US" sz="3600" dirty="0">
                <a:solidFill>
                  <a:srgbClr val="000000"/>
                </a:solidFill>
              </a:rPr>
              <a:t>, </a:t>
            </a:r>
            <a:r>
              <a:rPr lang="en-CA" altLang="en-US" sz="3600" dirty="0" err="1">
                <a:solidFill>
                  <a:srgbClr val="000000"/>
                </a:solidFill>
              </a:rPr>
              <a:t>maria.patrou</a:t>
            </a:r>
            <a:r>
              <a:rPr lang="en-CA" altLang="en-US" sz="3600" dirty="0">
                <a:solidFill>
                  <a:srgbClr val="000000"/>
                </a:solidFill>
              </a:rPr>
              <a:t> &amp; ken}@unb.ca</a:t>
            </a:r>
          </a:p>
        </p:txBody>
      </p:sp>
      <p:pic>
        <p:nvPicPr>
          <p:cNvPr id="3079" name="Picture 1">
            <a:extLst>
              <a:ext uri="{FF2B5EF4-FFF2-40B4-BE49-F238E27FC236}">
                <a16:creationId xmlns:a16="http://schemas.microsoft.com/office/drawing/2014/main" id="{8A65C56C-3094-4A53-B365-43406BEFB3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48238"/>
            <a:ext cx="329184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lh5.googleusercontent.com/FeNsgte0wI7eBcaajxgrwQCtlqF1o24OBoqtH6-9qPGIdPPO8709q_9u0OC6BCXk413NqHqv9_9RGJtUk1Q2b7hZ17Y9IJg9GSF5fchkiihQS3zB1y01sjSq7RBEE0PpSYzL_qr_H9A">
            <a:extLst>
              <a:ext uri="{FF2B5EF4-FFF2-40B4-BE49-F238E27FC236}">
                <a16:creationId xmlns:a16="http://schemas.microsoft.com/office/drawing/2014/main" id="{D12ACEB7-5BE1-411F-8699-35E7C1B30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912" y="10783741"/>
            <a:ext cx="6771467" cy="675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C95F00E4-D34F-4E96-AF05-9D0DB5D762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027" y="19783489"/>
            <a:ext cx="11280008" cy="10101199"/>
          </a:xfrm>
          <a:prstGeom prst="rect">
            <a:avLst/>
          </a:prstGeom>
        </p:spPr>
      </p:pic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B29A2B6-F0BD-4ADF-A7D5-35F92FEB02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201169"/>
              </p:ext>
            </p:extLst>
          </p:nvPr>
        </p:nvGraphicFramePr>
        <p:xfrm>
          <a:off x="16984709" y="7052126"/>
          <a:ext cx="15066962" cy="6628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" name="Picture 2" descr="https://lh5.googleusercontent.com/yIbQ6OJGvTHL6OI51q3hmsHl5rSdGETAQrFIorFgYEOhy71ygCPWZbXFC5xfroSKgxt12koKjlL750fcRs__rrEnS5q0eAqi1_8oe6_30QDqs9YqBBPP60_XC9J0i2o8NVE7D_1R00s">
            <a:extLst>
              <a:ext uri="{FF2B5EF4-FFF2-40B4-BE49-F238E27FC236}">
                <a16:creationId xmlns:a16="http://schemas.microsoft.com/office/drawing/2014/main" id="{A7917A5B-E520-44CD-9129-415D330F1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709" y="16747232"/>
            <a:ext cx="8638301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41A659-4D69-46EA-9456-440B9FEC007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4709" y="24943139"/>
            <a:ext cx="8331476" cy="494154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5134</TotalTime>
  <Words>207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</dc:creator>
  <cp:lastModifiedBy>Aaron Graham</cp:lastModifiedBy>
  <cp:revision>120</cp:revision>
  <cp:lastPrinted>1601-01-01T00:00:00Z</cp:lastPrinted>
  <dcterms:created xsi:type="dcterms:W3CDTF">2012-03-05T16:58:11Z</dcterms:created>
  <dcterms:modified xsi:type="dcterms:W3CDTF">2019-04-01T19:08:33Z</dcterms:modified>
</cp:coreProperties>
</file>