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</p:sldMasterIdLst>
  <p:notesMasterIdLst>
    <p:notesMasterId r:id="rId54"/>
  </p:notesMasterIdLst>
  <p:handoutMasterIdLst>
    <p:handoutMasterId r:id="rId55"/>
  </p:handoutMasterIdLst>
  <p:sldIdLst>
    <p:sldId id="332" r:id="rId2"/>
    <p:sldId id="335" r:id="rId3"/>
    <p:sldId id="257" r:id="rId4"/>
    <p:sldId id="259" r:id="rId5"/>
    <p:sldId id="311" r:id="rId6"/>
    <p:sldId id="260" r:id="rId7"/>
    <p:sldId id="261" r:id="rId8"/>
    <p:sldId id="336" r:id="rId9"/>
    <p:sldId id="263" r:id="rId10"/>
    <p:sldId id="337" r:id="rId11"/>
    <p:sldId id="264" r:id="rId12"/>
    <p:sldId id="327" r:id="rId13"/>
    <p:sldId id="267" r:id="rId14"/>
    <p:sldId id="269" r:id="rId15"/>
    <p:sldId id="328" r:id="rId16"/>
    <p:sldId id="268" r:id="rId17"/>
    <p:sldId id="270" r:id="rId18"/>
    <p:sldId id="338" r:id="rId19"/>
    <p:sldId id="273" r:id="rId20"/>
    <p:sldId id="274" r:id="rId21"/>
    <p:sldId id="279" r:id="rId22"/>
    <p:sldId id="313" r:id="rId23"/>
    <p:sldId id="314" r:id="rId24"/>
    <p:sldId id="350" r:id="rId25"/>
    <p:sldId id="282" r:id="rId26"/>
    <p:sldId id="315" r:id="rId27"/>
    <p:sldId id="284" r:id="rId28"/>
    <p:sldId id="285" r:id="rId29"/>
    <p:sldId id="325" r:id="rId30"/>
    <p:sldId id="326" r:id="rId31"/>
    <p:sldId id="291" r:id="rId32"/>
    <p:sldId id="351" r:id="rId33"/>
    <p:sldId id="352" r:id="rId34"/>
    <p:sldId id="353" r:id="rId35"/>
    <p:sldId id="354" r:id="rId36"/>
    <p:sldId id="355" r:id="rId37"/>
    <p:sldId id="356" r:id="rId38"/>
    <p:sldId id="357" r:id="rId39"/>
    <p:sldId id="292" r:id="rId40"/>
    <p:sldId id="339" r:id="rId41"/>
    <p:sldId id="358" r:id="rId42"/>
    <p:sldId id="359" r:id="rId43"/>
    <p:sldId id="360" r:id="rId44"/>
    <p:sldId id="341" r:id="rId45"/>
    <p:sldId id="321" r:id="rId46"/>
    <p:sldId id="361" r:id="rId47"/>
    <p:sldId id="362" r:id="rId48"/>
    <p:sldId id="363" r:id="rId49"/>
    <p:sldId id="346" r:id="rId50"/>
    <p:sldId id="348" r:id="rId51"/>
    <p:sldId id="349" r:id="rId52"/>
    <p:sldId id="334" r:id="rId5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31" autoAdjust="0"/>
    <p:restoredTop sz="87009" autoAdjust="0"/>
  </p:normalViewPr>
  <p:slideViewPr>
    <p:cSldViewPr>
      <p:cViewPr varScale="1">
        <p:scale>
          <a:sx n="167" d="100"/>
          <a:sy n="167" d="100"/>
        </p:scale>
        <p:origin x="-176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6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1" Type="http://schemas.openxmlformats.org/officeDocument/2006/relationships/slide" Target="slides/slide17.xml"/><Relationship Id="rId12" Type="http://schemas.openxmlformats.org/officeDocument/2006/relationships/slide" Target="slides/slide19.xml"/><Relationship Id="rId13" Type="http://schemas.openxmlformats.org/officeDocument/2006/relationships/slide" Target="slides/slide20.xml"/><Relationship Id="rId14" Type="http://schemas.openxmlformats.org/officeDocument/2006/relationships/slide" Target="slides/slide25.xml"/><Relationship Id="rId15" Type="http://schemas.openxmlformats.org/officeDocument/2006/relationships/slide" Target="slides/slide27.xml"/><Relationship Id="rId16" Type="http://schemas.openxmlformats.org/officeDocument/2006/relationships/slide" Target="slides/slide28.xml"/><Relationship Id="rId17" Type="http://schemas.openxmlformats.org/officeDocument/2006/relationships/slide" Target="slides/slide31.xml"/><Relationship Id="rId18" Type="http://schemas.openxmlformats.org/officeDocument/2006/relationships/slide" Target="slides/slide39.xml"/><Relationship Id="rId19" Type="http://schemas.openxmlformats.org/officeDocument/2006/relationships/slide" Target="slides/slide52.xml"/><Relationship Id="rId1" Type="http://schemas.openxmlformats.org/officeDocument/2006/relationships/slide" Target="slides/slide1.xml"/><Relationship Id="rId2" Type="http://schemas.openxmlformats.org/officeDocument/2006/relationships/slide" Target="slides/slide3.xml"/><Relationship Id="rId3" Type="http://schemas.openxmlformats.org/officeDocument/2006/relationships/slide" Target="slides/slide4.xml"/><Relationship Id="rId4" Type="http://schemas.openxmlformats.org/officeDocument/2006/relationships/slide" Target="slides/slide6.xml"/><Relationship Id="rId5" Type="http://schemas.openxmlformats.org/officeDocument/2006/relationships/slide" Target="slides/slide7.xml"/><Relationship Id="rId6" Type="http://schemas.openxmlformats.org/officeDocument/2006/relationships/slide" Target="slides/slide9.xml"/><Relationship Id="rId7" Type="http://schemas.openxmlformats.org/officeDocument/2006/relationships/slide" Target="slides/slide11.xml"/><Relationship Id="rId8" Type="http://schemas.openxmlformats.org/officeDocument/2006/relationships/slide" Target="slides/slide13.xml"/><Relationship Id="rId9" Type="http://schemas.openxmlformats.org/officeDocument/2006/relationships/slide" Target="slides/slide14.xml"/><Relationship Id="rId10" Type="http://schemas.openxmlformats.org/officeDocument/2006/relationships/slide" Target="slides/slide1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194F6F-9ED9-DE4B-B6F3-F3BB763DE96C}" type="doc">
      <dgm:prSet loTypeId="urn:microsoft.com/office/officeart/2005/8/layout/lProcess2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B2DB20-34D3-B94C-8E7D-4013FC316C24}">
      <dgm:prSet/>
      <dgm:spPr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major functions for an I/O module fall into the following categories: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D95B4C-05D2-DE44-9F6A-B2BFD20C5AAA}" type="parTrans" cxnId="{1284E748-990F-3843-A288-1B5BF5DEAF5C}">
      <dgm:prSet/>
      <dgm:spPr/>
      <dgm:t>
        <a:bodyPr/>
        <a:lstStyle/>
        <a:p>
          <a:endParaRPr lang="en-US"/>
        </a:p>
      </dgm:t>
    </dgm:pt>
    <dgm:pt modelId="{3F25218F-57E0-3B48-B983-AC981535E102}" type="sibTrans" cxnId="{1284E748-990F-3843-A288-1B5BF5DEAF5C}">
      <dgm:prSet/>
      <dgm:spPr/>
      <dgm:t>
        <a:bodyPr/>
        <a:lstStyle/>
        <a:p>
          <a:endParaRPr lang="en-US"/>
        </a:p>
      </dgm:t>
    </dgm:pt>
    <dgm:pt modelId="{EBD84724-F8BF-964B-9F88-D22139FB9B0C}">
      <dgm:prSet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 and timing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EE07AA-AB4E-E04C-A16E-E25FCB371941}" type="parTrans" cxnId="{6A86E70A-6C21-2146-B5B2-5FD60A0103A4}">
      <dgm:prSet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endParaRPr lang="en-US" dirty="0"/>
        </a:p>
      </dgm:t>
    </dgm:pt>
    <dgm:pt modelId="{191E1671-3506-A64A-8A92-387DEAAFE83B}" type="sibTrans" cxnId="{6A86E70A-6C21-2146-B5B2-5FD60A0103A4}">
      <dgm:prSet/>
      <dgm:spPr/>
      <dgm:t>
        <a:bodyPr/>
        <a:lstStyle/>
        <a:p>
          <a:endParaRPr lang="en-US"/>
        </a:p>
      </dgm:t>
    </dgm:pt>
    <dgm:pt modelId="{00A6B839-240A-884A-BF23-881985952448}">
      <dgm:prSet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Coordinates the flow of traffic between internal resources and external devices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DE3A91-E7B3-3441-9031-A0CE707835D1}" type="parTrans" cxnId="{3DB8AA2B-7640-8641-B6A5-3EF80ED2CD09}">
      <dgm:prSet/>
      <dgm:spPr/>
      <dgm:t>
        <a:bodyPr/>
        <a:lstStyle/>
        <a:p>
          <a:endParaRPr lang="en-US"/>
        </a:p>
      </dgm:t>
    </dgm:pt>
    <dgm:pt modelId="{E384F904-F6CD-EE48-ABEF-66B811DDE737}" type="sibTrans" cxnId="{3DB8AA2B-7640-8641-B6A5-3EF80ED2CD09}">
      <dgm:prSet/>
      <dgm:spPr/>
      <dgm:t>
        <a:bodyPr/>
        <a:lstStyle/>
        <a:p>
          <a:endParaRPr lang="en-US"/>
        </a:p>
      </dgm:t>
    </dgm:pt>
    <dgm:pt modelId="{ED9A7A6D-1492-574C-BEC0-995B3565471D}">
      <dgm:prSet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Processor communication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F73FB3D-8302-4C41-A5BE-5C0E5E510926}" type="parTrans" cxnId="{3757F3E3-0028-5A4D-BB20-6CC2CC4052B6}">
      <dgm:prSet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endParaRPr lang="en-US" dirty="0"/>
        </a:p>
      </dgm:t>
    </dgm:pt>
    <dgm:pt modelId="{25334A5A-D6C8-6B48-A8D4-F494437E4D1F}" type="sibTrans" cxnId="{3757F3E3-0028-5A4D-BB20-6CC2CC4052B6}">
      <dgm:prSet/>
      <dgm:spPr/>
      <dgm:t>
        <a:bodyPr/>
        <a:lstStyle/>
        <a:p>
          <a:endParaRPr lang="en-US"/>
        </a:p>
      </dgm:t>
    </dgm:pt>
    <dgm:pt modelId="{24DDBC64-CAD2-9B42-B013-05F84A676732}">
      <dgm:prSet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Involves command decoding, data, status reporting, address recognition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667FA2-00E9-FE48-9162-E1DCD2E161AB}" type="parTrans" cxnId="{6BF0F906-5BBE-B14B-9F54-D1444F32487B}">
      <dgm:prSet/>
      <dgm:spPr/>
      <dgm:t>
        <a:bodyPr/>
        <a:lstStyle/>
        <a:p>
          <a:endParaRPr lang="en-US"/>
        </a:p>
      </dgm:t>
    </dgm:pt>
    <dgm:pt modelId="{0B1193DF-6507-0E48-8181-3DB96AE1034D}" type="sibTrans" cxnId="{6BF0F906-5BBE-B14B-9F54-D1444F32487B}">
      <dgm:prSet/>
      <dgm:spPr/>
      <dgm:t>
        <a:bodyPr/>
        <a:lstStyle/>
        <a:p>
          <a:endParaRPr lang="en-US"/>
        </a:p>
      </dgm:t>
    </dgm:pt>
    <dgm:pt modelId="{25AF8E0A-552B-614B-98BC-2E6D7B5AA5D3}">
      <dgm:prSet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Device communication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42BB37-7F59-2346-84BD-623971566760}" type="parTrans" cxnId="{A1039388-E50A-D84C-ACBE-94FEF1E4E764}">
      <dgm:prSet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endParaRPr lang="en-US" dirty="0"/>
        </a:p>
      </dgm:t>
    </dgm:pt>
    <dgm:pt modelId="{82FB3DBC-4B0D-CD43-9CDC-D1A0F6A824D9}" type="sibTrans" cxnId="{A1039388-E50A-D84C-ACBE-94FEF1E4E764}">
      <dgm:prSet/>
      <dgm:spPr/>
      <dgm:t>
        <a:bodyPr/>
        <a:lstStyle/>
        <a:p>
          <a:endParaRPr lang="en-US"/>
        </a:p>
      </dgm:t>
    </dgm:pt>
    <dgm:pt modelId="{A0433E5B-642A-EA4A-8645-EAC3F998B308}">
      <dgm:prSet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Involves commands, status information, and data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EF0277-D3E2-874A-A82C-67B4055049F6}" type="parTrans" cxnId="{7C6E8D00-07A8-134D-B362-964AD5DDD5B4}">
      <dgm:prSet/>
      <dgm:spPr/>
      <dgm:t>
        <a:bodyPr/>
        <a:lstStyle/>
        <a:p>
          <a:endParaRPr lang="en-US"/>
        </a:p>
      </dgm:t>
    </dgm:pt>
    <dgm:pt modelId="{EF244D6C-4F89-9347-B7F7-E832881DB23A}" type="sibTrans" cxnId="{7C6E8D00-07A8-134D-B362-964AD5DDD5B4}">
      <dgm:prSet/>
      <dgm:spPr/>
      <dgm:t>
        <a:bodyPr/>
        <a:lstStyle/>
        <a:p>
          <a:endParaRPr lang="en-US"/>
        </a:p>
      </dgm:t>
    </dgm:pt>
    <dgm:pt modelId="{4BAF27D4-A68F-1544-A6BE-34A554433579}">
      <dgm:prSet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Data buffering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13B83B-80EA-5C47-BF9E-4E8955F5D88F}" type="parTrans" cxnId="{40FC8BD2-87BC-F545-AC9B-7D555745A767}">
      <dgm:prSet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endParaRPr lang="en-US" dirty="0"/>
        </a:p>
      </dgm:t>
    </dgm:pt>
    <dgm:pt modelId="{189BC83E-8BF1-1943-853A-D6521B61DE4F}" type="sibTrans" cxnId="{40FC8BD2-87BC-F545-AC9B-7D555745A767}">
      <dgm:prSet/>
      <dgm:spPr/>
      <dgm:t>
        <a:bodyPr/>
        <a:lstStyle/>
        <a:p>
          <a:endParaRPr lang="en-US"/>
        </a:p>
      </dgm:t>
    </dgm:pt>
    <dgm:pt modelId="{D3AB8932-7CC9-EA42-90CB-13942C943C63}">
      <dgm:prSet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Performs the needed buffering operation to balance device and memory speeds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930761-7374-CF4B-A61D-D3098DE6CB12}" type="parTrans" cxnId="{48448E43-01BC-7F44-B09C-9C88B31A01DD}">
      <dgm:prSet/>
      <dgm:spPr/>
      <dgm:t>
        <a:bodyPr/>
        <a:lstStyle/>
        <a:p>
          <a:endParaRPr lang="en-US"/>
        </a:p>
      </dgm:t>
    </dgm:pt>
    <dgm:pt modelId="{AC306A32-C557-6E4A-8B98-C3641AA6329B}" type="sibTrans" cxnId="{48448E43-01BC-7F44-B09C-9C88B31A01DD}">
      <dgm:prSet/>
      <dgm:spPr/>
      <dgm:t>
        <a:bodyPr/>
        <a:lstStyle/>
        <a:p>
          <a:endParaRPr lang="en-US"/>
        </a:p>
      </dgm:t>
    </dgm:pt>
    <dgm:pt modelId="{72C64502-5F5B-1545-8992-05E8BF51FBB4}">
      <dgm:prSet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Error detection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5274F6-521A-0F4D-9E61-DF0E65F6C3CB}" type="parTrans" cxnId="{05A85C58-4C1A-0948-BA00-553958DB3FD5}">
      <dgm:prSet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endParaRPr lang="en-US" dirty="0"/>
        </a:p>
      </dgm:t>
    </dgm:pt>
    <dgm:pt modelId="{5AC554A6-8EBA-FD4A-A3D0-05611B95B210}" type="sibTrans" cxnId="{05A85C58-4C1A-0948-BA00-553958DB3FD5}">
      <dgm:prSet/>
      <dgm:spPr/>
      <dgm:t>
        <a:bodyPr/>
        <a:lstStyle/>
        <a:p>
          <a:endParaRPr lang="en-US"/>
        </a:p>
      </dgm:t>
    </dgm:pt>
    <dgm:pt modelId="{956E209D-B1BF-934E-9259-259B085F60C6}">
      <dgm:prSet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Detects and reports transmission errors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419F03-5C21-2545-87F5-43FA6D0F6378}" type="parTrans" cxnId="{2EB7EF58-8A3E-9245-BE46-B29E429D01A7}">
      <dgm:prSet/>
      <dgm:spPr/>
      <dgm:t>
        <a:bodyPr/>
        <a:lstStyle/>
        <a:p>
          <a:endParaRPr lang="en-US"/>
        </a:p>
      </dgm:t>
    </dgm:pt>
    <dgm:pt modelId="{6CEA214E-4838-B74D-BFE2-6CB804F406AD}" type="sibTrans" cxnId="{2EB7EF58-8A3E-9245-BE46-B29E429D01A7}">
      <dgm:prSet/>
      <dgm:spPr/>
      <dgm:t>
        <a:bodyPr/>
        <a:lstStyle/>
        <a:p>
          <a:endParaRPr lang="en-US"/>
        </a:p>
      </dgm:t>
    </dgm:pt>
    <dgm:pt modelId="{971D6E6D-7300-9F46-A78D-F2F4D41C960F}" type="pres">
      <dgm:prSet presAssocID="{2E194F6F-9ED9-DE4B-B6F3-F3BB763DE96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C07EBF-E4A1-0A4A-8147-E41C3731BE60}" type="pres">
      <dgm:prSet presAssocID="{83B2DB20-34D3-B94C-8E7D-4013FC316C24}" presName="compNode" presStyleCnt="0"/>
      <dgm:spPr/>
    </dgm:pt>
    <dgm:pt modelId="{B35F0D28-0C34-E146-AC61-AA70B12A7752}" type="pres">
      <dgm:prSet presAssocID="{83B2DB20-34D3-B94C-8E7D-4013FC316C24}" presName="aNode" presStyleLbl="bgShp" presStyleIdx="0" presStyleCnt="1" custLinFactNeighborX="763" custLinFactNeighborY="33200"/>
      <dgm:spPr/>
      <dgm:t>
        <a:bodyPr/>
        <a:lstStyle/>
        <a:p>
          <a:endParaRPr lang="en-US"/>
        </a:p>
      </dgm:t>
    </dgm:pt>
    <dgm:pt modelId="{B3E6BC83-B57F-9943-9AE8-BE4A3AF3DCF3}" type="pres">
      <dgm:prSet presAssocID="{83B2DB20-34D3-B94C-8E7D-4013FC316C24}" presName="textNode" presStyleLbl="bgShp" presStyleIdx="0" presStyleCnt="1"/>
      <dgm:spPr/>
      <dgm:t>
        <a:bodyPr/>
        <a:lstStyle/>
        <a:p>
          <a:endParaRPr lang="en-US"/>
        </a:p>
      </dgm:t>
    </dgm:pt>
    <dgm:pt modelId="{8A3D6A27-660F-4547-AC94-2CFBBFA8DC40}" type="pres">
      <dgm:prSet presAssocID="{83B2DB20-34D3-B94C-8E7D-4013FC316C24}" presName="compChildNode" presStyleCnt="0"/>
      <dgm:spPr/>
    </dgm:pt>
    <dgm:pt modelId="{756CF1D3-0E66-254A-B1D3-6EADF0C67202}" type="pres">
      <dgm:prSet presAssocID="{83B2DB20-34D3-B94C-8E7D-4013FC316C24}" presName="theInnerList" presStyleCnt="0"/>
      <dgm:spPr/>
    </dgm:pt>
    <dgm:pt modelId="{8412B993-D4E6-E549-92CC-FB05A2542D93}" type="pres">
      <dgm:prSet presAssocID="{EBD84724-F8BF-964B-9F88-D22139FB9B0C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AB568A-0480-3F4B-889C-AC08B03A39F0}" type="pres">
      <dgm:prSet presAssocID="{EBD84724-F8BF-964B-9F88-D22139FB9B0C}" presName="aSpace2" presStyleCnt="0"/>
      <dgm:spPr/>
    </dgm:pt>
    <dgm:pt modelId="{92F0399B-148B-384A-8348-CAE654E20605}" type="pres">
      <dgm:prSet presAssocID="{ED9A7A6D-1492-574C-BEC0-995B3565471D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DD885D-9E97-234B-AC57-131CAB272745}" type="pres">
      <dgm:prSet presAssocID="{ED9A7A6D-1492-574C-BEC0-995B3565471D}" presName="aSpace2" presStyleCnt="0"/>
      <dgm:spPr/>
    </dgm:pt>
    <dgm:pt modelId="{CE566984-4F8C-534E-808C-02FB98C4E817}" type="pres">
      <dgm:prSet presAssocID="{25AF8E0A-552B-614B-98BC-2E6D7B5AA5D3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C864BC-9A8E-2D49-804D-7A1BD0EC19CD}" type="pres">
      <dgm:prSet presAssocID="{25AF8E0A-552B-614B-98BC-2E6D7B5AA5D3}" presName="aSpace2" presStyleCnt="0"/>
      <dgm:spPr/>
    </dgm:pt>
    <dgm:pt modelId="{A114C64A-EB12-4A47-B05E-A457E8802A7C}" type="pres">
      <dgm:prSet presAssocID="{4BAF27D4-A68F-1544-A6BE-34A554433579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EEC913-9593-2B42-B25C-FC6582089E85}" type="pres">
      <dgm:prSet presAssocID="{4BAF27D4-A68F-1544-A6BE-34A554433579}" presName="aSpace2" presStyleCnt="0"/>
      <dgm:spPr/>
    </dgm:pt>
    <dgm:pt modelId="{2BFF5EA8-F457-2644-98FF-7E93B2145511}" type="pres">
      <dgm:prSet presAssocID="{72C64502-5F5B-1545-8992-05E8BF51FBB4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2B228B-E76F-DE41-B8B5-1F59170C1AD8}" type="presOf" srcId="{00A6B839-240A-884A-BF23-881985952448}" destId="{8412B993-D4E6-E549-92CC-FB05A2542D93}" srcOrd="0" destOrd="1" presId="urn:microsoft.com/office/officeart/2005/8/layout/lProcess2"/>
    <dgm:cxn modelId="{DB13AA52-28A9-FE4E-9B1C-948FA6895D01}" type="presOf" srcId="{83B2DB20-34D3-B94C-8E7D-4013FC316C24}" destId="{B35F0D28-0C34-E146-AC61-AA70B12A7752}" srcOrd="0" destOrd="0" presId="urn:microsoft.com/office/officeart/2005/8/layout/lProcess2"/>
    <dgm:cxn modelId="{5A4B2217-F4A9-3B4E-9A46-62C20BE92E76}" type="presOf" srcId="{ED9A7A6D-1492-574C-BEC0-995B3565471D}" destId="{92F0399B-148B-384A-8348-CAE654E20605}" srcOrd="0" destOrd="0" presId="urn:microsoft.com/office/officeart/2005/8/layout/lProcess2"/>
    <dgm:cxn modelId="{6A86E70A-6C21-2146-B5B2-5FD60A0103A4}" srcId="{83B2DB20-34D3-B94C-8E7D-4013FC316C24}" destId="{EBD84724-F8BF-964B-9F88-D22139FB9B0C}" srcOrd="0" destOrd="0" parTransId="{39EE07AA-AB4E-E04C-A16E-E25FCB371941}" sibTransId="{191E1671-3506-A64A-8A92-387DEAAFE83B}"/>
    <dgm:cxn modelId="{12DF5B84-698D-8541-9865-C321D433D8EA}" type="presOf" srcId="{2E194F6F-9ED9-DE4B-B6F3-F3BB763DE96C}" destId="{971D6E6D-7300-9F46-A78D-F2F4D41C960F}" srcOrd="0" destOrd="0" presId="urn:microsoft.com/office/officeart/2005/8/layout/lProcess2"/>
    <dgm:cxn modelId="{E1AE9120-96CB-234A-86C8-9012FE81F4F5}" type="presOf" srcId="{4BAF27D4-A68F-1544-A6BE-34A554433579}" destId="{A114C64A-EB12-4A47-B05E-A457E8802A7C}" srcOrd="0" destOrd="0" presId="urn:microsoft.com/office/officeart/2005/8/layout/lProcess2"/>
    <dgm:cxn modelId="{2EB7EF58-8A3E-9245-BE46-B29E429D01A7}" srcId="{72C64502-5F5B-1545-8992-05E8BF51FBB4}" destId="{956E209D-B1BF-934E-9259-259B085F60C6}" srcOrd="0" destOrd="0" parTransId="{3E419F03-5C21-2545-87F5-43FA6D0F6378}" sibTransId="{6CEA214E-4838-B74D-BFE2-6CB804F406AD}"/>
    <dgm:cxn modelId="{ACD95CC2-F53F-2947-B1CC-B2BDB4E06C54}" type="presOf" srcId="{EBD84724-F8BF-964B-9F88-D22139FB9B0C}" destId="{8412B993-D4E6-E549-92CC-FB05A2542D93}" srcOrd="0" destOrd="0" presId="urn:microsoft.com/office/officeart/2005/8/layout/lProcess2"/>
    <dgm:cxn modelId="{05A85C58-4C1A-0948-BA00-553958DB3FD5}" srcId="{83B2DB20-34D3-B94C-8E7D-4013FC316C24}" destId="{72C64502-5F5B-1545-8992-05E8BF51FBB4}" srcOrd="4" destOrd="0" parTransId="{435274F6-521A-0F4D-9E61-DF0E65F6C3CB}" sibTransId="{5AC554A6-8EBA-FD4A-A3D0-05611B95B210}"/>
    <dgm:cxn modelId="{F2C5D55D-84FA-7C46-BBA1-6F5ADF860CA7}" type="presOf" srcId="{72C64502-5F5B-1545-8992-05E8BF51FBB4}" destId="{2BFF5EA8-F457-2644-98FF-7E93B2145511}" srcOrd="0" destOrd="0" presId="urn:microsoft.com/office/officeart/2005/8/layout/lProcess2"/>
    <dgm:cxn modelId="{7C6E8D00-07A8-134D-B362-964AD5DDD5B4}" srcId="{25AF8E0A-552B-614B-98BC-2E6D7B5AA5D3}" destId="{A0433E5B-642A-EA4A-8645-EAC3F998B308}" srcOrd="0" destOrd="0" parTransId="{88EF0277-D3E2-874A-A82C-67B4055049F6}" sibTransId="{EF244D6C-4F89-9347-B7F7-E832881DB23A}"/>
    <dgm:cxn modelId="{95A0A862-9D6A-A84E-BB52-85ABEEA0C3F4}" type="presOf" srcId="{25AF8E0A-552B-614B-98BC-2E6D7B5AA5D3}" destId="{CE566984-4F8C-534E-808C-02FB98C4E817}" srcOrd="0" destOrd="0" presId="urn:microsoft.com/office/officeart/2005/8/layout/lProcess2"/>
    <dgm:cxn modelId="{A1039388-E50A-D84C-ACBE-94FEF1E4E764}" srcId="{83B2DB20-34D3-B94C-8E7D-4013FC316C24}" destId="{25AF8E0A-552B-614B-98BC-2E6D7B5AA5D3}" srcOrd="2" destOrd="0" parTransId="{F542BB37-7F59-2346-84BD-623971566760}" sibTransId="{82FB3DBC-4B0D-CD43-9CDC-D1A0F6A824D9}"/>
    <dgm:cxn modelId="{5F411840-CBD9-274E-8D31-5A95126DC185}" type="presOf" srcId="{A0433E5B-642A-EA4A-8645-EAC3F998B308}" destId="{CE566984-4F8C-534E-808C-02FB98C4E817}" srcOrd="0" destOrd="1" presId="urn:microsoft.com/office/officeart/2005/8/layout/lProcess2"/>
    <dgm:cxn modelId="{CFC4DFC0-BB76-BC48-B920-CC2A565903F7}" type="presOf" srcId="{24DDBC64-CAD2-9B42-B013-05F84A676732}" destId="{92F0399B-148B-384A-8348-CAE654E20605}" srcOrd="0" destOrd="1" presId="urn:microsoft.com/office/officeart/2005/8/layout/lProcess2"/>
    <dgm:cxn modelId="{3757F3E3-0028-5A4D-BB20-6CC2CC4052B6}" srcId="{83B2DB20-34D3-B94C-8E7D-4013FC316C24}" destId="{ED9A7A6D-1492-574C-BEC0-995B3565471D}" srcOrd="1" destOrd="0" parTransId="{7F73FB3D-8302-4C41-A5BE-5C0E5E510926}" sibTransId="{25334A5A-D6C8-6B48-A8D4-F494437E4D1F}"/>
    <dgm:cxn modelId="{39B15701-A809-E345-A91C-CCFBC65980CA}" type="presOf" srcId="{83B2DB20-34D3-B94C-8E7D-4013FC316C24}" destId="{B3E6BC83-B57F-9943-9AE8-BE4A3AF3DCF3}" srcOrd="1" destOrd="0" presId="urn:microsoft.com/office/officeart/2005/8/layout/lProcess2"/>
    <dgm:cxn modelId="{2FFC28D8-0BEB-CE4E-BEA1-0C0F96EAF39D}" type="presOf" srcId="{956E209D-B1BF-934E-9259-259B085F60C6}" destId="{2BFF5EA8-F457-2644-98FF-7E93B2145511}" srcOrd="0" destOrd="1" presId="urn:microsoft.com/office/officeart/2005/8/layout/lProcess2"/>
    <dgm:cxn modelId="{3DB8AA2B-7640-8641-B6A5-3EF80ED2CD09}" srcId="{EBD84724-F8BF-964B-9F88-D22139FB9B0C}" destId="{00A6B839-240A-884A-BF23-881985952448}" srcOrd="0" destOrd="0" parTransId="{ADDE3A91-E7B3-3441-9031-A0CE707835D1}" sibTransId="{E384F904-F6CD-EE48-ABEF-66B811DDE737}"/>
    <dgm:cxn modelId="{1284E748-990F-3843-A288-1B5BF5DEAF5C}" srcId="{2E194F6F-9ED9-DE4B-B6F3-F3BB763DE96C}" destId="{83B2DB20-34D3-B94C-8E7D-4013FC316C24}" srcOrd="0" destOrd="0" parTransId="{3CD95B4C-05D2-DE44-9F6A-B2BFD20C5AAA}" sibTransId="{3F25218F-57E0-3B48-B983-AC981535E102}"/>
    <dgm:cxn modelId="{48448E43-01BC-7F44-B09C-9C88B31A01DD}" srcId="{4BAF27D4-A68F-1544-A6BE-34A554433579}" destId="{D3AB8932-7CC9-EA42-90CB-13942C943C63}" srcOrd="0" destOrd="0" parTransId="{C5930761-7374-CF4B-A61D-D3098DE6CB12}" sibTransId="{AC306A32-C557-6E4A-8B98-C3641AA6329B}"/>
    <dgm:cxn modelId="{40FC8BD2-87BC-F545-AC9B-7D555745A767}" srcId="{83B2DB20-34D3-B94C-8E7D-4013FC316C24}" destId="{4BAF27D4-A68F-1544-A6BE-34A554433579}" srcOrd="3" destOrd="0" parTransId="{E513B83B-80EA-5C47-BF9E-4E8955F5D88F}" sibTransId="{189BC83E-8BF1-1943-853A-D6521B61DE4F}"/>
    <dgm:cxn modelId="{FC0F1DA3-8DBD-AD43-9CE0-E43C260ED310}" type="presOf" srcId="{D3AB8932-7CC9-EA42-90CB-13942C943C63}" destId="{A114C64A-EB12-4A47-B05E-A457E8802A7C}" srcOrd="0" destOrd="1" presId="urn:microsoft.com/office/officeart/2005/8/layout/lProcess2"/>
    <dgm:cxn modelId="{6BF0F906-5BBE-B14B-9F54-D1444F32487B}" srcId="{ED9A7A6D-1492-574C-BEC0-995B3565471D}" destId="{24DDBC64-CAD2-9B42-B013-05F84A676732}" srcOrd="0" destOrd="0" parTransId="{01667FA2-00E9-FE48-9162-E1DCD2E161AB}" sibTransId="{0B1193DF-6507-0E48-8181-3DB96AE1034D}"/>
    <dgm:cxn modelId="{635EF953-9D05-3142-AB2A-9351DCC7B4EC}" type="presParOf" srcId="{971D6E6D-7300-9F46-A78D-F2F4D41C960F}" destId="{0AC07EBF-E4A1-0A4A-8147-E41C3731BE60}" srcOrd="0" destOrd="0" presId="urn:microsoft.com/office/officeart/2005/8/layout/lProcess2"/>
    <dgm:cxn modelId="{50D1B22B-399A-2F41-9ADD-3BF7BCB327D8}" type="presParOf" srcId="{0AC07EBF-E4A1-0A4A-8147-E41C3731BE60}" destId="{B35F0D28-0C34-E146-AC61-AA70B12A7752}" srcOrd="0" destOrd="0" presId="urn:microsoft.com/office/officeart/2005/8/layout/lProcess2"/>
    <dgm:cxn modelId="{CD9EA427-55CA-2745-9866-B8B9C6284DF5}" type="presParOf" srcId="{0AC07EBF-E4A1-0A4A-8147-E41C3731BE60}" destId="{B3E6BC83-B57F-9943-9AE8-BE4A3AF3DCF3}" srcOrd="1" destOrd="0" presId="urn:microsoft.com/office/officeart/2005/8/layout/lProcess2"/>
    <dgm:cxn modelId="{3A0F71E6-D6B5-8245-9432-467BD3D79EFC}" type="presParOf" srcId="{0AC07EBF-E4A1-0A4A-8147-E41C3731BE60}" destId="{8A3D6A27-660F-4547-AC94-2CFBBFA8DC40}" srcOrd="2" destOrd="0" presId="urn:microsoft.com/office/officeart/2005/8/layout/lProcess2"/>
    <dgm:cxn modelId="{D2C7F876-03AB-D847-BE41-C8DD953AD0E9}" type="presParOf" srcId="{8A3D6A27-660F-4547-AC94-2CFBBFA8DC40}" destId="{756CF1D3-0E66-254A-B1D3-6EADF0C67202}" srcOrd="0" destOrd="0" presId="urn:microsoft.com/office/officeart/2005/8/layout/lProcess2"/>
    <dgm:cxn modelId="{CAEFCBC3-E118-C447-A097-C3002377CA6C}" type="presParOf" srcId="{756CF1D3-0E66-254A-B1D3-6EADF0C67202}" destId="{8412B993-D4E6-E549-92CC-FB05A2542D93}" srcOrd="0" destOrd="0" presId="urn:microsoft.com/office/officeart/2005/8/layout/lProcess2"/>
    <dgm:cxn modelId="{22174770-DFAD-D54B-A698-AFC3351E722A}" type="presParOf" srcId="{756CF1D3-0E66-254A-B1D3-6EADF0C67202}" destId="{BDAB568A-0480-3F4B-889C-AC08B03A39F0}" srcOrd="1" destOrd="0" presId="urn:microsoft.com/office/officeart/2005/8/layout/lProcess2"/>
    <dgm:cxn modelId="{AAF0FDDA-82D9-DA46-9827-7665ADF5D96F}" type="presParOf" srcId="{756CF1D3-0E66-254A-B1D3-6EADF0C67202}" destId="{92F0399B-148B-384A-8348-CAE654E20605}" srcOrd="2" destOrd="0" presId="urn:microsoft.com/office/officeart/2005/8/layout/lProcess2"/>
    <dgm:cxn modelId="{BABDB82F-F4E4-4E46-B1B1-01C1F6E843EF}" type="presParOf" srcId="{756CF1D3-0E66-254A-B1D3-6EADF0C67202}" destId="{96DD885D-9E97-234B-AC57-131CAB272745}" srcOrd="3" destOrd="0" presId="urn:microsoft.com/office/officeart/2005/8/layout/lProcess2"/>
    <dgm:cxn modelId="{94146A41-9DFB-3F47-A407-6E6029FBBFAD}" type="presParOf" srcId="{756CF1D3-0E66-254A-B1D3-6EADF0C67202}" destId="{CE566984-4F8C-534E-808C-02FB98C4E817}" srcOrd="4" destOrd="0" presId="urn:microsoft.com/office/officeart/2005/8/layout/lProcess2"/>
    <dgm:cxn modelId="{06F1524B-E8A0-BB46-ABCB-FFB09BEBA59A}" type="presParOf" srcId="{756CF1D3-0E66-254A-B1D3-6EADF0C67202}" destId="{7FC864BC-9A8E-2D49-804D-7A1BD0EC19CD}" srcOrd="5" destOrd="0" presId="urn:microsoft.com/office/officeart/2005/8/layout/lProcess2"/>
    <dgm:cxn modelId="{E3F40F63-8422-344C-9AC5-D10B2805D29A}" type="presParOf" srcId="{756CF1D3-0E66-254A-B1D3-6EADF0C67202}" destId="{A114C64A-EB12-4A47-B05E-A457E8802A7C}" srcOrd="6" destOrd="0" presId="urn:microsoft.com/office/officeart/2005/8/layout/lProcess2"/>
    <dgm:cxn modelId="{2E8A139D-BAA6-8443-84D7-5236EF058DA1}" type="presParOf" srcId="{756CF1D3-0E66-254A-B1D3-6EADF0C67202}" destId="{31EEC913-9593-2B42-B25C-FC6582089E85}" srcOrd="7" destOrd="0" presId="urn:microsoft.com/office/officeart/2005/8/layout/lProcess2"/>
    <dgm:cxn modelId="{C23F2656-0F72-F540-AF4E-46A7EBA2BFAF}" type="presParOf" srcId="{756CF1D3-0E66-254A-B1D3-6EADF0C67202}" destId="{2BFF5EA8-F457-2644-98FF-7E93B2145511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CB1B3F-7284-6F4F-B03A-B1C8B478460C}" type="doc">
      <dgm:prSet loTypeId="urn:microsoft.com/office/officeart/2005/8/layout/target2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E9CDC9-98E3-5D40-AF7A-58631BD4A227}">
      <dgm:prSet/>
      <dgm:spPr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With programmed I/O there is a close correspondence between the I/O-related instructions that the processor fetches from memory and the I/O commands that the processor issues to an I/O module to execute the instructions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98987D-1E02-2E47-9986-AE43478CF36D}" type="parTrans" cxnId="{DA59469C-1DF0-5846-957C-D2A7A0EDF6AD}">
      <dgm:prSet/>
      <dgm:spPr/>
      <dgm:t>
        <a:bodyPr/>
        <a:lstStyle/>
        <a:p>
          <a:endParaRPr lang="en-US"/>
        </a:p>
      </dgm:t>
    </dgm:pt>
    <dgm:pt modelId="{14427CB5-64DE-8640-93FB-AAAE1316F03A}" type="sibTrans" cxnId="{DA59469C-1DF0-5846-957C-D2A7A0EDF6AD}">
      <dgm:prSet/>
      <dgm:spPr/>
      <dgm:t>
        <a:bodyPr/>
        <a:lstStyle/>
        <a:p>
          <a:endParaRPr lang="en-US"/>
        </a:p>
      </dgm:t>
    </dgm:pt>
    <dgm:pt modelId="{B7724777-71BF-BF44-B50B-40065B581871}">
      <dgm:prSet/>
      <dgm:spPr/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form of the instruction depends on the way in which external devices are addressed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4B62C7-3DFE-9845-BE8E-4475EF163E1F}" type="parTrans" cxnId="{636A2996-D168-254D-8DFF-3B97C2C8238E}">
      <dgm:prSet/>
      <dgm:spPr/>
      <dgm:t>
        <a:bodyPr/>
        <a:lstStyle/>
        <a:p>
          <a:endParaRPr lang="en-US"/>
        </a:p>
      </dgm:t>
    </dgm:pt>
    <dgm:pt modelId="{4B9300B5-AADD-0544-9540-81FD59EA3DDC}" type="sibTrans" cxnId="{636A2996-D168-254D-8DFF-3B97C2C8238E}">
      <dgm:prSet/>
      <dgm:spPr/>
      <dgm:t>
        <a:bodyPr/>
        <a:lstStyle/>
        <a:p>
          <a:endParaRPr lang="en-US"/>
        </a:p>
      </dgm:t>
    </dgm:pt>
    <dgm:pt modelId="{46971C9E-C24D-1D4D-AB01-562754A705EC}">
      <dgm:prSet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Each I/O device connected through I/O modules is given a unique identifier or address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B3A632-5764-254F-9965-6154DA001E92}" type="parTrans" cxnId="{FD6E22AE-3BC3-E345-A170-23428B3BEE4A}">
      <dgm:prSet/>
      <dgm:spPr/>
      <dgm:t>
        <a:bodyPr/>
        <a:lstStyle/>
        <a:p>
          <a:endParaRPr lang="en-US"/>
        </a:p>
      </dgm:t>
    </dgm:pt>
    <dgm:pt modelId="{B4C12133-8E2A-C041-A4F2-EF165FF5E632}" type="sibTrans" cxnId="{FD6E22AE-3BC3-E345-A170-23428B3BEE4A}">
      <dgm:prSet/>
      <dgm:spPr/>
      <dgm:t>
        <a:bodyPr/>
        <a:lstStyle/>
        <a:p>
          <a:endParaRPr lang="en-US"/>
        </a:p>
      </dgm:t>
    </dgm:pt>
    <dgm:pt modelId="{84FE1BE3-37A4-3B45-9F09-4FA434229570}">
      <dgm:prSet/>
      <dgm:spPr/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When the processor issues an I/O command, the command contains the address of the desired device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45E44F-D162-0B49-9E0C-70670BDE4A90}" type="parTrans" cxnId="{DD83F9E4-E4F3-A446-8E96-447BE9706AB6}">
      <dgm:prSet/>
      <dgm:spPr/>
      <dgm:t>
        <a:bodyPr/>
        <a:lstStyle/>
        <a:p>
          <a:endParaRPr lang="en-US"/>
        </a:p>
      </dgm:t>
    </dgm:pt>
    <dgm:pt modelId="{005F6B1C-BD36-AD4E-AC5B-9F5FB5F74D3A}" type="sibTrans" cxnId="{DD83F9E4-E4F3-A446-8E96-447BE9706AB6}">
      <dgm:prSet/>
      <dgm:spPr/>
      <dgm:t>
        <a:bodyPr/>
        <a:lstStyle/>
        <a:p>
          <a:endParaRPr lang="en-US"/>
        </a:p>
      </dgm:t>
    </dgm:pt>
    <dgm:pt modelId="{507D6E63-293F-E349-B81B-8FF85CCCFE05}">
      <dgm:prSet/>
      <dgm:spPr/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Thus each I/O module must interpret the address lines to determine if the command is for itself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2726EC-79A8-B040-968B-27A0C78D9EE3}" type="parTrans" cxnId="{5175C7AF-6915-3541-A303-AAB05DAC7460}">
      <dgm:prSet/>
      <dgm:spPr/>
      <dgm:t>
        <a:bodyPr/>
        <a:lstStyle/>
        <a:p>
          <a:endParaRPr lang="en-US"/>
        </a:p>
      </dgm:t>
    </dgm:pt>
    <dgm:pt modelId="{FBA726DB-1E58-EB4D-9C12-4D202D682CDD}" type="sibTrans" cxnId="{5175C7AF-6915-3541-A303-AAB05DAC7460}">
      <dgm:prSet/>
      <dgm:spPr/>
      <dgm:t>
        <a:bodyPr/>
        <a:lstStyle/>
        <a:p>
          <a:endParaRPr lang="en-US"/>
        </a:p>
      </dgm:t>
    </dgm:pt>
    <dgm:pt modelId="{BFEF0A71-74EA-4044-8AC2-41D21C59A12B}">
      <dgm:prSet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Memory-mapped I/O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197B1C-9263-FD41-BC5B-866C38F387A5}" type="parTrans" cxnId="{603BAF9D-FEA4-0B48-BF54-696AB2687BC2}">
      <dgm:prSet/>
      <dgm:spPr/>
      <dgm:t>
        <a:bodyPr/>
        <a:lstStyle/>
        <a:p>
          <a:endParaRPr lang="en-US"/>
        </a:p>
      </dgm:t>
    </dgm:pt>
    <dgm:pt modelId="{0BDA2D19-CCB7-BC47-9200-F5801844B4CE}" type="sibTrans" cxnId="{603BAF9D-FEA4-0B48-BF54-696AB2687BC2}">
      <dgm:prSet/>
      <dgm:spPr/>
      <dgm:t>
        <a:bodyPr/>
        <a:lstStyle/>
        <a:p>
          <a:endParaRPr lang="en-US"/>
        </a:p>
      </dgm:t>
    </dgm:pt>
    <dgm:pt modelId="{B4FF581B-F4FF-214D-831F-85314D894D91}">
      <dgm:prSet/>
      <dgm:spPr/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There is a single address space for memory locations and I/O devices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643422-5CB6-6A44-AA0A-96BAC2CC8735}" type="parTrans" cxnId="{9330EC38-8BA3-574C-9E0C-F3D50FCE6249}">
      <dgm:prSet/>
      <dgm:spPr/>
      <dgm:t>
        <a:bodyPr/>
        <a:lstStyle/>
        <a:p>
          <a:endParaRPr lang="en-US"/>
        </a:p>
      </dgm:t>
    </dgm:pt>
    <dgm:pt modelId="{FDD61106-1134-7948-AC64-2C6B95FB86F7}" type="sibTrans" cxnId="{9330EC38-8BA3-574C-9E0C-F3D50FCE6249}">
      <dgm:prSet/>
      <dgm:spPr/>
      <dgm:t>
        <a:bodyPr/>
        <a:lstStyle/>
        <a:p>
          <a:endParaRPr lang="en-US"/>
        </a:p>
      </dgm:t>
    </dgm:pt>
    <dgm:pt modelId="{937752D6-EA5C-9E4B-A082-8C2300A280FC}">
      <dgm:prSet/>
      <dgm:spPr/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single read line and a single write line are needed on the bus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08E109-A37E-154A-9310-AE41D915BD86}" type="parTrans" cxnId="{B48FB75B-ACB5-D34F-AD83-54B1C7476172}">
      <dgm:prSet/>
      <dgm:spPr/>
      <dgm:t>
        <a:bodyPr/>
        <a:lstStyle/>
        <a:p>
          <a:endParaRPr lang="en-US"/>
        </a:p>
      </dgm:t>
    </dgm:pt>
    <dgm:pt modelId="{9D0C17F2-081D-104F-9F25-6FDB504ACABB}" type="sibTrans" cxnId="{B48FB75B-ACB5-D34F-AD83-54B1C7476172}">
      <dgm:prSet/>
      <dgm:spPr/>
      <dgm:t>
        <a:bodyPr/>
        <a:lstStyle/>
        <a:p>
          <a:endParaRPr lang="en-US"/>
        </a:p>
      </dgm:t>
    </dgm:pt>
    <dgm:pt modelId="{1CEB8B0E-488D-3944-BBCF-7797477AC38A}" type="pres">
      <dgm:prSet presAssocID="{24CB1B3F-7284-6F4F-B03A-B1C8B478460C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22C87F3-7532-F34B-B245-990D41F3B46B}" type="pres">
      <dgm:prSet presAssocID="{24CB1B3F-7284-6F4F-B03A-B1C8B478460C}" presName="outerBox" presStyleCnt="0"/>
      <dgm:spPr/>
    </dgm:pt>
    <dgm:pt modelId="{186C3487-D930-474B-8B6C-26486CEE388F}" type="pres">
      <dgm:prSet presAssocID="{24CB1B3F-7284-6F4F-B03A-B1C8B478460C}" presName="outerBoxParent" presStyleLbl="node1" presStyleIdx="0" presStyleCnt="3"/>
      <dgm:spPr/>
      <dgm:t>
        <a:bodyPr/>
        <a:lstStyle/>
        <a:p>
          <a:endParaRPr lang="en-US"/>
        </a:p>
      </dgm:t>
    </dgm:pt>
    <dgm:pt modelId="{16042A49-132A-8B4A-BB63-D78C7C21B920}" type="pres">
      <dgm:prSet presAssocID="{24CB1B3F-7284-6F4F-B03A-B1C8B478460C}" presName="outerBoxChildren" presStyleCnt="0"/>
      <dgm:spPr/>
    </dgm:pt>
    <dgm:pt modelId="{D9E0821F-18B7-3648-A412-574102ADFAC5}" type="pres">
      <dgm:prSet presAssocID="{B7724777-71BF-BF44-B50B-40065B581871}" presName="oChild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0FC1EE-27E6-F54C-91FD-6D41469702C3}" type="pres">
      <dgm:prSet presAssocID="{24CB1B3F-7284-6F4F-B03A-B1C8B478460C}" presName="middleBox" presStyleCnt="0"/>
      <dgm:spPr/>
    </dgm:pt>
    <dgm:pt modelId="{E160426F-36A1-D34E-90B9-159EBE5C1F14}" type="pres">
      <dgm:prSet presAssocID="{24CB1B3F-7284-6F4F-B03A-B1C8B478460C}" presName="middleBoxParent" presStyleLbl="node1" presStyleIdx="1" presStyleCnt="3"/>
      <dgm:spPr/>
      <dgm:t>
        <a:bodyPr/>
        <a:lstStyle/>
        <a:p>
          <a:endParaRPr lang="en-US"/>
        </a:p>
      </dgm:t>
    </dgm:pt>
    <dgm:pt modelId="{3B749350-7535-3C46-AEFF-536C11AC5634}" type="pres">
      <dgm:prSet presAssocID="{24CB1B3F-7284-6F4F-B03A-B1C8B478460C}" presName="middleBoxChildren" presStyleCnt="0"/>
      <dgm:spPr/>
    </dgm:pt>
    <dgm:pt modelId="{888F03EE-EA62-0A44-BCD7-2C960EBED35A}" type="pres">
      <dgm:prSet presAssocID="{84FE1BE3-37A4-3B45-9F09-4FA434229570}" presName="mChild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027CA8-9280-E346-8CCC-9C5806303607}" type="pres">
      <dgm:prSet presAssocID="{005F6B1C-BD36-AD4E-AC5B-9F5FB5F74D3A}" presName="middleSibTrans" presStyleCnt="0"/>
      <dgm:spPr/>
    </dgm:pt>
    <dgm:pt modelId="{0ED11A57-7F16-7A46-98F1-9D827DB07889}" type="pres">
      <dgm:prSet presAssocID="{507D6E63-293F-E349-B81B-8FF85CCCFE05}" presName="mChild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5D8471-9A8C-2C41-B3BB-6B6D23F2B363}" type="pres">
      <dgm:prSet presAssocID="{24CB1B3F-7284-6F4F-B03A-B1C8B478460C}" presName="centerBox" presStyleCnt="0"/>
      <dgm:spPr/>
    </dgm:pt>
    <dgm:pt modelId="{36FFC2E4-7C6D-114C-8D2C-508E3EBD9206}" type="pres">
      <dgm:prSet presAssocID="{24CB1B3F-7284-6F4F-B03A-B1C8B478460C}" presName="centerBoxParent" presStyleLbl="node1" presStyleIdx="2" presStyleCnt="3"/>
      <dgm:spPr/>
      <dgm:t>
        <a:bodyPr/>
        <a:lstStyle/>
        <a:p>
          <a:endParaRPr lang="en-US"/>
        </a:p>
      </dgm:t>
    </dgm:pt>
    <dgm:pt modelId="{578516EA-C7D1-8648-A9E4-3031C198478A}" type="pres">
      <dgm:prSet presAssocID="{24CB1B3F-7284-6F4F-B03A-B1C8B478460C}" presName="centerBoxChildren" presStyleCnt="0"/>
      <dgm:spPr/>
    </dgm:pt>
    <dgm:pt modelId="{D9C69BC1-FB71-E346-ABC9-68531B4638A4}" type="pres">
      <dgm:prSet presAssocID="{B4FF581B-F4FF-214D-831F-85314D894D91}" presName="cChild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8CDBE6-364A-C541-979D-7977D9F09C45}" type="pres">
      <dgm:prSet presAssocID="{FDD61106-1134-7948-AC64-2C6B95FB86F7}" presName="centerSibTrans" presStyleCnt="0"/>
      <dgm:spPr/>
    </dgm:pt>
    <dgm:pt modelId="{CA82B6EE-48D1-BB4C-8112-D3045325C9A0}" type="pres">
      <dgm:prSet presAssocID="{937752D6-EA5C-9E4B-A082-8C2300A280FC}" presName="cChild" presStyleLbl="f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D46C411-71A1-764A-803C-0FF70080D165}" type="presOf" srcId="{24CB1B3F-7284-6F4F-B03A-B1C8B478460C}" destId="{1CEB8B0E-488D-3944-BBCF-7797477AC38A}" srcOrd="0" destOrd="0" presId="urn:microsoft.com/office/officeart/2005/8/layout/target2"/>
    <dgm:cxn modelId="{636A2996-D168-254D-8DFF-3B97C2C8238E}" srcId="{8BE9CDC9-98E3-5D40-AF7A-58631BD4A227}" destId="{B7724777-71BF-BF44-B50B-40065B581871}" srcOrd="0" destOrd="0" parTransId="{554B62C7-3DFE-9845-BE8E-4475EF163E1F}" sibTransId="{4B9300B5-AADD-0544-9540-81FD59EA3DDC}"/>
    <dgm:cxn modelId="{5175C7AF-6915-3541-A303-AAB05DAC7460}" srcId="{46971C9E-C24D-1D4D-AB01-562754A705EC}" destId="{507D6E63-293F-E349-B81B-8FF85CCCFE05}" srcOrd="1" destOrd="0" parTransId="{792726EC-79A8-B040-968B-27A0C78D9EE3}" sibTransId="{FBA726DB-1E58-EB4D-9C12-4D202D682CDD}"/>
    <dgm:cxn modelId="{09C4390C-A882-F640-90E3-20C738487F80}" type="presOf" srcId="{8BE9CDC9-98E3-5D40-AF7A-58631BD4A227}" destId="{186C3487-D930-474B-8B6C-26486CEE388F}" srcOrd="0" destOrd="0" presId="urn:microsoft.com/office/officeart/2005/8/layout/target2"/>
    <dgm:cxn modelId="{FEBA4D61-216A-584A-B147-C5409EA9DEA0}" type="presOf" srcId="{46971C9E-C24D-1D4D-AB01-562754A705EC}" destId="{E160426F-36A1-D34E-90B9-159EBE5C1F14}" srcOrd="0" destOrd="0" presId="urn:microsoft.com/office/officeart/2005/8/layout/target2"/>
    <dgm:cxn modelId="{B48FB75B-ACB5-D34F-AD83-54B1C7476172}" srcId="{BFEF0A71-74EA-4044-8AC2-41D21C59A12B}" destId="{937752D6-EA5C-9E4B-A082-8C2300A280FC}" srcOrd="1" destOrd="0" parTransId="{A608E109-A37E-154A-9310-AE41D915BD86}" sibTransId="{9D0C17F2-081D-104F-9F25-6FDB504ACABB}"/>
    <dgm:cxn modelId="{9330EC38-8BA3-574C-9E0C-F3D50FCE6249}" srcId="{BFEF0A71-74EA-4044-8AC2-41D21C59A12B}" destId="{B4FF581B-F4FF-214D-831F-85314D894D91}" srcOrd="0" destOrd="0" parTransId="{3B643422-5CB6-6A44-AA0A-96BAC2CC8735}" sibTransId="{FDD61106-1134-7948-AC64-2C6B95FB86F7}"/>
    <dgm:cxn modelId="{DD83F9E4-E4F3-A446-8E96-447BE9706AB6}" srcId="{46971C9E-C24D-1D4D-AB01-562754A705EC}" destId="{84FE1BE3-37A4-3B45-9F09-4FA434229570}" srcOrd="0" destOrd="0" parTransId="{E045E44F-D162-0B49-9E0C-70670BDE4A90}" sibTransId="{005F6B1C-BD36-AD4E-AC5B-9F5FB5F74D3A}"/>
    <dgm:cxn modelId="{61B31ABA-CDB7-6C42-B1CB-FA5EB1ECD20D}" type="presOf" srcId="{507D6E63-293F-E349-B81B-8FF85CCCFE05}" destId="{0ED11A57-7F16-7A46-98F1-9D827DB07889}" srcOrd="0" destOrd="0" presId="urn:microsoft.com/office/officeart/2005/8/layout/target2"/>
    <dgm:cxn modelId="{FE5880EA-0421-B149-A1ED-5C625BAE234B}" type="presOf" srcId="{B4FF581B-F4FF-214D-831F-85314D894D91}" destId="{D9C69BC1-FB71-E346-ABC9-68531B4638A4}" srcOrd="0" destOrd="0" presId="urn:microsoft.com/office/officeart/2005/8/layout/target2"/>
    <dgm:cxn modelId="{DA59469C-1DF0-5846-957C-D2A7A0EDF6AD}" srcId="{24CB1B3F-7284-6F4F-B03A-B1C8B478460C}" destId="{8BE9CDC9-98E3-5D40-AF7A-58631BD4A227}" srcOrd="0" destOrd="0" parTransId="{0D98987D-1E02-2E47-9986-AE43478CF36D}" sibTransId="{14427CB5-64DE-8640-93FB-AAAE1316F03A}"/>
    <dgm:cxn modelId="{C80C0643-B7DA-7540-B05B-FB93AA396ABF}" type="presOf" srcId="{BFEF0A71-74EA-4044-8AC2-41D21C59A12B}" destId="{36FFC2E4-7C6D-114C-8D2C-508E3EBD9206}" srcOrd="0" destOrd="0" presId="urn:microsoft.com/office/officeart/2005/8/layout/target2"/>
    <dgm:cxn modelId="{382F2ECF-371A-204B-A76F-6F4C0841A426}" type="presOf" srcId="{84FE1BE3-37A4-3B45-9F09-4FA434229570}" destId="{888F03EE-EA62-0A44-BCD7-2C960EBED35A}" srcOrd="0" destOrd="0" presId="urn:microsoft.com/office/officeart/2005/8/layout/target2"/>
    <dgm:cxn modelId="{FD6E22AE-3BC3-E345-A170-23428B3BEE4A}" srcId="{24CB1B3F-7284-6F4F-B03A-B1C8B478460C}" destId="{46971C9E-C24D-1D4D-AB01-562754A705EC}" srcOrd="1" destOrd="0" parTransId="{ACB3A632-5764-254F-9965-6154DA001E92}" sibTransId="{B4C12133-8E2A-C041-A4F2-EF165FF5E632}"/>
    <dgm:cxn modelId="{2E699FA1-5662-8C48-8540-E2CAEA892E76}" type="presOf" srcId="{937752D6-EA5C-9E4B-A082-8C2300A280FC}" destId="{CA82B6EE-48D1-BB4C-8112-D3045325C9A0}" srcOrd="0" destOrd="0" presId="urn:microsoft.com/office/officeart/2005/8/layout/target2"/>
    <dgm:cxn modelId="{66EAF84C-3770-9341-B709-B49D0EC81710}" type="presOf" srcId="{B7724777-71BF-BF44-B50B-40065B581871}" destId="{D9E0821F-18B7-3648-A412-574102ADFAC5}" srcOrd="0" destOrd="0" presId="urn:microsoft.com/office/officeart/2005/8/layout/target2"/>
    <dgm:cxn modelId="{603BAF9D-FEA4-0B48-BF54-696AB2687BC2}" srcId="{24CB1B3F-7284-6F4F-B03A-B1C8B478460C}" destId="{BFEF0A71-74EA-4044-8AC2-41D21C59A12B}" srcOrd="2" destOrd="0" parTransId="{72197B1C-9263-FD41-BC5B-866C38F387A5}" sibTransId="{0BDA2D19-CCB7-BC47-9200-F5801844B4CE}"/>
    <dgm:cxn modelId="{0532E498-8B31-E840-BA30-CE197F8307A3}" type="presParOf" srcId="{1CEB8B0E-488D-3944-BBCF-7797477AC38A}" destId="{722C87F3-7532-F34B-B245-990D41F3B46B}" srcOrd="0" destOrd="0" presId="urn:microsoft.com/office/officeart/2005/8/layout/target2"/>
    <dgm:cxn modelId="{EDEB7631-8FC1-7B45-A8E6-FA56F5379706}" type="presParOf" srcId="{722C87F3-7532-F34B-B245-990D41F3B46B}" destId="{186C3487-D930-474B-8B6C-26486CEE388F}" srcOrd="0" destOrd="0" presId="urn:microsoft.com/office/officeart/2005/8/layout/target2"/>
    <dgm:cxn modelId="{D7DFCDAE-CCB4-CF4F-BC62-40D7223CB387}" type="presParOf" srcId="{722C87F3-7532-F34B-B245-990D41F3B46B}" destId="{16042A49-132A-8B4A-BB63-D78C7C21B920}" srcOrd="1" destOrd="0" presId="urn:microsoft.com/office/officeart/2005/8/layout/target2"/>
    <dgm:cxn modelId="{5898F73A-7A9A-D84B-9FB4-F4C5C8CEE8C9}" type="presParOf" srcId="{16042A49-132A-8B4A-BB63-D78C7C21B920}" destId="{D9E0821F-18B7-3648-A412-574102ADFAC5}" srcOrd="0" destOrd="0" presId="urn:microsoft.com/office/officeart/2005/8/layout/target2"/>
    <dgm:cxn modelId="{92FC411F-688F-1B42-A92D-07DC2A64CC1B}" type="presParOf" srcId="{1CEB8B0E-488D-3944-BBCF-7797477AC38A}" destId="{360FC1EE-27E6-F54C-91FD-6D41469702C3}" srcOrd="1" destOrd="0" presId="urn:microsoft.com/office/officeart/2005/8/layout/target2"/>
    <dgm:cxn modelId="{52D7DD19-64A9-EB49-B127-F31EABEDF18F}" type="presParOf" srcId="{360FC1EE-27E6-F54C-91FD-6D41469702C3}" destId="{E160426F-36A1-D34E-90B9-159EBE5C1F14}" srcOrd="0" destOrd="0" presId="urn:microsoft.com/office/officeart/2005/8/layout/target2"/>
    <dgm:cxn modelId="{F7E85D8A-B41D-5149-B41A-35B49016966B}" type="presParOf" srcId="{360FC1EE-27E6-F54C-91FD-6D41469702C3}" destId="{3B749350-7535-3C46-AEFF-536C11AC5634}" srcOrd="1" destOrd="0" presId="urn:microsoft.com/office/officeart/2005/8/layout/target2"/>
    <dgm:cxn modelId="{309CFD3A-7DF0-6E4D-B749-7A877DD607EF}" type="presParOf" srcId="{3B749350-7535-3C46-AEFF-536C11AC5634}" destId="{888F03EE-EA62-0A44-BCD7-2C960EBED35A}" srcOrd="0" destOrd="0" presId="urn:microsoft.com/office/officeart/2005/8/layout/target2"/>
    <dgm:cxn modelId="{851589C4-3337-8447-967B-C0B0B3EA8C75}" type="presParOf" srcId="{3B749350-7535-3C46-AEFF-536C11AC5634}" destId="{4F027CA8-9280-E346-8CCC-9C5806303607}" srcOrd="1" destOrd="0" presId="urn:microsoft.com/office/officeart/2005/8/layout/target2"/>
    <dgm:cxn modelId="{D78D0CC1-EC7E-C14A-906A-0D4269679029}" type="presParOf" srcId="{3B749350-7535-3C46-AEFF-536C11AC5634}" destId="{0ED11A57-7F16-7A46-98F1-9D827DB07889}" srcOrd="2" destOrd="0" presId="urn:microsoft.com/office/officeart/2005/8/layout/target2"/>
    <dgm:cxn modelId="{38654691-B0A1-9647-AE8E-AA4645C0BE09}" type="presParOf" srcId="{1CEB8B0E-488D-3944-BBCF-7797477AC38A}" destId="{4D5D8471-9A8C-2C41-B3BB-6B6D23F2B363}" srcOrd="2" destOrd="0" presId="urn:microsoft.com/office/officeart/2005/8/layout/target2"/>
    <dgm:cxn modelId="{1577E0B6-6E4E-1644-BC4C-F1D00CFDC5C5}" type="presParOf" srcId="{4D5D8471-9A8C-2C41-B3BB-6B6D23F2B363}" destId="{36FFC2E4-7C6D-114C-8D2C-508E3EBD9206}" srcOrd="0" destOrd="0" presId="urn:microsoft.com/office/officeart/2005/8/layout/target2"/>
    <dgm:cxn modelId="{D14423C7-711B-D747-BCAD-5EAE702D99F6}" type="presParOf" srcId="{4D5D8471-9A8C-2C41-B3BB-6B6D23F2B363}" destId="{578516EA-C7D1-8648-A9E4-3031C198478A}" srcOrd="1" destOrd="0" presId="urn:microsoft.com/office/officeart/2005/8/layout/target2"/>
    <dgm:cxn modelId="{D648C570-BD19-5C41-B0C8-F01CC8CA8C1C}" type="presParOf" srcId="{578516EA-C7D1-8648-A9E4-3031C198478A}" destId="{D9C69BC1-FB71-E346-ABC9-68531B4638A4}" srcOrd="0" destOrd="0" presId="urn:microsoft.com/office/officeart/2005/8/layout/target2"/>
    <dgm:cxn modelId="{54FAD771-F8A5-4D43-AFF9-1064FDCC4E9D}" type="presParOf" srcId="{578516EA-C7D1-8648-A9E4-3031C198478A}" destId="{EA8CDBE6-364A-C541-979D-7977D9F09C45}" srcOrd="1" destOrd="0" presId="urn:microsoft.com/office/officeart/2005/8/layout/target2"/>
    <dgm:cxn modelId="{F10BD7CB-08AD-FC45-9801-58FE4026AB2E}" type="presParOf" srcId="{578516EA-C7D1-8648-A9E4-3031C198478A}" destId="{CA82B6EE-48D1-BB4C-8112-D3045325C9A0}" srcOrd="2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631D8C-C76E-4141-949C-8411656D8D26}" type="doc">
      <dgm:prSet loTypeId="urn:microsoft.com/office/officeart/2005/8/layout/vProcess5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C409AA-E74E-8A43-81E7-20E795899708}">
      <dgm:prSet/>
      <dgm:spPr>
        <a:solidFill>
          <a:schemeClr val="accent4"/>
        </a:solidFill>
        <a:ln>
          <a:solidFill>
            <a:schemeClr val="tx2"/>
          </a:solidFill>
        </a:ln>
      </dgm:spPr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problem with programmed I/O is that the processor has to wait a long time for the I/O module to be ready for either reception or transmission of data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A95C6D-E067-8444-80C8-71BAEDE19722}" type="parTrans" cxnId="{1F14FDA6-5095-6B4C-9A2C-5C68F1113248}">
      <dgm:prSet/>
      <dgm:spPr/>
      <dgm:t>
        <a:bodyPr/>
        <a:lstStyle/>
        <a:p>
          <a:endParaRPr lang="en-US"/>
        </a:p>
      </dgm:t>
    </dgm:pt>
    <dgm:pt modelId="{B78682D2-6696-1A42-BBD9-2648B928CCBF}" type="sibTrans" cxnId="{1F14FDA6-5095-6B4C-9A2C-5C68F1113248}">
      <dgm:prSet/>
      <dgm:spPr>
        <a:ln>
          <a:solidFill>
            <a:schemeClr val="accent3"/>
          </a:solidFill>
        </a:ln>
      </dgm:spPr>
      <dgm:t>
        <a:bodyPr/>
        <a:lstStyle/>
        <a:p>
          <a:endParaRPr lang="en-US" dirty="0"/>
        </a:p>
      </dgm:t>
    </dgm:pt>
    <dgm:pt modelId="{E8901660-7A45-5140-B454-4E2D8D5AA827}">
      <dgm:prSet/>
      <dgm:spPr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 alternative is for the processor to issue an I/O command to a module and then go on to do some other useful work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B6BD76-E2EC-6140-96B7-2A8726CD09A3}" type="parTrans" cxnId="{7A4E5EDA-F85C-A14C-AC6E-0B6B2550C620}">
      <dgm:prSet/>
      <dgm:spPr/>
      <dgm:t>
        <a:bodyPr/>
        <a:lstStyle/>
        <a:p>
          <a:endParaRPr lang="en-US"/>
        </a:p>
      </dgm:t>
    </dgm:pt>
    <dgm:pt modelId="{D4EFD207-8600-4040-8D3A-F2036A0B2E97}" type="sibTrans" cxnId="{7A4E5EDA-F85C-A14C-AC6E-0B6B2550C620}">
      <dgm:prSet/>
      <dgm:spPr>
        <a:ln>
          <a:solidFill>
            <a:schemeClr val="accent3"/>
          </a:solidFill>
        </a:ln>
      </dgm:spPr>
      <dgm:t>
        <a:bodyPr/>
        <a:lstStyle/>
        <a:p>
          <a:endParaRPr lang="en-US" dirty="0"/>
        </a:p>
      </dgm:t>
    </dgm:pt>
    <dgm:pt modelId="{2E1FE990-DE05-034D-8526-9193E1EAF18E}">
      <dgm:prSet/>
      <dgm:spPr>
        <a:solidFill>
          <a:schemeClr val="accent3"/>
        </a:solidFill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I/O module will then interrupt the processor to request service when it is ready to exchange data with the processor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844F29-E1D1-FC41-96F1-965B063FA075}" type="parTrans" cxnId="{8953CEF4-9091-AD47-9B89-AE93777EFE8F}">
      <dgm:prSet/>
      <dgm:spPr/>
      <dgm:t>
        <a:bodyPr/>
        <a:lstStyle/>
        <a:p>
          <a:endParaRPr lang="en-US"/>
        </a:p>
      </dgm:t>
    </dgm:pt>
    <dgm:pt modelId="{E7FC6A39-52E1-A94B-B8DC-2A6A544CCC6A}" type="sibTrans" cxnId="{8953CEF4-9091-AD47-9B89-AE93777EFE8F}">
      <dgm:prSet/>
      <dgm:spPr>
        <a:ln>
          <a:solidFill>
            <a:schemeClr val="accent3"/>
          </a:solidFill>
        </a:ln>
      </dgm:spPr>
      <dgm:t>
        <a:bodyPr/>
        <a:lstStyle/>
        <a:p>
          <a:endParaRPr lang="en-US" dirty="0"/>
        </a:p>
      </dgm:t>
    </dgm:pt>
    <dgm:pt modelId="{D1AB6957-487C-FB47-BDE1-E47D7193CC3E}">
      <dgm:prSet/>
      <dgm:spPr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processor executes the data transfer and resumes its former processing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CC1BA8-D607-594A-93C6-8A02DA61376A}" type="parTrans" cxnId="{59036F06-985C-7F42-B191-4214E5EB5F1F}">
      <dgm:prSet/>
      <dgm:spPr/>
      <dgm:t>
        <a:bodyPr/>
        <a:lstStyle/>
        <a:p>
          <a:endParaRPr lang="en-US"/>
        </a:p>
      </dgm:t>
    </dgm:pt>
    <dgm:pt modelId="{19DFBF3D-387F-F948-B644-74367A6A01E2}" type="sibTrans" cxnId="{59036F06-985C-7F42-B191-4214E5EB5F1F}">
      <dgm:prSet/>
      <dgm:spPr/>
      <dgm:t>
        <a:bodyPr/>
        <a:lstStyle/>
        <a:p>
          <a:endParaRPr lang="en-US"/>
        </a:p>
      </dgm:t>
    </dgm:pt>
    <dgm:pt modelId="{37038750-B625-5942-B498-3DF48AA3E481}" type="pres">
      <dgm:prSet presAssocID="{DD631D8C-C76E-4141-949C-8411656D8D2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6E03F2C-0E06-7A4A-A8EB-218E9FF17455}" type="pres">
      <dgm:prSet presAssocID="{DD631D8C-C76E-4141-949C-8411656D8D26}" presName="dummyMaxCanvas" presStyleCnt="0">
        <dgm:presLayoutVars/>
      </dgm:prSet>
      <dgm:spPr/>
    </dgm:pt>
    <dgm:pt modelId="{2D081643-A97E-8045-A04A-A5246EDD4742}" type="pres">
      <dgm:prSet presAssocID="{DD631D8C-C76E-4141-949C-8411656D8D26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5FBAA2-0298-2246-8B0B-C48AEAF19927}" type="pres">
      <dgm:prSet presAssocID="{DD631D8C-C76E-4141-949C-8411656D8D26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39314B-7B16-FF42-8A93-06167E077AB1}" type="pres">
      <dgm:prSet presAssocID="{DD631D8C-C76E-4141-949C-8411656D8D26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555A3E-B462-CE46-ADD7-0A2B96FC095F}" type="pres">
      <dgm:prSet presAssocID="{DD631D8C-C76E-4141-949C-8411656D8D26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450B52-5D4C-0148-8E62-5277CDF3A5C7}" type="pres">
      <dgm:prSet presAssocID="{DD631D8C-C76E-4141-949C-8411656D8D26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A835B4-ED2B-9747-9CA1-E778865DDC3A}" type="pres">
      <dgm:prSet presAssocID="{DD631D8C-C76E-4141-949C-8411656D8D26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4B718B-E4CA-054E-A922-09189E21162A}" type="pres">
      <dgm:prSet presAssocID="{DD631D8C-C76E-4141-949C-8411656D8D26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6AB1F3-0042-BF44-852E-E236AF7AA5AB}" type="pres">
      <dgm:prSet presAssocID="{DD631D8C-C76E-4141-949C-8411656D8D26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830BA8-4BD1-CF44-8145-C1979AD6B59B}" type="pres">
      <dgm:prSet presAssocID="{DD631D8C-C76E-4141-949C-8411656D8D26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0A0EC7-4D3A-B84D-84B7-44DA7B96F4F2}" type="pres">
      <dgm:prSet presAssocID="{DD631D8C-C76E-4141-949C-8411656D8D26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96BC47-187B-6F41-AC73-47BAFFDB553B}" type="pres">
      <dgm:prSet presAssocID="{DD631D8C-C76E-4141-949C-8411656D8D26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27162C-D623-CD4D-8D3D-65B13A25FE41}" type="presOf" srcId="{DD631D8C-C76E-4141-949C-8411656D8D26}" destId="{37038750-B625-5942-B498-3DF48AA3E481}" srcOrd="0" destOrd="0" presId="urn:microsoft.com/office/officeart/2005/8/layout/vProcess5"/>
    <dgm:cxn modelId="{66D1B9B3-A13B-F34E-B8FD-2955D6340016}" type="presOf" srcId="{D1AB6957-487C-FB47-BDE1-E47D7193CC3E}" destId="{FF555A3E-B462-CE46-ADD7-0A2B96FC095F}" srcOrd="0" destOrd="0" presId="urn:microsoft.com/office/officeart/2005/8/layout/vProcess5"/>
    <dgm:cxn modelId="{98EF90FB-F748-0E4A-B35C-C8DFD134DC79}" type="presOf" srcId="{D1AB6957-487C-FB47-BDE1-E47D7193CC3E}" destId="{D096BC47-187B-6F41-AC73-47BAFFDB553B}" srcOrd="1" destOrd="0" presId="urn:microsoft.com/office/officeart/2005/8/layout/vProcess5"/>
    <dgm:cxn modelId="{EDF6D664-0D05-3649-873F-9C587A010530}" type="presOf" srcId="{84C409AA-E74E-8A43-81E7-20E795899708}" destId="{2D081643-A97E-8045-A04A-A5246EDD4742}" srcOrd="0" destOrd="0" presId="urn:microsoft.com/office/officeart/2005/8/layout/vProcess5"/>
    <dgm:cxn modelId="{1F14FDA6-5095-6B4C-9A2C-5C68F1113248}" srcId="{DD631D8C-C76E-4141-949C-8411656D8D26}" destId="{84C409AA-E74E-8A43-81E7-20E795899708}" srcOrd="0" destOrd="0" parTransId="{1EA95C6D-E067-8444-80C8-71BAEDE19722}" sibTransId="{B78682D2-6696-1A42-BBD9-2648B928CCBF}"/>
    <dgm:cxn modelId="{7A4E5EDA-F85C-A14C-AC6E-0B6B2550C620}" srcId="{DD631D8C-C76E-4141-949C-8411656D8D26}" destId="{E8901660-7A45-5140-B454-4E2D8D5AA827}" srcOrd="1" destOrd="0" parTransId="{0BB6BD76-E2EC-6140-96B7-2A8726CD09A3}" sibTransId="{D4EFD207-8600-4040-8D3A-F2036A0B2E97}"/>
    <dgm:cxn modelId="{9E907098-FEF5-F84E-88B0-661E89EAC90E}" type="presOf" srcId="{2E1FE990-DE05-034D-8526-9193E1EAF18E}" destId="{9C39314B-7B16-FF42-8A93-06167E077AB1}" srcOrd="0" destOrd="0" presId="urn:microsoft.com/office/officeart/2005/8/layout/vProcess5"/>
    <dgm:cxn modelId="{8953CEF4-9091-AD47-9B89-AE93777EFE8F}" srcId="{DD631D8C-C76E-4141-949C-8411656D8D26}" destId="{2E1FE990-DE05-034D-8526-9193E1EAF18E}" srcOrd="2" destOrd="0" parTransId="{70844F29-E1D1-FC41-96F1-965B063FA075}" sibTransId="{E7FC6A39-52E1-A94B-B8DC-2A6A544CCC6A}"/>
    <dgm:cxn modelId="{4A9CF355-BE3D-D74F-8672-6B0AB9AFACBB}" type="presOf" srcId="{2E1FE990-DE05-034D-8526-9193E1EAF18E}" destId="{AF0A0EC7-4D3A-B84D-84B7-44DA7B96F4F2}" srcOrd="1" destOrd="0" presId="urn:microsoft.com/office/officeart/2005/8/layout/vProcess5"/>
    <dgm:cxn modelId="{9BEC915B-68C6-1941-A8B9-043093219A08}" type="presOf" srcId="{E8901660-7A45-5140-B454-4E2D8D5AA827}" destId="{2F830BA8-4BD1-CF44-8145-C1979AD6B59B}" srcOrd="1" destOrd="0" presId="urn:microsoft.com/office/officeart/2005/8/layout/vProcess5"/>
    <dgm:cxn modelId="{95CC499D-AE6C-AE4B-9123-9D58C9A86F57}" type="presOf" srcId="{D4EFD207-8600-4040-8D3A-F2036A0B2E97}" destId="{A1A835B4-ED2B-9747-9CA1-E778865DDC3A}" srcOrd="0" destOrd="0" presId="urn:microsoft.com/office/officeart/2005/8/layout/vProcess5"/>
    <dgm:cxn modelId="{D3F18214-9AD4-5849-9A03-B8D116854E03}" type="presOf" srcId="{B78682D2-6696-1A42-BBD9-2648B928CCBF}" destId="{17450B52-5D4C-0148-8E62-5277CDF3A5C7}" srcOrd="0" destOrd="0" presId="urn:microsoft.com/office/officeart/2005/8/layout/vProcess5"/>
    <dgm:cxn modelId="{F8A43784-F8C4-9F4C-980C-A664A0293C68}" type="presOf" srcId="{84C409AA-E74E-8A43-81E7-20E795899708}" destId="{506AB1F3-0042-BF44-852E-E236AF7AA5AB}" srcOrd="1" destOrd="0" presId="urn:microsoft.com/office/officeart/2005/8/layout/vProcess5"/>
    <dgm:cxn modelId="{59036F06-985C-7F42-B191-4214E5EB5F1F}" srcId="{DD631D8C-C76E-4141-949C-8411656D8D26}" destId="{D1AB6957-487C-FB47-BDE1-E47D7193CC3E}" srcOrd="3" destOrd="0" parTransId="{7DCC1BA8-D607-594A-93C6-8A02DA61376A}" sibTransId="{19DFBF3D-387F-F948-B644-74367A6A01E2}"/>
    <dgm:cxn modelId="{9DF4EC0C-8C78-7641-8AB0-93C21665AA9B}" type="presOf" srcId="{E7FC6A39-52E1-A94B-B8DC-2A6A544CCC6A}" destId="{254B718B-E4CA-054E-A922-09189E21162A}" srcOrd="0" destOrd="0" presId="urn:microsoft.com/office/officeart/2005/8/layout/vProcess5"/>
    <dgm:cxn modelId="{B911BA13-E76F-7E4F-B64F-B76D9B7CC067}" type="presOf" srcId="{E8901660-7A45-5140-B454-4E2D8D5AA827}" destId="{BC5FBAA2-0298-2246-8B0B-C48AEAF19927}" srcOrd="0" destOrd="0" presId="urn:microsoft.com/office/officeart/2005/8/layout/vProcess5"/>
    <dgm:cxn modelId="{BAE729A8-46E4-B84E-9968-3B7FC7D38250}" type="presParOf" srcId="{37038750-B625-5942-B498-3DF48AA3E481}" destId="{56E03F2C-0E06-7A4A-A8EB-218E9FF17455}" srcOrd="0" destOrd="0" presId="urn:microsoft.com/office/officeart/2005/8/layout/vProcess5"/>
    <dgm:cxn modelId="{9879A4ED-FE60-094D-944F-853D93D464CF}" type="presParOf" srcId="{37038750-B625-5942-B498-3DF48AA3E481}" destId="{2D081643-A97E-8045-A04A-A5246EDD4742}" srcOrd="1" destOrd="0" presId="urn:microsoft.com/office/officeart/2005/8/layout/vProcess5"/>
    <dgm:cxn modelId="{9DC5C5C2-651B-BD4E-BEB0-89EF985CBAD7}" type="presParOf" srcId="{37038750-B625-5942-B498-3DF48AA3E481}" destId="{BC5FBAA2-0298-2246-8B0B-C48AEAF19927}" srcOrd="2" destOrd="0" presId="urn:microsoft.com/office/officeart/2005/8/layout/vProcess5"/>
    <dgm:cxn modelId="{236ADBCD-B99D-9C43-9F8D-46073D4B1244}" type="presParOf" srcId="{37038750-B625-5942-B498-3DF48AA3E481}" destId="{9C39314B-7B16-FF42-8A93-06167E077AB1}" srcOrd="3" destOrd="0" presId="urn:microsoft.com/office/officeart/2005/8/layout/vProcess5"/>
    <dgm:cxn modelId="{DB9046B9-A3EE-9748-A689-7B4C1A47FBAA}" type="presParOf" srcId="{37038750-B625-5942-B498-3DF48AA3E481}" destId="{FF555A3E-B462-CE46-ADD7-0A2B96FC095F}" srcOrd="4" destOrd="0" presId="urn:microsoft.com/office/officeart/2005/8/layout/vProcess5"/>
    <dgm:cxn modelId="{39D378F4-7193-574E-951B-5E5D53B11CA7}" type="presParOf" srcId="{37038750-B625-5942-B498-3DF48AA3E481}" destId="{17450B52-5D4C-0148-8E62-5277CDF3A5C7}" srcOrd="5" destOrd="0" presId="urn:microsoft.com/office/officeart/2005/8/layout/vProcess5"/>
    <dgm:cxn modelId="{0BE1BD9F-217D-484B-AECA-9F89AF9AF68A}" type="presParOf" srcId="{37038750-B625-5942-B498-3DF48AA3E481}" destId="{A1A835B4-ED2B-9747-9CA1-E778865DDC3A}" srcOrd="6" destOrd="0" presId="urn:microsoft.com/office/officeart/2005/8/layout/vProcess5"/>
    <dgm:cxn modelId="{08FC6AD0-6FAC-E746-BBEC-CB605C60F680}" type="presParOf" srcId="{37038750-B625-5942-B498-3DF48AA3E481}" destId="{254B718B-E4CA-054E-A922-09189E21162A}" srcOrd="7" destOrd="0" presId="urn:microsoft.com/office/officeart/2005/8/layout/vProcess5"/>
    <dgm:cxn modelId="{9C110B12-2A04-2740-9C78-AF4358B73613}" type="presParOf" srcId="{37038750-B625-5942-B498-3DF48AA3E481}" destId="{506AB1F3-0042-BF44-852E-E236AF7AA5AB}" srcOrd="8" destOrd="0" presId="urn:microsoft.com/office/officeart/2005/8/layout/vProcess5"/>
    <dgm:cxn modelId="{BAF8365A-06C4-CB47-B39F-7C3F41BA1FC8}" type="presParOf" srcId="{37038750-B625-5942-B498-3DF48AA3E481}" destId="{2F830BA8-4BD1-CF44-8145-C1979AD6B59B}" srcOrd="9" destOrd="0" presId="urn:microsoft.com/office/officeart/2005/8/layout/vProcess5"/>
    <dgm:cxn modelId="{CFC3785A-410D-0540-8A85-A2A02118B7CE}" type="presParOf" srcId="{37038750-B625-5942-B498-3DF48AA3E481}" destId="{AF0A0EC7-4D3A-B84D-84B7-44DA7B96F4F2}" srcOrd="10" destOrd="0" presId="urn:microsoft.com/office/officeart/2005/8/layout/vProcess5"/>
    <dgm:cxn modelId="{5697F772-71DD-9642-A5D3-BD783BBD352A}" type="presParOf" srcId="{37038750-B625-5942-B498-3DF48AA3E481}" destId="{D096BC47-187B-6F41-AC73-47BAFFDB553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F97292E-1072-914E-A524-434D6CCD021C}" type="doc">
      <dgm:prSet loTypeId="urn:microsoft.com/office/officeart/2005/8/layout/target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74FB7F-8646-4944-BD49-5FB2EDAFDDFB}">
      <dgm:prSet/>
      <dgm:spPr/>
      <dgm:t>
        <a:bodyPr/>
        <a:lstStyle/>
        <a:p>
          <a:pPr rtl="0"/>
          <a:r>
            <a:rPr lang="en-US" dirty="0" smtClean="0"/>
            <a:t>Two design issues arise in implementing interrupt I/O:</a:t>
          </a:r>
          <a:endParaRPr lang="en-US" dirty="0"/>
        </a:p>
      </dgm:t>
    </dgm:pt>
    <dgm:pt modelId="{F1B850DD-8F3D-1A4E-A91A-51CCC55B8C37}" type="parTrans" cxnId="{7149DBB6-2CEE-0948-982C-55C2F38A6920}">
      <dgm:prSet/>
      <dgm:spPr/>
      <dgm:t>
        <a:bodyPr/>
        <a:lstStyle/>
        <a:p>
          <a:endParaRPr lang="en-US"/>
        </a:p>
      </dgm:t>
    </dgm:pt>
    <dgm:pt modelId="{A29CF1BD-FAD1-6848-8016-329B85F8FDCC}" type="sibTrans" cxnId="{7149DBB6-2CEE-0948-982C-55C2F38A6920}">
      <dgm:prSet/>
      <dgm:spPr/>
      <dgm:t>
        <a:bodyPr/>
        <a:lstStyle/>
        <a:p>
          <a:endParaRPr lang="en-US"/>
        </a:p>
      </dgm:t>
    </dgm:pt>
    <dgm:pt modelId="{59A8949A-1615-2743-B144-D9A44E7F06AA}">
      <dgm:prSet/>
      <dgm:spPr/>
      <dgm:t>
        <a:bodyPr/>
        <a:lstStyle/>
        <a:p>
          <a:pPr rtl="0">
            <a:lnSpc>
              <a:spcPct val="90000"/>
            </a:lnSpc>
            <a:spcAft>
              <a:spcPts val="2760"/>
            </a:spcAft>
          </a:pPr>
          <a:r>
            <a:rPr lang="en-US" dirty="0" smtClean="0"/>
            <a:t>Because there will be multiple I/O modules how does the processor determine which device issued the interrupt?</a:t>
          </a:r>
          <a:endParaRPr lang="en-US" dirty="0"/>
        </a:p>
      </dgm:t>
    </dgm:pt>
    <dgm:pt modelId="{4B4FDFF7-2ED7-264B-B7E1-038E0E40AA41}" type="parTrans" cxnId="{015D23C1-A542-434C-8DBC-60086A938CC9}">
      <dgm:prSet/>
      <dgm:spPr/>
      <dgm:t>
        <a:bodyPr/>
        <a:lstStyle/>
        <a:p>
          <a:endParaRPr lang="en-US"/>
        </a:p>
      </dgm:t>
    </dgm:pt>
    <dgm:pt modelId="{FF0F12F6-3B43-4547-B5BD-08E8733A779C}" type="sibTrans" cxnId="{015D23C1-A542-434C-8DBC-60086A938CC9}">
      <dgm:prSet/>
      <dgm:spPr/>
      <dgm:t>
        <a:bodyPr/>
        <a:lstStyle/>
        <a:p>
          <a:endParaRPr lang="en-US"/>
        </a:p>
      </dgm:t>
    </dgm:pt>
    <dgm:pt modelId="{33BD0BC1-9BB7-0C4A-BE61-DCCB0A569CAD}">
      <dgm:prSet/>
      <dgm:spPr/>
      <dgm:t>
        <a:bodyPr/>
        <a:lstStyle/>
        <a:p>
          <a:pPr rtl="0">
            <a:lnSpc>
              <a:spcPct val="90000"/>
            </a:lnSpc>
            <a:spcAft>
              <a:spcPts val="2760"/>
            </a:spcAft>
          </a:pPr>
          <a:r>
            <a:rPr lang="en-US" dirty="0" smtClean="0"/>
            <a:t>If multiple interrupts have occurred how does the processor decide which one to process?</a:t>
          </a:r>
          <a:endParaRPr lang="en-US" dirty="0"/>
        </a:p>
      </dgm:t>
    </dgm:pt>
    <dgm:pt modelId="{2D9E16DC-5EA6-F142-AF18-1AB3F341AD43}" type="parTrans" cxnId="{369812B3-4263-BF43-BCFE-A3E28CC9AC32}">
      <dgm:prSet/>
      <dgm:spPr/>
      <dgm:t>
        <a:bodyPr/>
        <a:lstStyle/>
        <a:p>
          <a:endParaRPr lang="en-US"/>
        </a:p>
      </dgm:t>
    </dgm:pt>
    <dgm:pt modelId="{9AA7AD9E-787F-F14F-96A5-8A8A83580255}" type="sibTrans" cxnId="{369812B3-4263-BF43-BCFE-A3E28CC9AC32}">
      <dgm:prSet/>
      <dgm:spPr/>
      <dgm:t>
        <a:bodyPr/>
        <a:lstStyle/>
        <a:p>
          <a:endParaRPr lang="en-US"/>
        </a:p>
      </dgm:t>
    </dgm:pt>
    <dgm:pt modelId="{C90C425A-3699-C94F-949A-9F2EE7373416}" type="pres">
      <dgm:prSet presAssocID="{8F97292E-1072-914E-A524-434D6CCD021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79B3CF0-9CAE-B343-B232-5C2465E8FC3E}" type="pres">
      <dgm:prSet presAssocID="{B274FB7F-8646-4944-BD49-5FB2EDAFDDFB}" presName="circle1" presStyleLbl="node1" presStyleIdx="0" presStyleCnt="1"/>
      <dgm:spPr/>
    </dgm:pt>
    <dgm:pt modelId="{B69453AE-0509-B746-BC23-18E5C6616DFB}" type="pres">
      <dgm:prSet presAssocID="{B274FB7F-8646-4944-BD49-5FB2EDAFDDFB}" presName="space" presStyleCnt="0"/>
      <dgm:spPr/>
    </dgm:pt>
    <dgm:pt modelId="{7D7FB7A5-F696-9647-ABB9-D8A22B79B8A6}" type="pres">
      <dgm:prSet presAssocID="{B274FB7F-8646-4944-BD49-5FB2EDAFDDFB}" presName="rect1" presStyleLbl="alignAcc1" presStyleIdx="0" presStyleCnt="1"/>
      <dgm:spPr/>
      <dgm:t>
        <a:bodyPr/>
        <a:lstStyle/>
        <a:p>
          <a:endParaRPr lang="en-US"/>
        </a:p>
      </dgm:t>
    </dgm:pt>
    <dgm:pt modelId="{DD14096B-5856-A049-BA4D-7D776A74C2E4}" type="pres">
      <dgm:prSet presAssocID="{B274FB7F-8646-4944-BD49-5FB2EDAFDDFB}" presName="rect1ParTx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9AB4DF-3535-8743-AE99-D8593EFA5EEC}" type="pres">
      <dgm:prSet presAssocID="{B274FB7F-8646-4944-BD49-5FB2EDAFDDFB}" presName="rect1ChTx" presStyleLbl="alignAcc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1769FA-460C-E14A-8C63-ADBC5FA6D677}" type="presOf" srcId="{59A8949A-1615-2743-B144-D9A44E7F06AA}" destId="{AA9AB4DF-3535-8743-AE99-D8593EFA5EEC}" srcOrd="0" destOrd="0" presId="urn:microsoft.com/office/officeart/2005/8/layout/target3"/>
    <dgm:cxn modelId="{80036205-3462-2746-82D6-F92164C7E3FC}" type="presOf" srcId="{B274FB7F-8646-4944-BD49-5FB2EDAFDDFB}" destId="{7D7FB7A5-F696-9647-ABB9-D8A22B79B8A6}" srcOrd="0" destOrd="0" presId="urn:microsoft.com/office/officeart/2005/8/layout/target3"/>
    <dgm:cxn modelId="{CA4D5C82-5E75-614B-9D93-E2CFBE767E7F}" type="presOf" srcId="{B274FB7F-8646-4944-BD49-5FB2EDAFDDFB}" destId="{DD14096B-5856-A049-BA4D-7D776A74C2E4}" srcOrd="1" destOrd="0" presId="urn:microsoft.com/office/officeart/2005/8/layout/target3"/>
    <dgm:cxn modelId="{369812B3-4263-BF43-BCFE-A3E28CC9AC32}" srcId="{B274FB7F-8646-4944-BD49-5FB2EDAFDDFB}" destId="{33BD0BC1-9BB7-0C4A-BE61-DCCB0A569CAD}" srcOrd="1" destOrd="0" parTransId="{2D9E16DC-5EA6-F142-AF18-1AB3F341AD43}" sibTransId="{9AA7AD9E-787F-F14F-96A5-8A8A83580255}"/>
    <dgm:cxn modelId="{7149DBB6-2CEE-0948-982C-55C2F38A6920}" srcId="{8F97292E-1072-914E-A524-434D6CCD021C}" destId="{B274FB7F-8646-4944-BD49-5FB2EDAFDDFB}" srcOrd="0" destOrd="0" parTransId="{F1B850DD-8F3D-1A4E-A91A-51CCC55B8C37}" sibTransId="{A29CF1BD-FAD1-6848-8016-329B85F8FDCC}"/>
    <dgm:cxn modelId="{50CC2C39-32CE-0C4E-BC3F-9027267E7674}" type="presOf" srcId="{8F97292E-1072-914E-A524-434D6CCD021C}" destId="{C90C425A-3699-C94F-949A-9F2EE7373416}" srcOrd="0" destOrd="0" presId="urn:microsoft.com/office/officeart/2005/8/layout/target3"/>
    <dgm:cxn modelId="{015D23C1-A542-434C-8DBC-60086A938CC9}" srcId="{B274FB7F-8646-4944-BD49-5FB2EDAFDDFB}" destId="{59A8949A-1615-2743-B144-D9A44E7F06AA}" srcOrd="0" destOrd="0" parTransId="{4B4FDFF7-2ED7-264B-B7E1-038E0E40AA41}" sibTransId="{FF0F12F6-3B43-4547-B5BD-08E8733A779C}"/>
    <dgm:cxn modelId="{00E9E8C4-1630-8041-92B8-FAED684D5D3B}" type="presOf" srcId="{33BD0BC1-9BB7-0C4A-BE61-DCCB0A569CAD}" destId="{AA9AB4DF-3535-8743-AE99-D8593EFA5EEC}" srcOrd="0" destOrd="1" presId="urn:microsoft.com/office/officeart/2005/8/layout/target3"/>
    <dgm:cxn modelId="{8368D925-5F9E-D64D-A8DD-D2E9B68A1FF1}" type="presParOf" srcId="{C90C425A-3699-C94F-949A-9F2EE7373416}" destId="{879B3CF0-9CAE-B343-B232-5C2465E8FC3E}" srcOrd="0" destOrd="0" presId="urn:microsoft.com/office/officeart/2005/8/layout/target3"/>
    <dgm:cxn modelId="{D7C22E50-7217-B246-BABD-3EF7510840F7}" type="presParOf" srcId="{C90C425A-3699-C94F-949A-9F2EE7373416}" destId="{B69453AE-0509-B746-BC23-18E5C6616DFB}" srcOrd="1" destOrd="0" presId="urn:microsoft.com/office/officeart/2005/8/layout/target3"/>
    <dgm:cxn modelId="{59FC14BF-942F-174E-A941-1435356C9616}" type="presParOf" srcId="{C90C425A-3699-C94F-949A-9F2EE7373416}" destId="{7D7FB7A5-F696-9647-ABB9-D8A22B79B8A6}" srcOrd="2" destOrd="0" presId="urn:microsoft.com/office/officeart/2005/8/layout/target3"/>
    <dgm:cxn modelId="{D9CA91D2-5096-404B-9E14-86E405CB44E6}" type="presParOf" srcId="{C90C425A-3699-C94F-949A-9F2EE7373416}" destId="{DD14096B-5856-A049-BA4D-7D776A74C2E4}" srcOrd="3" destOrd="0" presId="urn:microsoft.com/office/officeart/2005/8/layout/target3"/>
    <dgm:cxn modelId="{29BBB0D7-F25F-A446-8FC0-1CCD3F961E07}" type="presParOf" srcId="{C90C425A-3699-C94F-949A-9F2EE7373416}" destId="{AA9AB4DF-3535-8743-AE99-D8593EFA5EEC}" srcOrd="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7A001C9-DE19-B041-932B-76E39135F20C}" type="doc">
      <dgm:prSet loTypeId="urn:microsoft.com/office/officeart/2005/8/layout/hList6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67D28A-4C66-024B-B6E1-02958D7CD478}">
      <dgm:prSet custT="1"/>
      <dgm:spPr/>
      <dgm:t>
        <a:bodyPr/>
        <a:lstStyle/>
        <a:p>
          <a:pPr rtl="0"/>
          <a:r>
            <a: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Data does not pass through and is not stored in DMA chip</a:t>
          </a:r>
          <a:endParaRPr lang="en-U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C93BFF-32B6-B84B-A5D8-FF9EC3601871}" type="parTrans" cxnId="{4CDB65D6-35E7-EC42-8CE0-7443D7C15643}">
      <dgm:prSet/>
      <dgm:spPr/>
      <dgm:t>
        <a:bodyPr/>
        <a:lstStyle/>
        <a:p>
          <a:endParaRPr lang="en-US"/>
        </a:p>
      </dgm:t>
    </dgm:pt>
    <dgm:pt modelId="{14BBA213-0DBE-9B4E-9611-685995274D44}" type="sibTrans" cxnId="{4CDB65D6-35E7-EC42-8CE0-7443D7C15643}">
      <dgm:prSet/>
      <dgm:spPr/>
      <dgm:t>
        <a:bodyPr/>
        <a:lstStyle/>
        <a:p>
          <a:endParaRPr lang="en-US"/>
        </a:p>
      </dgm:t>
    </dgm:pt>
    <dgm:pt modelId="{BDB8497E-F68B-CA49-BAF5-0581D51CEA57}">
      <dgm:prSet custT="1"/>
      <dgm:spPr/>
      <dgm:t>
        <a:bodyPr/>
        <a:lstStyle/>
        <a:p>
          <a:pPr rtl="0"/>
          <a:r>
            <a: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DMA only between I/O port and memory</a:t>
          </a:r>
          <a:endParaRPr lang="en-U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A2802C-C31E-EA43-AA42-278B00F09303}" type="parTrans" cxnId="{96875F85-AAFC-CD4A-BE74-5A7EF3F9FFAE}">
      <dgm:prSet/>
      <dgm:spPr/>
      <dgm:t>
        <a:bodyPr/>
        <a:lstStyle/>
        <a:p>
          <a:endParaRPr lang="en-US"/>
        </a:p>
      </dgm:t>
    </dgm:pt>
    <dgm:pt modelId="{5CD65B66-80EE-774F-B716-D7064E19C0C8}" type="sibTrans" cxnId="{96875F85-AAFC-CD4A-BE74-5A7EF3F9FFAE}">
      <dgm:prSet/>
      <dgm:spPr/>
      <dgm:t>
        <a:bodyPr/>
        <a:lstStyle/>
        <a:p>
          <a:endParaRPr lang="en-US"/>
        </a:p>
      </dgm:t>
    </dgm:pt>
    <dgm:pt modelId="{9AC34187-1BE6-B642-A006-6FC05779745D}">
      <dgm:prSet custT="1"/>
      <dgm:spPr/>
      <dgm:t>
        <a:bodyPr/>
        <a:lstStyle/>
        <a:p>
          <a:pPr rtl="0"/>
          <a:r>
            <a: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Not between two    I/O ports or two memory locations</a:t>
          </a:r>
          <a:endParaRPr lang="en-U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275835-D384-D94F-8ED9-2F28BAF7B8B5}" type="parTrans" cxnId="{E14FA968-A3C1-A644-8E0D-590F684F890E}">
      <dgm:prSet/>
      <dgm:spPr/>
      <dgm:t>
        <a:bodyPr/>
        <a:lstStyle/>
        <a:p>
          <a:endParaRPr lang="en-US"/>
        </a:p>
      </dgm:t>
    </dgm:pt>
    <dgm:pt modelId="{60484027-9A86-9E46-A8FE-8813379971E1}" type="sibTrans" cxnId="{E14FA968-A3C1-A644-8E0D-590F684F890E}">
      <dgm:prSet/>
      <dgm:spPr/>
      <dgm:t>
        <a:bodyPr/>
        <a:lstStyle/>
        <a:p>
          <a:endParaRPr lang="en-US"/>
        </a:p>
      </dgm:t>
    </dgm:pt>
    <dgm:pt modelId="{FDECE470-97ED-C546-97E9-43CB11258069}">
      <dgm:prSet custT="1"/>
      <dgm:spPr/>
      <dgm:t>
        <a:bodyPr/>
        <a:lstStyle/>
        <a:p>
          <a:pPr rtl="0"/>
          <a:r>
            <a: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Can do memory to memory via register</a:t>
          </a:r>
          <a:endParaRPr lang="en-U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0C677E-9AB6-BC4D-8980-021012E5B877}" type="parTrans" cxnId="{E8E0899E-E513-E34F-9C51-07A48B5E98BE}">
      <dgm:prSet/>
      <dgm:spPr/>
      <dgm:t>
        <a:bodyPr/>
        <a:lstStyle/>
        <a:p>
          <a:endParaRPr lang="en-US"/>
        </a:p>
      </dgm:t>
    </dgm:pt>
    <dgm:pt modelId="{7680942F-C434-0441-AA9C-06D565190E91}" type="sibTrans" cxnId="{E8E0899E-E513-E34F-9C51-07A48B5E98BE}">
      <dgm:prSet/>
      <dgm:spPr/>
      <dgm:t>
        <a:bodyPr/>
        <a:lstStyle/>
        <a:p>
          <a:endParaRPr lang="en-US"/>
        </a:p>
      </dgm:t>
    </dgm:pt>
    <dgm:pt modelId="{E1B83C30-D04D-644D-8829-E0F6B9B16503}">
      <dgm:prSet custT="1"/>
      <dgm:spPr/>
      <dgm:t>
        <a:bodyPr/>
        <a:lstStyle/>
        <a:p>
          <a:pPr rtl="0"/>
          <a:r>
            <a: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8237 contains four DMA channels</a:t>
          </a:r>
          <a:endParaRPr lang="en-U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C1DA41-74B9-9448-B0F7-5BC0C03F1B15}" type="parTrans" cxnId="{D37A3A6E-5901-C942-B01E-5AE62AACA5DB}">
      <dgm:prSet/>
      <dgm:spPr/>
      <dgm:t>
        <a:bodyPr/>
        <a:lstStyle/>
        <a:p>
          <a:endParaRPr lang="en-US"/>
        </a:p>
      </dgm:t>
    </dgm:pt>
    <dgm:pt modelId="{466EF119-457D-6642-8470-2A064390DF18}" type="sibTrans" cxnId="{D37A3A6E-5901-C942-B01E-5AE62AACA5DB}">
      <dgm:prSet/>
      <dgm:spPr/>
      <dgm:t>
        <a:bodyPr/>
        <a:lstStyle/>
        <a:p>
          <a:endParaRPr lang="en-US"/>
        </a:p>
      </dgm:t>
    </dgm:pt>
    <dgm:pt modelId="{A8707185-9219-4C4E-8B17-2A461B826A39}">
      <dgm:prSet custT="1"/>
      <dgm:spPr/>
      <dgm:t>
        <a:bodyPr/>
        <a:lstStyle/>
        <a:p>
          <a:pPr rtl="0"/>
          <a:r>
            <a: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Programmed independently</a:t>
          </a:r>
          <a:endParaRPr lang="en-U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F5374B-5415-A240-9BDB-AFDDDA8C75FC}" type="parTrans" cxnId="{B0EA0C51-EF81-854B-A6AE-AF7EE15AF77A}">
      <dgm:prSet/>
      <dgm:spPr/>
      <dgm:t>
        <a:bodyPr/>
        <a:lstStyle/>
        <a:p>
          <a:endParaRPr lang="en-US"/>
        </a:p>
      </dgm:t>
    </dgm:pt>
    <dgm:pt modelId="{B1C59BAF-4BE2-4141-830C-2D41ED559A8B}" type="sibTrans" cxnId="{B0EA0C51-EF81-854B-A6AE-AF7EE15AF77A}">
      <dgm:prSet/>
      <dgm:spPr/>
      <dgm:t>
        <a:bodyPr/>
        <a:lstStyle/>
        <a:p>
          <a:endParaRPr lang="en-US"/>
        </a:p>
      </dgm:t>
    </dgm:pt>
    <dgm:pt modelId="{31E1B216-2459-3E40-AFEA-BDBD2E88AB6E}">
      <dgm:prSet custT="1"/>
      <dgm:spPr/>
      <dgm:t>
        <a:bodyPr/>
        <a:lstStyle/>
        <a:p>
          <a:pPr rtl="0"/>
          <a:r>
            <a: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Any one active </a:t>
          </a:r>
          <a:endParaRPr lang="en-U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1BC83A-1D6A-F149-A844-7D4E273B5282}" type="parTrans" cxnId="{A84A4E05-2C45-E449-A4ED-FE2F0106CF90}">
      <dgm:prSet/>
      <dgm:spPr/>
      <dgm:t>
        <a:bodyPr/>
        <a:lstStyle/>
        <a:p>
          <a:endParaRPr lang="en-US"/>
        </a:p>
      </dgm:t>
    </dgm:pt>
    <dgm:pt modelId="{5CDD334A-EF97-B643-A73E-D97D50BEF569}" type="sibTrans" cxnId="{A84A4E05-2C45-E449-A4ED-FE2F0106CF90}">
      <dgm:prSet/>
      <dgm:spPr/>
      <dgm:t>
        <a:bodyPr/>
        <a:lstStyle/>
        <a:p>
          <a:endParaRPr lang="en-US"/>
        </a:p>
      </dgm:t>
    </dgm:pt>
    <dgm:pt modelId="{A3831DDF-A59E-1143-ADC4-742352CB528D}">
      <dgm:prSet custT="1"/>
      <dgm:spPr/>
      <dgm:t>
        <a:bodyPr/>
        <a:lstStyle/>
        <a:p>
          <a:pPr rtl="0"/>
          <a:r>
            <a: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Numbered 0, 1, 2, and 3</a:t>
          </a:r>
          <a:endParaRPr lang="en-U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AD7341-A174-344C-9B78-D244258414A0}" type="parTrans" cxnId="{FCE13C4D-BB68-6C44-BF65-4880ECB8F5D7}">
      <dgm:prSet/>
      <dgm:spPr/>
      <dgm:t>
        <a:bodyPr/>
        <a:lstStyle/>
        <a:p>
          <a:endParaRPr lang="en-US"/>
        </a:p>
      </dgm:t>
    </dgm:pt>
    <dgm:pt modelId="{044F73E6-27C2-3A49-BB6D-9E5A2D8CFC15}" type="sibTrans" cxnId="{FCE13C4D-BB68-6C44-BF65-4880ECB8F5D7}">
      <dgm:prSet/>
      <dgm:spPr/>
      <dgm:t>
        <a:bodyPr/>
        <a:lstStyle/>
        <a:p>
          <a:endParaRPr lang="en-US"/>
        </a:p>
      </dgm:t>
    </dgm:pt>
    <dgm:pt modelId="{23087117-5A21-154E-9A37-B34D90AF0942}" type="pres">
      <dgm:prSet presAssocID="{F7A001C9-DE19-B041-932B-76E39135F20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DF43F4-1293-5E48-A798-95702836730C}" type="pres">
      <dgm:prSet presAssocID="{F367D28A-4C66-024B-B6E1-02958D7CD47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FFB67F-F1A3-0E42-9238-42928D1CC534}" type="pres">
      <dgm:prSet presAssocID="{14BBA213-0DBE-9B4E-9611-685995274D44}" presName="sibTrans" presStyleCnt="0"/>
      <dgm:spPr/>
      <dgm:t>
        <a:bodyPr/>
        <a:lstStyle/>
        <a:p>
          <a:endParaRPr lang="en-US"/>
        </a:p>
      </dgm:t>
    </dgm:pt>
    <dgm:pt modelId="{6D0923C6-1336-6F4B-9F6C-8E245F0B16C9}" type="pres">
      <dgm:prSet presAssocID="{FDECE470-97ED-C546-97E9-43CB1125806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BE6CC4-4619-5B42-971C-BAF662408C51}" type="pres">
      <dgm:prSet presAssocID="{7680942F-C434-0441-AA9C-06D565190E91}" presName="sibTrans" presStyleCnt="0"/>
      <dgm:spPr/>
      <dgm:t>
        <a:bodyPr/>
        <a:lstStyle/>
        <a:p>
          <a:endParaRPr lang="en-US"/>
        </a:p>
      </dgm:t>
    </dgm:pt>
    <dgm:pt modelId="{FF455D29-5FA7-7146-82AE-A75510D47359}" type="pres">
      <dgm:prSet presAssocID="{E1B83C30-D04D-644D-8829-E0F6B9B1650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E13C4D-BB68-6C44-BF65-4880ECB8F5D7}" srcId="{E1B83C30-D04D-644D-8829-E0F6B9B16503}" destId="{A3831DDF-A59E-1143-ADC4-742352CB528D}" srcOrd="2" destOrd="0" parTransId="{88AD7341-A174-344C-9B78-D244258414A0}" sibTransId="{044F73E6-27C2-3A49-BB6D-9E5A2D8CFC15}"/>
    <dgm:cxn modelId="{E14FA968-A3C1-A644-8E0D-590F684F890E}" srcId="{F367D28A-4C66-024B-B6E1-02958D7CD478}" destId="{9AC34187-1BE6-B642-A006-6FC05779745D}" srcOrd="1" destOrd="0" parTransId="{D7275835-D384-D94F-8ED9-2F28BAF7B8B5}" sibTransId="{60484027-9A86-9E46-A8FE-8813379971E1}"/>
    <dgm:cxn modelId="{0F15DCB2-ED73-6540-8E3C-AD67C37068C4}" type="presOf" srcId="{A3831DDF-A59E-1143-ADC4-742352CB528D}" destId="{FF455D29-5FA7-7146-82AE-A75510D47359}" srcOrd="0" destOrd="3" presId="urn:microsoft.com/office/officeart/2005/8/layout/hList6"/>
    <dgm:cxn modelId="{A84A4E05-2C45-E449-A4ED-FE2F0106CF90}" srcId="{E1B83C30-D04D-644D-8829-E0F6B9B16503}" destId="{31E1B216-2459-3E40-AFEA-BDBD2E88AB6E}" srcOrd="1" destOrd="0" parTransId="{251BC83A-1D6A-F149-A844-7D4E273B5282}" sibTransId="{5CDD334A-EF97-B643-A73E-D97D50BEF569}"/>
    <dgm:cxn modelId="{D4479C61-6AE0-EC4D-96F0-ECA3EF252CEA}" type="presOf" srcId="{F7A001C9-DE19-B041-932B-76E39135F20C}" destId="{23087117-5A21-154E-9A37-B34D90AF0942}" srcOrd="0" destOrd="0" presId="urn:microsoft.com/office/officeart/2005/8/layout/hList6"/>
    <dgm:cxn modelId="{96875F85-AAFC-CD4A-BE74-5A7EF3F9FFAE}" srcId="{F367D28A-4C66-024B-B6E1-02958D7CD478}" destId="{BDB8497E-F68B-CA49-BAF5-0581D51CEA57}" srcOrd="0" destOrd="0" parTransId="{13A2802C-C31E-EA43-AA42-278B00F09303}" sibTransId="{5CD65B66-80EE-774F-B716-D7064E19C0C8}"/>
    <dgm:cxn modelId="{F08E9B80-39B9-6D41-94AD-02080EE98735}" type="presOf" srcId="{FDECE470-97ED-C546-97E9-43CB11258069}" destId="{6D0923C6-1336-6F4B-9F6C-8E245F0B16C9}" srcOrd="0" destOrd="0" presId="urn:microsoft.com/office/officeart/2005/8/layout/hList6"/>
    <dgm:cxn modelId="{3FEFC3A7-5AFD-D546-A506-92500D3771EA}" type="presOf" srcId="{BDB8497E-F68B-CA49-BAF5-0581D51CEA57}" destId="{33DF43F4-1293-5E48-A798-95702836730C}" srcOrd="0" destOrd="1" presId="urn:microsoft.com/office/officeart/2005/8/layout/hList6"/>
    <dgm:cxn modelId="{B0EA0C51-EF81-854B-A6AE-AF7EE15AF77A}" srcId="{E1B83C30-D04D-644D-8829-E0F6B9B16503}" destId="{A8707185-9219-4C4E-8B17-2A461B826A39}" srcOrd="0" destOrd="0" parTransId="{6FF5374B-5415-A240-9BDB-AFDDDA8C75FC}" sibTransId="{B1C59BAF-4BE2-4141-830C-2D41ED559A8B}"/>
    <dgm:cxn modelId="{8F3165B1-05CB-1342-8BDD-9901473C4E60}" type="presOf" srcId="{31E1B216-2459-3E40-AFEA-BDBD2E88AB6E}" destId="{FF455D29-5FA7-7146-82AE-A75510D47359}" srcOrd="0" destOrd="2" presId="urn:microsoft.com/office/officeart/2005/8/layout/hList6"/>
    <dgm:cxn modelId="{4CDB65D6-35E7-EC42-8CE0-7443D7C15643}" srcId="{F7A001C9-DE19-B041-932B-76E39135F20C}" destId="{F367D28A-4C66-024B-B6E1-02958D7CD478}" srcOrd="0" destOrd="0" parTransId="{1BC93BFF-32B6-B84B-A5D8-FF9EC3601871}" sibTransId="{14BBA213-0DBE-9B4E-9611-685995274D44}"/>
    <dgm:cxn modelId="{CFF84100-EF93-574A-A89C-53C2B67A5C9C}" type="presOf" srcId="{9AC34187-1BE6-B642-A006-6FC05779745D}" destId="{33DF43F4-1293-5E48-A798-95702836730C}" srcOrd="0" destOrd="2" presId="urn:microsoft.com/office/officeart/2005/8/layout/hList6"/>
    <dgm:cxn modelId="{0E48F04A-E6C4-4248-8855-35B97ED74C41}" type="presOf" srcId="{E1B83C30-D04D-644D-8829-E0F6B9B16503}" destId="{FF455D29-5FA7-7146-82AE-A75510D47359}" srcOrd="0" destOrd="0" presId="urn:microsoft.com/office/officeart/2005/8/layout/hList6"/>
    <dgm:cxn modelId="{5E01E199-C918-8542-A749-347B8D704FA9}" type="presOf" srcId="{F367D28A-4C66-024B-B6E1-02958D7CD478}" destId="{33DF43F4-1293-5E48-A798-95702836730C}" srcOrd="0" destOrd="0" presId="urn:microsoft.com/office/officeart/2005/8/layout/hList6"/>
    <dgm:cxn modelId="{6F4122FF-055D-0046-B708-C22D9E4A455B}" type="presOf" srcId="{A8707185-9219-4C4E-8B17-2A461B826A39}" destId="{FF455D29-5FA7-7146-82AE-A75510D47359}" srcOrd="0" destOrd="1" presId="urn:microsoft.com/office/officeart/2005/8/layout/hList6"/>
    <dgm:cxn modelId="{D37A3A6E-5901-C942-B01E-5AE62AACA5DB}" srcId="{F7A001C9-DE19-B041-932B-76E39135F20C}" destId="{E1B83C30-D04D-644D-8829-E0F6B9B16503}" srcOrd="2" destOrd="0" parTransId="{28C1DA41-74B9-9448-B0F7-5BC0C03F1B15}" sibTransId="{466EF119-457D-6642-8470-2A064390DF18}"/>
    <dgm:cxn modelId="{E8E0899E-E513-E34F-9C51-07A48B5E98BE}" srcId="{F7A001C9-DE19-B041-932B-76E39135F20C}" destId="{FDECE470-97ED-C546-97E9-43CB11258069}" srcOrd="1" destOrd="0" parTransId="{180C677E-9AB6-BC4D-8980-021012E5B877}" sibTransId="{7680942F-C434-0441-AA9C-06D565190E91}"/>
    <dgm:cxn modelId="{04B1B715-8969-A544-BF88-611F85068F79}" type="presParOf" srcId="{23087117-5A21-154E-9A37-B34D90AF0942}" destId="{33DF43F4-1293-5E48-A798-95702836730C}" srcOrd="0" destOrd="0" presId="urn:microsoft.com/office/officeart/2005/8/layout/hList6"/>
    <dgm:cxn modelId="{0F2DFA11-C917-834D-B96C-71074BEF634D}" type="presParOf" srcId="{23087117-5A21-154E-9A37-B34D90AF0942}" destId="{ACFFB67F-F1A3-0E42-9238-42928D1CC534}" srcOrd="1" destOrd="0" presId="urn:microsoft.com/office/officeart/2005/8/layout/hList6"/>
    <dgm:cxn modelId="{F94A680A-C9FA-1047-A497-E73CA739995B}" type="presParOf" srcId="{23087117-5A21-154E-9A37-B34D90AF0942}" destId="{6D0923C6-1336-6F4B-9F6C-8E245F0B16C9}" srcOrd="2" destOrd="0" presId="urn:microsoft.com/office/officeart/2005/8/layout/hList6"/>
    <dgm:cxn modelId="{8043510F-CB6E-5341-9C3C-AB917797603F}" type="presParOf" srcId="{23087117-5A21-154E-9A37-B34D90AF0942}" destId="{22BE6CC4-4619-5B42-971C-BAF662408C51}" srcOrd="3" destOrd="0" presId="urn:microsoft.com/office/officeart/2005/8/layout/hList6"/>
    <dgm:cxn modelId="{ACB1D679-DEF6-5F48-B90C-6C2327709058}" type="presParOf" srcId="{23087117-5A21-154E-9A37-B34D90AF0942}" destId="{FF455D29-5FA7-7146-82AE-A75510D47359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FB6DEDB-8667-784A-9176-0CBE36058BC6}" type="doc">
      <dgm:prSet loTypeId="urn:microsoft.com/office/officeart/2008/layout/VerticalCurvedList" loCatId="relationship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B4F3DD5-06E1-A84C-B51A-F2CC212F90CA}">
      <dgm:prSet/>
      <dgm:spPr/>
      <dgm:t>
        <a:bodyPr/>
        <a:lstStyle/>
        <a:p>
          <a:pPr rtl="0"/>
          <a:r>
            <a:rPr lang="en-US" dirty="0" smtClean="0">
              <a:solidFill>
                <a:schemeClr val="accent1">
                  <a:lumMod val="50000"/>
                </a:schemeClr>
              </a:solidFill>
            </a:rPr>
            <a:t>Network traffic is transmitted in the form of a sequence of protocol blocks called packets or protocol data units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58DD22C8-1B2B-0245-B262-D951912BFD62}" type="parTrans" cxnId="{02714F60-B472-AC46-953A-BCE36BD3FA06}">
      <dgm:prSet/>
      <dgm:spPr/>
      <dgm:t>
        <a:bodyPr/>
        <a:lstStyle/>
        <a:p>
          <a:endParaRPr lang="en-US"/>
        </a:p>
      </dgm:t>
    </dgm:pt>
    <dgm:pt modelId="{B6F4388E-957C-6748-AFC9-3243449D8B7D}" type="sibTrans" cxnId="{02714F60-B472-AC46-953A-BCE36BD3FA06}">
      <dgm:prSet/>
      <dgm:spPr/>
      <dgm:t>
        <a:bodyPr/>
        <a:lstStyle/>
        <a:p>
          <a:endParaRPr lang="en-US"/>
        </a:p>
      </dgm:t>
    </dgm:pt>
    <dgm:pt modelId="{304E4A56-EE7B-DA47-8EE7-8CA179A1ACE4}">
      <dgm:prSet/>
      <dgm:spPr/>
      <dgm:t>
        <a:bodyPr/>
        <a:lstStyle/>
        <a:p>
          <a:pPr rtl="0"/>
          <a:r>
            <a:rPr lang="en-US" dirty="0" smtClean="0">
              <a:solidFill>
                <a:schemeClr val="accent1">
                  <a:lumMod val="50000"/>
                </a:schemeClr>
              </a:solidFill>
            </a:rPr>
            <a:t>The lowest, or link, level protocol is typically Ethernet, so that each arriving and departing block of data consists of an Ethernet packet containing as payload the higher-level protocol packet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0167660E-18D5-B14C-9AF5-86DFE8EF648B}" type="parTrans" cxnId="{0237E09E-85DA-4D43-8FF7-689DC4EAE3AF}">
      <dgm:prSet/>
      <dgm:spPr/>
      <dgm:t>
        <a:bodyPr/>
        <a:lstStyle/>
        <a:p>
          <a:endParaRPr lang="en-US"/>
        </a:p>
      </dgm:t>
    </dgm:pt>
    <dgm:pt modelId="{E989DB72-91F6-4E43-B617-28D345397AFC}" type="sibTrans" cxnId="{0237E09E-85DA-4D43-8FF7-689DC4EAE3AF}">
      <dgm:prSet/>
      <dgm:spPr/>
      <dgm:t>
        <a:bodyPr/>
        <a:lstStyle/>
        <a:p>
          <a:endParaRPr lang="en-US"/>
        </a:p>
      </dgm:t>
    </dgm:pt>
    <dgm:pt modelId="{7DFD68DF-0806-E04F-99FC-87BEF6D3EBF9}">
      <dgm:prSet/>
      <dgm:spPr/>
      <dgm:t>
        <a:bodyPr/>
        <a:lstStyle/>
        <a:p>
          <a:pPr rtl="0"/>
          <a:r>
            <a:rPr lang="en-US" dirty="0" smtClean="0">
              <a:solidFill>
                <a:schemeClr val="accent1">
                  <a:lumMod val="50000"/>
                </a:schemeClr>
              </a:solidFill>
            </a:rPr>
            <a:t>The higher-level protocols are usually the Internet Protocol (IP), operating on top of Ethernet and the Transmission Control Protocol (TCP), operating on top of IP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693C6C12-2E12-5A4E-A721-9465A65357A3}" type="parTrans" cxnId="{FC24EE36-03EC-764F-AABB-59277CBBD5ED}">
      <dgm:prSet/>
      <dgm:spPr/>
      <dgm:t>
        <a:bodyPr/>
        <a:lstStyle/>
        <a:p>
          <a:endParaRPr lang="en-US"/>
        </a:p>
      </dgm:t>
    </dgm:pt>
    <dgm:pt modelId="{82B6A3F9-58BB-F349-9A88-56FA031F080F}" type="sibTrans" cxnId="{FC24EE36-03EC-764F-AABB-59277CBBD5ED}">
      <dgm:prSet/>
      <dgm:spPr/>
      <dgm:t>
        <a:bodyPr/>
        <a:lstStyle/>
        <a:p>
          <a:endParaRPr lang="en-US"/>
        </a:p>
      </dgm:t>
    </dgm:pt>
    <dgm:pt modelId="{DCA68663-3D40-DE46-BE0F-6BB605AF0D7F}">
      <dgm:prSet/>
      <dgm:spPr/>
      <dgm:t>
        <a:bodyPr/>
        <a:lstStyle/>
        <a:p>
          <a:pPr rtl="0"/>
          <a:r>
            <a:rPr lang="en-US" dirty="0" smtClean="0">
              <a:solidFill>
                <a:schemeClr val="accent1">
                  <a:lumMod val="50000"/>
                </a:schemeClr>
              </a:solidFill>
            </a:rPr>
            <a:t>The Ethernet payload consists of a block of data with a TCP header and an IP header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77B6A1D1-BC30-4044-9CA8-0874096C5471}" type="parTrans" cxnId="{D593E763-39FA-4145-AE29-1CC04E2092BD}">
      <dgm:prSet/>
      <dgm:spPr/>
      <dgm:t>
        <a:bodyPr/>
        <a:lstStyle/>
        <a:p>
          <a:endParaRPr lang="en-US"/>
        </a:p>
      </dgm:t>
    </dgm:pt>
    <dgm:pt modelId="{716CA531-CD99-F042-8A24-3AFF7528EAA0}" type="sibTrans" cxnId="{D593E763-39FA-4145-AE29-1CC04E2092BD}">
      <dgm:prSet/>
      <dgm:spPr/>
      <dgm:t>
        <a:bodyPr/>
        <a:lstStyle/>
        <a:p>
          <a:endParaRPr lang="en-US"/>
        </a:p>
      </dgm:t>
    </dgm:pt>
    <dgm:pt modelId="{8DE73B0B-8001-B44C-B21D-0990830861FA}">
      <dgm:prSet/>
      <dgm:spPr/>
      <dgm:t>
        <a:bodyPr/>
        <a:lstStyle/>
        <a:p>
          <a:pPr rtl="0"/>
          <a:r>
            <a:rPr lang="en-US" dirty="0" smtClean="0">
              <a:solidFill>
                <a:schemeClr val="accent1">
                  <a:lumMod val="50000"/>
                </a:schemeClr>
              </a:solidFill>
            </a:rPr>
            <a:t>For outgoing data, Ethernet packets are formed in a peripheral component, such as in I/O controller or network interface controller (NIC)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3BE05C19-7A95-D54F-B6E0-1B19F06319D3}" type="parTrans" cxnId="{F451B59A-48E9-0641-B044-17EB782C142C}">
      <dgm:prSet/>
      <dgm:spPr/>
      <dgm:t>
        <a:bodyPr/>
        <a:lstStyle/>
        <a:p>
          <a:endParaRPr lang="en-US"/>
        </a:p>
      </dgm:t>
    </dgm:pt>
    <dgm:pt modelId="{FEC50168-BA39-DC47-9E5B-86779573DB96}" type="sibTrans" cxnId="{F451B59A-48E9-0641-B044-17EB782C142C}">
      <dgm:prSet/>
      <dgm:spPr/>
      <dgm:t>
        <a:bodyPr/>
        <a:lstStyle/>
        <a:p>
          <a:endParaRPr lang="en-US"/>
        </a:p>
      </dgm:t>
    </dgm:pt>
    <dgm:pt modelId="{43D23794-8212-E64D-91AB-637DF54D3722}">
      <dgm:prSet/>
      <dgm:spPr/>
      <dgm:t>
        <a:bodyPr/>
        <a:lstStyle/>
        <a:p>
          <a:pPr rtl="0"/>
          <a:r>
            <a:rPr lang="en-US" dirty="0" smtClean="0">
              <a:solidFill>
                <a:schemeClr val="accent1">
                  <a:lumMod val="50000"/>
                </a:schemeClr>
              </a:solidFill>
            </a:rPr>
            <a:t>For incoming traffic, the I/O controller strips off the Ethernet information and delivers the TCP/IP packet to the host CPU</a:t>
          </a:r>
          <a:endParaRPr lang="en-US" dirty="0">
            <a:solidFill>
              <a:schemeClr val="accent1">
                <a:lumMod val="50000"/>
              </a:schemeClr>
            </a:solidFill>
          </a:endParaRPr>
        </a:p>
      </dgm:t>
    </dgm:pt>
    <dgm:pt modelId="{33957157-16B1-AA47-9506-20020DB1F04D}" type="parTrans" cxnId="{7D6D22B8-A1BC-034C-AC3E-263E6966C04D}">
      <dgm:prSet/>
      <dgm:spPr/>
      <dgm:t>
        <a:bodyPr/>
        <a:lstStyle/>
        <a:p>
          <a:endParaRPr lang="en-US"/>
        </a:p>
      </dgm:t>
    </dgm:pt>
    <dgm:pt modelId="{CBFC00B7-036F-6A4F-981E-EF9D0DC17003}" type="sibTrans" cxnId="{7D6D22B8-A1BC-034C-AC3E-263E6966C04D}">
      <dgm:prSet/>
      <dgm:spPr/>
      <dgm:t>
        <a:bodyPr/>
        <a:lstStyle/>
        <a:p>
          <a:endParaRPr lang="en-US"/>
        </a:p>
      </dgm:t>
    </dgm:pt>
    <dgm:pt modelId="{BF77854A-11AC-A041-A0DD-F3332E6C1489}" type="pres">
      <dgm:prSet presAssocID="{EFB6DEDB-8667-784A-9176-0CBE36058BC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9B2B806-72A9-3041-9BEC-0D43BAD6B682}" type="pres">
      <dgm:prSet presAssocID="{EFB6DEDB-8667-784A-9176-0CBE36058BC6}" presName="Name1" presStyleCnt="0"/>
      <dgm:spPr/>
    </dgm:pt>
    <dgm:pt modelId="{3BAFAEA8-1DF3-2441-8247-D36DE52468B4}" type="pres">
      <dgm:prSet presAssocID="{EFB6DEDB-8667-784A-9176-0CBE36058BC6}" presName="cycle" presStyleCnt="0"/>
      <dgm:spPr/>
    </dgm:pt>
    <dgm:pt modelId="{7358D583-F724-8347-AA25-31FDA9BEF537}" type="pres">
      <dgm:prSet presAssocID="{EFB6DEDB-8667-784A-9176-0CBE36058BC6}" presName="srcNode" presStyleLbl="node1" presStyleIdx="0" presStyleCnt="6"/>
      <dgm:spPr/>
    </dgm:pt>
    <dgm:pt modelId="{DA1B3DFC-C4C8-B246-8EC4-B9D2B3F8DB86}" type="pres">
      <dgm:prSet presAssocID="{EFB6DEDB-8667-784A-9176-0CBE36058BC6}" presName="conn" presStyleLbl="parChTrans1D2" presStyleIdx="0" presStyleCnt="1"/>
      <dgm:spPr/>
      <dgm:t>
        <a:bodyPr/>
        <a:lstStyle/>
        <a:p>
          <a:endParaRPr lang="en-US"/>
        </a:p>
      </dgm:t>
    </dgm:pt>
    <dgm:pt modelId="{AAC9CB40-E2CA-F94E-BEB0-946C0026CE61}" type="pres">
      <dgm:prSet presAssocID="{EFB6DEDB-8667-784A-9176-0CBE36058BC6}" presName="extraNode" presStyleLbl="node1" presStyleIdx="0" presStyleCnt="6"/>
      <dgm:spPr/>
    </dgm:pt>
    <dgm:pt modelId="{30FD480B-CB11-C446-8B80-87998ECE2117}" type="pres">
      <dgm:prSet presAssocID="{EFB6DEDB-8667-784A-9176-0CBE36058BC6}" presName="dstNode" presStyleLbl="node1" presStyleIdx="0" presStyleCnt="6"/>
      <dgm:spPr/>
    </dgm:pt>
    <dgm:pt modelId="{89B33137-4682-2446-8DF4-FB1085C069F3}" type="pres">
      <dgm:prSet presAssocID="{0B4F3DD5-06E1-A84C-B51A-F2CC212F90CA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2898AB-34E3-3F42-848C-DE897717A655}" type="pres">
      <dgm:prSet presAssocID="{0B4F3DD5-06E1-A84C-B51A-F2CC212F90CA}" presName="accent_1" presStyleCnt="0"/>
      <dgm:spPr/>
    </dgm:pt>
    <dgm:pt modelId="{11E38F48-0654-1F4E-972E-7F595C0ED234}" type="pres">
      <dgm:prSet presAssocID="{0B4F3DD5-06E1-A84C-B51A-F2CC212F90CA}" presName="accentRepeatNode" presStyleLbl="solidFgAcc1" presStyleIdx="0" presStyleCnt="6"/>
      <dgm:spPr/>
    </dgm:pt>
    <dgm:pt modelId="{F6067EA1-3F24-A94B-88FA-A08E1B1EFD60}" type="pres">
      <dgm:prSet presAssocID="{304E4A56-EE7B-DA47-8EE7-8CA179A1ACE4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FDC135-3C4B-3F4E-9851-9A271D1A9C52}" type="pres">
      <dgm:prSet presAssocID="{304E4A56-EE7B-DA47-8EE7-8CA179A1ACE4}" presName="accent_2" presStyleCnt="0"/>
      <dgm:spPr/>
    </dgm:pt>
    <dgm:pt modelId="{2D0E998F-8A23-B24D-AF9C-2935CBD12F37}" type="pres">
      <dgm:prSet presAssocID="{304E4A56-EE7B-DA47-8EE7-8CA179A1ACE4}" presName="accentRepeatNode" presStyleLbl="solidFgAcc1" presStyleIdx="1" presStyleCnt="6"/>
      <dgm:spPr/>
    </dgm:pt>
    <dgm:pt modelId="{EF0A93EC-8118-E048-AB4F-3ED233AC4531}" type="pres">
      <dgm:prSet presAssocID="{7DFD68DF-0806-E04F-99FC-87BEF6D3EBF9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4E9506-0CDC-9846-B5FA-62EFDDFF6CEF}" type="pres">
      <dgm:prSet presAssocID="{7DFD68DF-0806-E04F-99FC-87BEF6D3EBF9}" presName="accent_3" presStyleCnt="0"/>
      <dgm:spPr/>
    </dgm:pt>
    <dgm:pt modelId="{DB179CCF-FD2C-C643-A9D4-4361974E38EC}" type="pres">
      <dgm:prSet presAssocID="{7DFD68DF-0806-E04F-99FC-87BEF6D3EBF9}" presName="accentRepeatNode" presStyleLbl="solidFgAcc1" presStyleIdx="2" presStyleCnt="6"/>
      <dgm:spPr/>
    </dgm:pt>
    <dgm:pt modelId="{A84A8E6B-A362-0D4D-A78F-C9BC10C5D25B}" type="pres">
      <dgm:prSet presAssocID="{DCA68663-3D40-DE46-BE0F-6BB605AF0D7F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7C4EEA-8C96-6D4D-88A7-0229FA6A2130}" type="pres">
      <dgm:prSet presAssocID="{DCA68663-3D40-DE46-BE0F-6BB605AF0D7F}" presName="accent_4" presStyleCnt="0"/>
      <dgm:spPr/>
    </dgm:pt>
    <dgm:pt modelId="{F3BFA5FD-DC14-3C47-9FFB-8DF04CE620ED}" type="pres">
      <dgm:prSet presAssocID="{DCA68663-3D40-DE46-BE0F-6BB605AF0D7F}" presName="accentRepeatNode" presStyleLbl="solidFgAcc1" presStyleIdx="3" presStyleCnt="6"/>
      <dgm:spPr/>
    </dgm:pt>
    <dgm:pt modelId="{C2A376E6-90EF-B948-9057-E1B526DB711C}" type="pres">
      <dgm:prSet presAssocID="{8DE73B0B-8001-B44C-B21D-0990830861FA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3D5BC2-F0D7-E04C-8862-ECCBCB2E6224}" type="pres">
      <dgm:prSet presAssocID="{8DE73B0B-8001-B44C-B21D-0990830861FA}" presName="accent_5" presStyleCnt="0"/>
      <dgm:spPr/>
    </dgm:pt>
    <dgm:pt modelId="{A02A6077-5B42-2B43-A976-E68F51A54045}" type="pres">
      <dgm:prSet presAssocID="{8DE73B0B-8001-B44C-B21D-0990830861FA}" presName="accentRepeatNode" presStyleLbl="solidFgAcc1" presStyleIdx="4" presStyleCnt="6"/>
      <dgm:spPr/>
    </dgm:pt>
    <dgm:pt modelId="{C1396A76-6CCF-A241-A3FC-E6BAA12E217D}" type="pres">
      <dgm:prSet presAssocID="{43D23794-8212-E64D-91AB-637DF54D3722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8906B4-523A-2C45-BEFD-D3F597D7AC81}" type="pres">
      <dgm:prSet presAssocID="{43D23794-8212-E64D-91AB-637DF54D3722}" presName="accent_6" presStyleCnt="0"/>
      <dgm:spPr/>
    </dgm:pt>
    <dgm:pt modelId="{94F04D0E-BB1F-0149-995F-4CE99AA803FB}" type="pres">
      <dgm:prSet presAssocID="{43D23794-8212-E64D-91AB-637DF54D3722}" presName="accentRepeatNode" presStyleLbl="solidFgAcc1" presStyleIdx="5" presStyleCnt="6"/>
      <dgm:spPr/>
    </dgm:pt>
  </dgm:ptLst>
  <dgm:cxnLst>
    <dgm:cxn modelId="{0237E09E-85DA-4D43-8FF7-689DC4EAE3AF}" srcId="{EFB6DEDB-8667-784A-9176-0CBE36058BC6}" destId="{304E4A56-EE7B-DA47-8EE7-8CA179A1ACE4}" srcOrd="1" destOrd="0" parTransId="{0167660E-18D5-B14C-9AF5-86DFE8EF648B}" sibTransId="{E989DB72-91F6-4E43-B617-28D345397AFC}"/>
    <dgm:cxn modelId="{A470FD7C-422F-1A41-810D-CA2E72A5D04E}" type="presOf" srcId="{8DE73B0B-8001-B44C-B21D-0990830861FA}" destId="{C2A376E6-90EF-B948-9057-E1B526DB711C}" srcOrd="0" destOrd="0" presId="urn:microsoft.com/office/officeart/2008/layout/VerticalCurvedList"/>
    <dgm:cxn modelId="{4A7079DF-5C35-3346-9B4E-22A29FFE365C}" type="presOf" srcId="{43D23794-8212-E64D-91AB-637DF54D3722}" destId="{C1396A76-6CCF-A241-A3FC-E6BAA12E217D}" srcOrd="0" destOrd="0" presId="urn:microsoft.com/office/officeart/2008/layout/VerticalCurvedList"/>
    <dgm:cxn modelId="{F451B59A-48E9-0641-B044-17EB782C142C}" srcId="{EFB6DEDB-8667-784A-9176-0CBE36058BC6}" destId="{8DE73B0B-8001-B44C-B21D-0990830861FA}" srcOrd="4" destOrd="0" parTransId="{3BE05C19-7A95-D54F-B6E0-1B19F06319D3}" sibTransId="{FEC50168-BA39-DC47-9E5B-86779573DB96}"/>
    <dgm:cxn modelId="{984ECA4B-BD19-FB49-8A57-D28DA2F4C71F}" type="presOf" srcId="{EFB6DEDB-8667-784A-9176-0CBE36058BC6}" destId="{BF77854A-11AC-A041-A0DD-F3332E6C1489}" srcOrd="0" destOrd="0" presId="urn:microsoft.com/office/officeart/2008/layout/VerticalCurvedList"/>
    <dgm:cxn modelId="{8D5BC05C-2FB0-474D-AC89-5D331299E411}" type="presOf" srcId="{B6F4388E-957C-6748-AFC9-3243449D8B7D}" destId="{DA1B3DFC-C4C8-B246-8EC4-B9D2B3F8DB86}" srcOrd="0" destOrd="0" presId="urn:microsoft.com/office/officeart/2008/layout/VerticalCurvedList"/>
    <dgm:cxn modelId="{A51488C9-070A-5B44-BEB5-B3CAACFE8A54}" type="presOf" srcId="{7DFD68DF-0806-E04F-99FC-87BEF6D3EBF9}" destId="{EF0A93EC-8118-E048-AB4F-3ED233AC4531}" srcOrd="0" destOrd="0" presId="urn:microsoft.com/office/officeart/2008/layout/VerticalCurvedList"/>
    <dgm:cxn modelId="{7D6D22B8-A1BC-034C-AC3E-263E6966C04D}" srcId="{EFB6DEDB-8667-784A-9176-0CBE36058BC6}" destId="{43D23794-8212-E64D-91AB-637DF54D3722}" srcOrd="5" destOrd="0" parTransId="{33957157-16B1-AA47-9506-20020DB1F04D}" sibTransId="{CBFC00B7-036F-6A4F-981E-EF9D0DC17003}"/>
    <dgm:cxn modelId="{D593E763-39FA-4145-AE29-1CC04E2092BD}" srcId="{EFB6DEDB-8667-784A-9176-0CBE36058BC6}" destId="{DCA68663-3D40-DE46-BE0F-6BB605AF0D7F}" srcOrd="3" destOrd="0" parTransId="{77B6A1D1-BC30-4044-9CA8-0874096C5471}" sibTransId="{716CA531-CD99-F042-8A24-3AFF7528EAA0}"/>
    <dgm:cxn modelId="{DC81F681-2B58-1F4F-B5D4-CFCACE0F57FE}" type="presOf" srcId="{0B4F3DD5-06E1-A84C-B51A-F2CC212F90CA}" destId="{89B33137-4682-2446-8DF4-FB1085C069F3}" srcOrd="0" destOrd="0" presId="urn:microsoft.com/office/officeart/2008/layout/VerticalCurvedList"/>
    <dgm:cxn modelId="{FC24EE36-03EC-764F-AABB-59277CBBD5ED}" srcId="{EFB6DEDB-8667-784A-9176-0CBE36058BC6}" destId="{7DFD68DF-0806-E04F-99FC-87BEF6D3EBF9}" srcOrd="2" destOrd="0" parTransId="{693C6C12-2E12-5A4E-A721-9465A65357A3}" sibTransId="{82B6A3F9-58BB-F349-9A88-56FA031F080F}"/>
    <dgm:cxn modelId="{02714F60-B472-AC46-953A-BCE36BD3FA06}" srcId="{EFB6DEDB-8667-784A-9176-0CBE36058BC6}" destId="{0B4F3DD5-06E1-A84C-B51A-F2CC212F90CA}" srcOrd="0" destOrd="0" parTransId="{58DD22C8-1B2B-0245-B262-D951912BFD62}" sibTransId="{B6F4388E-957C-6748-AFC9-3243449D8B7D}"/>
    <dgm:cxn modelId="{DFD9CEF1-2556-BC46-AB45-C031561AF362}" type="presOf" srcId="{DCA68663-3D40-DE46-BE0F-6BB605AF0D7F}" destId="{A84A8E6B-A362-0D4D-A78F-C9BC10C5D25B}" srcOrd="0" destOrd="0" presId="urn:microsoft.com/office/officeart/2008/layout/VerticalCurvedList"/>
    <dgm:cxn modelId="{3AC202CB-60D6-1E40-89AD-631DDB569C39}" type="presOf" srcId="{304E4A56-EE7B-DA47-8EE7-8CA179A1ACE4}" destId="{F6067EA1-3F24-A94B-88FA-A08E1B1EFD60}" srcOrd="0" destOrd="0" presId="urn:microsoft.com/office/officeart/2008/layout/VerticalCurvedList"/>
    <dgm:cxn modelId="{DFB96673-0BEC-7740-AD54-B8298545DBBF}" type="presParOf" srcId="{BF77854A-11AC-A041-A0DD-F3332E6C1489}" destId="{99B2B806-72A9-3041-9BEC-0D43BAD6B682}" srcOrd="0" destOrd="0" presId="urn:microsoft.com/office/officeart/2008/layout/VerticalCurvedList"/>
    <dgm:cxn modelId="{9E7A546E-DDA9-8A42-9C53-610575F83B1F}" type="presParOf" srcId="{99B2B806-72A9-3041-9BEC-0D43BAD6B682}" destId="{3BAFAEA8-1DF3-2441-8247-D36DE52468B4}" srcOrd="0" destOrd="0" presId="urn:microsoft.com/office/officeart/2008/layout/VerticalCurvedList"/>
    <dgm:cxn modelId="{AB26FCF8-55DC-8246-9D1F-20259DBCF05D}" type="presParOf" srcId="{3BAFAEA8-1DF3-2441-8247-D36DE52468B4}" destId="{7358D583-F724-8347-AA25-31FDA9BEF537}" srcOrd="0" destOrd="0" presId="urn:microsoft.com/office/officeart/2008/layout/VerticalCurvedList"/>
    <dgm:cxn modelId="{6CE4A253-6555-4C49-8C03-FAC92F89463F}" type="presParOf" srcId="{3BAFAEA8-1DF3-2441-8247-D36DE52468B4}" destId="{DA1B3DFC-C4C8-B246-8EC4-B9D2B3F8DB86}" srcOrd="1" destOrd="0" presId="urn:microsoft.com/office/officeart/2008/layout/VerticalCurvedList"/>
    <dgm:cxn modelId="{94DD188A-42FD-1C48-A8F1-063214724CF0}" type="presParOf" srcId="{3BAFAEA8-1DF3-2441-8247-D36DE52468B4}" destId="{AAC9CB40-E2CA-F94E-BEB0-946C0026CE61}" srcOrd="2" destOrd="0" presId="urn:microsoft.com/office/officeart/2008/layout/VerticalCurvedList"/>
    <dgm:cxn modelId="{B3492BC1-02AE-8C4F-B439-523D30B0E2E9}" type="presParOf" srcId="{3BAFAEA8-1DF3-2441-8247-D36DE52468B4}" destId="{30FD480B-CB11-C446-8B80-87998ECE2117}" srcOrd="3" destOrd="0" presId="urn:microsoft.com/office/officeart/2008/layout/VerticalCurvedList"/>
    <dgm:cxn modelId="{B8B2643F-5483-9E46-B293-CE942C844D0C}" type="presParOf" srcId="{99B2B806-72A9-3041-9BEC-0D43BAD6B682}" destId="{89B33137-4682-2446-8DF4-FB1085C069F3}" srcOrd="1" destOrd="0" presId="urn:microsoft.com/office/officeart/2008/layout/VerticalCurvedList"/>
    <dgm:cxn modelId="{4830AFBA-3E19-7A4E-8F71-8D1242620366}" type="presParOf" srcId="{99B2B806-72A9-3041-9BEC-0D43BAD6B682}" destId="{242898AB-34E3-3F42-848C-DE897717A655}" srcOrd="2" destOrd="0" presId="urn:microsoft.com/office/officeart/2008/layout/VerticalCurvedList"/>
    <dgm:cxn modelId="{A0E13664-4870-7D4B-98D0-45C0EE813DC6}" type="presParOf" srcId="{242898AB-34E3-3F42-848C-DE897717A655}" destId="{11E38F48-0654-1F4E-972E-7F595C0ED234}" srcOrd="0" destOrd="0" presId="urn:microsoft.com/office/officeart/2008/layout/VerticalCurvedList"/>
    <dgm:cxn modelId="{F777BDA0-840A-BC46-A0B4-8CFBCD22FBB1}" type="presParOf" srcId="{99B2B806-72A9-3041-9BEC-0D43BAD6B682}" destId="{F6067EA1-3F24-A94B-88FA-A08E1B1EFD60}" srcOrd="3" destOrd="0" presId="urn:microsoft.com/office/officeart/2008/layout/VerticalCurvedList"/>
    <dgm:cxn modelId="{0E4341AD-DA5A-1841-877C-27B8CCC18886}" type="presParOf" srcId="{99B2B806-72A9-3041-9BEC-0D43BAD6B682}" destId="{A7FDC135-3C4B-3F4E-9851-9A271D1A9C52}" srcOrd="4" destOrd="0" presId="urn:microsoft.com/office/officeart/2008/layout/VerticalCurvedList"/>
    <dgm:cxn modelId="{6CCA850C-1DAA-CF4F-9F0B-EC7A499719DE}" type="presParOf" srcId="{A7FDC135-3C4B-3F4E-9851-9A271D1A9C52}" destId="{2D0E998F-8A23-B24D-AF9C-2935CBD12F37}" srcOrd="0" destOrd="0" presId="urn:microsoft.com/office/officeart/2008/layout/VerticalCurvedList"/>
    <dgm:cxn modelId="{7E60614C-C0C3-A043-837F-D7B3AF1B56D6}" type="presParOf" srcId="{99B2B806-72A9-3041-9BEC-0D43BAD6B682}" destId="{EF0A93EC-8118-E048-AB4F-3ED233AC4531}" srcOrd="5" destOrd="0" presId="urn:microsoft.com/office/officeart/2008/layout/VerticalCurvedList"/>
    <dgm:cxn modelId="{48116228-BBDE-2147-9AF6-51C2C975DF1A}" type="presParOf" srcId="{99B2B806-72A9-3041-9BEC-0D43BAD6B682}" destId="{944E9506-0CDC-9846-B5FA-62EFDDFF6CEF}" srcOrd="6" destOrd="0" presId="urn:microsoft.com/office/officeart/2008/layout/VerticalCurvedList"/>
    <dgm:cxn modelId="{7872882B-750C-884F-941A-D370683E10C6}" type="presParOf" srcId="{944E9506-0CDC-9846-B5FA-62EFDDFF6CEF}" destId="{DB179CCF-FD2C-C643-A9D4-4361974E38EC}" srcOrd="0" destOrd="0" presId="urn:microsoft.com/office/officeart/2008/layout/VerticalCurvedList"/>
    <dgm:cxn modelId="{43A70811-AFFA-7440-86D2-0A534FD64133}" type="presParOf" srcId="{99B2B806-72A9-3041-9BEC-0D43BAD6B682}" destId="{A84A8E6B-A362-0D4D-A78F-C9BC10C5D25B}" srcOrd="7" destOrd="0" presId="urn:microsoft.com/office/officeart/2008/layout/VerticalCurvedList"/>
    <dgm:cxn modelId="{5574647F-5647-C741-A5C9-C8692BFD1E47}" type="presParOf" srcId="{99B2B806-72A9-3041-9BEC-0D43BAD6B682}" destId="{D67C4EEA-8C96-6D4D-88A7-0229FA6A2130}" srcOrd="8" destOrd="0" presId="urn:microsoft.com/office/officeart/2008/layout/VerticalCurvedList"/>
    <dgm:cxn modelId="{F96FBC73-B116-2A48-A3BF-4327F0B5B47C}" type="presParOf" srcId="{D67C4EEA-8C96-6D4D-88A7-0229FA6A2130}" destId="{F3BFA5FD-DC14-3C47-9FFB-8DF04CE620ED}" srcOrd="0" destOrd="0" presId="urn:microsoft.com/office/officeart/2008/layout/VerticalCurvedList"/>
    <dgm:cxn modelId="{AD54B029-0E72-114A-9966-3EEB80955348}" type="presParOf" srcId="{99B2B806-72A9-3041-9BEC-0D43BAD6B682}" destId="{C2A376E6-90EF-B948-9057-E1B526DB711C}" srcOrd="9" destOrd="0" presId="urn:microsoft.com/office/officeart/2008/layout/VerticalCurvedList"/>
    <dgm:cxn modelId="{91ACAD4C-0759-BA4E-9698-AFAAC4709802}" type="presParOf" srcId="{99B2B806-72A9-3041-9BEC-0D43BAD6B682}" destId="{563D5BC2-F0D7-E04C-8862-ECCBCB2E6224}" srcOrd="10" destOrd="0" presId="urn:microsoft.com/office/officeart/2008/layout/VerticalCurvedList"/>
    <dgm:cxn modelId="{C3A75FD9-2A35-1748-9E73-6E671C24A1DD}" type="presParOf" srcId="{563D5BC2-F0D7-E04C-8862-ECCBCB2E6224}" destId="{A02A6077-5B42-2B43-A976-E68F51A54045}" srcOrd="0" destOrd="0" presId="urn:microsoft.com/office/officeart/2008/layout/VerticalCurvedList"/>
    <dgm:cxn modelId="{11A6E40B-F1DD-E44C-84FD-A79CCE63DE11}" type="presParOf" srcId="{99B2B806-72A9-3041-9BEC-0D43BAD6B682}" destId="{C1396A76-6CCF-A241-A3FC-E6BAA12E217D}" srcOrd="11" destOrd="0" presId="urn:microsoft.com/office/officeart/2008/layout/VerticalCurvedList"/>
    <dgm:cxn modelId="{F98868D7-2F93-3043-8B52-505E262299C8}" type="presParOf" srcId="{99B2B806-72A9-3041-9BEC-0D43BAD6B682}" destId="{218906B4-523A-2C45-BEFD-D3F597D7AC81}" srcOrd="12" destOrd="0" presId="urn:microsoft.com/office/officeart/2008/layout/VerticalCurvedList"/>
    <dgm:cxn modelId="{475AC5DA-9A87-5B47-AD9A-01BA6E85BE72}" type="presParOf" srcId="{218906B4-523A-2C45-BEFD-D3F597D7AC81}" destId="{94F04D0E-BB1F-0149-995F-4CE99AA803F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FF7E507-4915-2940-BE81-0AB414DFF8DC}" type="doc">
      <dgm:prSet loTypeId="urn:microsoft.com/office/officeart/2009/3/layout/StepUpProcess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D61DD1-DF66-994A-B052-1EF9E1591D0C}">
      <dgm:prSet/>
      <dgm:spPr/>
      <dgm:t>
        <a:bodyPr/>
        <a:lstStyle/>
        <a:p>
          <a:pPr rtl="0"/>
          <a:r>
            <a:rPr lang="en-US" dirty="0" smtClean="0"/>
            <a:t>For both outgoing and incoming traffic the core, main memory, and cache are all involved</a:t>
          </a:r>
          <a:endParaRPr lang="en-US" dirty="0"/>
        </a:p>
      </dgm:t>
    </dgm:pt>
    <dgm:pt modelId="{E84555A5-693B-5E47-B66B-4866A12AC03B}" type="parTrans" cxnId="{DDF9CB4E-D7CC-8340-85D4-4AD1412DA561}">
      <dgm:prSet/>
      <dgm:spPr/>
      <dgm:t>
        <a:bodyPr/>
        <a:lstStyle/>
        <a:p>
          <a:endParaRPr lang="en-US"/>
        </a:p>
      </dgm:t>
    </dgm:pt>
    <dgm:pt modelId="{7173F7F1-65CF-4040-B6B0-8092E27D05BB}" type="sibTrans" cxnId="{DDF9CB4E-D7CC-8340-85D4-4AD1412DA561}">
      <dgm:prSet/>
      <dgm:spPr/>
      <dgm:t>
        <a:bodyPr/>
        <a:lstStyle/>
        <a:p>
          <a:endParaRPr lang="en-US"/>
        </a:p>
      </dgm:t>
    </dgm:pt>
    <dgm:pt modelId="{24A9A2BF-5880-7446-92CE-554DA6A08F06}">
      <dgm:prSet custT="1"/>
      <dgm:spPr/>
      <dgm:t>
        <a:bodyPr/>
        <a:lstStyle/>
        <a:p>
          <a:pPr rtl="0"/>
          <a:r>
            <a:rPr lang="en-US" sz="1800" dirty="0" smtClean="0"/>
            <a:t>In a DMA scheme, when an application wishes to transmit data, it places that data in an application-assigned buffer in main memory</a:t>
          </a:r>
          <a:endParaRPr lang="en-US" sz="1800" dirty="0"/>
        </a:p>
      </dgm:t>
    </dgm:pt>
    <dgm:pt modelId="{86B0E09B-D60E-524F-883C-6CAC46EFE575}" type="parTrans" cxnId="{9A5DF048-EB41-1849-AF5C-93E9EC1E89BD}">
      <dgm:prSet/>
      <dgm:spPr/>
      <dgm:t>
        <a:bodyPr/>
        <a:lstStyle/>
        <a:p>
          <a:endParaRPr lang="en-US"/>
        </a:p>
      </dgm:t>
    </dgm:pt>
    <dgm:pt modelId="{C2A0044B-BC19-934F-B6CB-6AEBF0A25C36}" type="sibTrans" cxnId="{9A5DF048-EB41-1849-AF5C-93E9EC1E89BD}">
      <dgm:prSet/>
      <dgm:spPr/>
      <dgm:t>
        <a:bodyPr/>
        <a:lstStyle/>
        <a:p>
          <a:endParaRPr lang="en-US"/>
        </a:p>
      </dgm:t>
    </dgm:pt>
    <dgm:pt modelId="{7F113017-81E1-6044-84C1-339A570AAEBB}">
      <dgm:prSet custT="1"/>
      <dgm:spPr/>
      <dgm:t>
        <a:bodyPr/>
        <a:lstStyle/>
        <a:p>
          <a:pPr rtl="0"/>
          <a:r>
            <a:rPr lang="en-US" sz="1400" dirty="0" smtClean="0"/>
            <a:t>The core transfers this to a system buffer in main memory and creates the necessary TCP and IP headers, which are also buffered in system memory</a:t>
          </a:r>
          <a:endParaRPr lang="en-US" sz="1400" dirty="0"/>
        </a:p>
      </dgm:t>
    </dgm:pt>
    <dgm:pt modelId="{670E9A42-EFEC-A742-A911-A0AEA9858286}" type="parTrans" cxnId="{FBD2DF29-2DD8-8342-A315-C88A4A8C52BE}">
      <dgm:prSet/>
      <dgm:spPr/>
      <dgm:t>
        <a:bodyPr/>
        <a:lstStyle/>
        <a:p>
          <a:endParaRPr lang="en-US"/>
        </a:p>
      </dgm:t>
    </dgm:pt>
    <dgm:pt modelId="{03380A2B-1A58-A748-A919-7EBDBB14EA89}" type="sibTrans" cxnId="{FBD2DF29-2DD8-8342-A315-C88A4A8C52BE}">
      <dgm:prSet/>
      <dgm:spPr/>
      <dgm:t>
        <a:bodyPr/>
        <a:lstStyle/>
        <a:p>
          <a:endParaRPr lang="en-US"/>
        </a:p>
      </dgm:t>
    </dgm:pt>
    <dgm:pt modelId="{C95B0750-FFD8-9449-82B9-297BC3EFF9AF}">
      <dgm:prSet custT="1"/>
      <dgm:spPr/>
      <dgm:t>
        <a:bodyPr/>
        <a:lstStyle/>
        <a:p>
          <a:pPr rtl="0"/>
          <a:r>
            <a:rPr lang="en-US" sz="1400" dirty="0" smtClean="0"/>
            <a:t>The packet is then picked up via DMA for transfer via the NIC</a:t>
          </a:r>
          <a:endParaRPr lang="en-US" sz="1400" dirty="0"/>
        </a:p>
      </dgm:t>
    </dgm:pt>
    <dgm:pt modelId="{D41983DB-4887-B243-BCD1-D8C294DEECFB}" type="parTrans" cxnId="{3FEE7FBA-0284-664C-B019-B8AE38282B12}">
      <dgm:prSet/>
      <dgm:spPr/>
      <dgm:t>
        <a:bodyPr/>
        <a:lstStyle/>
        <a:p>
          <a:endParaRPr lang="en-US"/>
        </a:p>
      </dgm:t>
    </dgm:pt>
    <dgm:pt modelId="{53FA751C-7D46-3C45-A75B-73FA52C77BBD}" type="sibTrans" cxnId="{3FEE7FBA-0284-664C-B019-B8AE38282B12}">
      <dgm:prSet/>
      <dgm:spPr/>
      <dgm:t>
        <a:bodyPr/>
        <a:lstStyle/>
        <a:p>
          <a:endParaRPr lang="en-US"/>
        </a:p>
      </dgm:t>
    </dgm:pt>
    <dgm:pt modelId="{580A8E36-DA1F-2D46-9303-A11DEBE9CFCC}">
      <dgm:prSet custT="1"/>
      <dgm:spPr/>
      <dgm:t>
        <a:bodyPr/>
        <a:lstStyle/>
        <a:p>
          <a:pPr rtl="0"/>
          <a:r>
            <a:rPr lang="en-US" sz="1400" dirty="0" smtClean="0"/>
            <a:t>This activity engages not only main memory but also the cache</a:t>
          </a:r>
          <a:endParaRPr lang="en-US" sz="1400" dirty="0"/>
        </a:p>
      </dgm:t>
    </dgm:pt>
    <dgm:pt modelId="{1C930AE6-2BDD-CF4A-A735-7FE67E3428A4}" type="parTrans" cxnId="{ED269366-AB47-9049-BB43-7DAB0589EEBC}">
      <dgm:prSet/>
      <dgm:spPr/>
      <dgm:t>
        <a:bodyPr/>
        <a:lstStyle/>
        <a:p>
          <a:endParaRPr lang="en-US"/>
        </a:p>
      </dgm:t>
    </dgm:pt>
    <dgm:pt modelId="{983EB2C3-BECE-1646-B5CB-488AE471E55C}" type="sibTrans" cxnId="{ED269366-AB47-9049-BB43-7DAB0589EEBC}">
      <dgm:prSet/>
      <dgm:spPr/>
      <dgm:t>
        <a:bodyPr/>
        <a:lstStyle/>
        <a:p>
          <a:endParaRPr lang="en-US"/>
        </a:p>
      </dgm:t>
    </dgm:pt>
    <dgm:pt modelId="{6EF11743-6C01-8D4C-8D0A-D41A12E5ABA2}">
      <dgm:prSet custT="1"/>
      <dgm:spPr/>
      <dgm:t>
        <a:bodyPr/>
        <a:lstStyle/>
        <a:p>
          <a:pPr rtl="0"/>
          <a:r>
            <a:rPr lang="en-US" sz="1400" dirty="0" smtClean="0"/>
            <a:t>Similar transfers between system and application buffers are required for incoming traffic</a:t>
          </a:r>
          <a:endParaRPr lang="en-US" sz="1400" dirty="0"/>
        </a:p>
      </dgm:t>
    </dgm:pt>
    <dgm:pt modelId="{BBBEEE50-0CBC-A644-B994-699CACC11555}" type="parTrans" cxnId="{FD86A042-30D8-FB4C-BAE4-9DEFBAD18EA4}">
      <dgm:prSet/>
      <dgm:spPr/>
      <dgm:t>
        <a:bodyPr/>
        <a:lstStyle/>
        <a:p>
          <a:endParaRPr lang="en-US"/>
        </a:p>
      </dgm:t>
    </dgm:pt>
    <dgm:pt modelId="{28652958-7193-D24A-9391-B11AF844E06F}" type="sibTrans" cxnId="{FD86A042-30D8-FB4C-BAE4-9DEFBAD18EA4}">
      <dgm:prSet/>
      <dgm:spPr/>
      <dgm:t>
        <a:bodyPr/>
        <a:lstStyle/>
        <a:p>
          <a:endParaRPr lang="en-US"/>
        </a:p>
      </dgm:t>
    </dgm:pt>
    <dgm:pt modelId="{96D1BBA2-219D-BA4E-B2C7-60BE431469F1}" type="pres">
      <dgm:prSet presAssocID="{DFF7E507-4915-2940-BE81-0AB414DFF8D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BB33ED-00FA-4C4B-A382-E1E588EF69D2}" type="pres">
      <dgm:prSet presAssocID="{5ED61DD1-DF66-994A-B052-1EF9E1591D0C}" presName="composite" presStyleCnt="0"/>
      <dgm:spPr/>
    </dgm:pt>
    <dgm:pt modelId="{FCAA4149-43DB-2541-919D-5F2DCAEE026B}" type="pres">
      <dgm:prSet presAssocID="{5ED61DD1-DF66-994A-B052-1EF9E1591D0C}" presName="LShape" presStyleLbl="alignNode1" presStyleIdx="0" presStyleCnt="3"/>
      <dgm:spPr/>
    </dgm:pt>
    <dgm:pt modelId="{5D1471F9-6C6F-1D4D-AF97-3BC2378DE840}" type="pres">
      <dgm:prSet presAssocID="{5ED61DD1-DF66-994A-B052-1EF9E1591D0C}" presName="ParentText" presStyleLbl="revTx" presStyleIdx="0" presStyleCnt="2" custLinFactNeighborX="4345" custLinFactNeighborY="72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7665EB-DB5C-5F46-8134-A0CBE84ACE6D}" type="pres">
      <dgm:prSet presAssocID="{5ED61DD1-DF66-994A-B052-1EF9E1591D0C}" presName="Triangle" presStyleLbl="alignNode1" presStyleIdx="1" presStyleCnt="3"/>
      <dgm:spPr/>
    </dgm:pt>
    <dgm:pt modelId="{40A14216-DD09-2947-98CE-20BEB83909E5}" type="pres">
      <dgm:prSet presAssocID="{7173F7F1-65CF-4040-B6B0-8092E27D05BB}" presName="sibTrans" presStyleCnt="0"/>
      <dgm:spPr/>
    </dgm:pt>
    <dgm:pt modelId="{E16B659C-E11D-FC41-8026-7AAAA544845D}" type="pres">
      <dgm:prSet presAssocID="{7173F7F1-65CF-4040-B6B0-8092E27D05BB}" presName="space" presStyleCnt="0"/>
      <dgm:spPr/>
    </dgm:pt>
    <dgm:pt modelId="{31BE37DD-E6DA-6B42-9A27-0A214A5368BE}" type="pres">
      <dgm:prSet presAssocID="{24A9A2BF-5880-7446-92CE-554DA6A08F06}" presName="composite" presStyleCnt="0"/>
      <dgm:spPr/>
    </dgm:pt>
    <dgm:pt modelId="{45717923-1CA2-3E4E-8EED-D5CEBBDA610B}" type="pres">
      <dgm:prSet presAssocID="{24A9A2BF-5880-7446-92CE-554DA6A08F06}" presName="LShape" presStyleLbl="alignNode1" presStyleIdx="2" presStyleCnt="3"/>
      <dgm:spPr/>
    </dgm:pt>
    <dgm:pt modelId="{0EE50544-D149-EC41-A41D-862A771898D7}" type="pres">
      <dgm:prSet presAssocID="{24A9A2BF-5880-7446-92CE-554DA6A08F06}" presName="ParentText" presStyleLbl="revTx" presStyleIdx="1" presStyleCnt="2" custScaleX="108988" custScaleY="141316" custLinFactNeighborX="7686" custLinFactNeighborY="232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626B531-F6AD-3E48-A4D6-2ADB0847FCA0}" type="presOf" srcId="{5ED61DD1-DF66-994A-B052-1EF9E1591D0C}" destId="{5D1471F9-6C6F-1D4D-AF97-3BC2378DE840}" srcOrd="0" destOrd="0" presId="urn:microsoft.com/office/officeart/2009/3/layout/StepUpProcess"/>
    <dgm:cxn modelId="{01DCB136-9838-2E40-BEB4-62C9003B2298}" type="presOf" srcId="{580A8E36-DA1F-2D46-9303-A11DEBE9CFCC}" destId="{0EE50544-D149-EC41-A41D-862A771898D7}" srcOrd="0" destOrd="3" presId="urn:microsoft.com/office/officeart/2009/3/layout/StepUpProcess"/>
    <dgm:cxn modelId="{47E2DC78-7CB8-D045-9F49-CD2319B12478}" type="presOf" srcId="{6EF11743-6C01-8D4C-8D0A-D41A12E5ABA2}" destId="{0EE50544-D149-EC41-A41D-862A771898D7}" srcOrd="0" destOrd="4" presId="urn:microsoft.com/office/officeart/2009/3/layout/StepUpProcess"/>
    <dgm:cxn modelId="{FBD2DF29-2DD8-8342-A315-C88A4A8C52BE}" srcId="{24A9A2BF-5880-7446-92CE-554DA6A08F06}" destId="{7F113017-81E1-6044-84C1-339A570AAEBB}" srcOrd="0" destOrd="0" parTransId="{670E9A42-EFEC-A742-A911-A0AEA9858286}" sibTransId="{03380A2B-1A58-A748-A919-7EBDBB14EA89}"/>
    <dgm:cxn modelId="{DDF9CB4E-D7CC-8340-85D4-4AD1412DA561}" srcId="{DFF7E507-4915-2940-BE81-0AB414DFF8DC}" destId="{5ED61DD1-DF66-994A-B052-1EF9E1591D0C}" srcOrd="0" destOrd="0" parTransId="{E84555A5-693B-5E47-B66B-4866A12AC03B}" sibTransId="{7173F7F1-65CF-4040-B6B0-8092E27D05BB}"/>
    <dgm:cxn modelId="{FD86A042-30D8-FB4C-BAE4-9DEFBAD18EA4}" srcId="{24A9A2BF-5880-7446-92CE-554DA6A08F06}" destId="{6EF11743-6C01-8D4C-8D0A-D41A12E5ABA2}" srcOrd="3" destOrd="0" parTransId="{BBBEEE50-0CBC-A644-B994-699CACC11555}" sibTransId="{28652958-7193-D24A-9391-B11AF844E06F}"/>
    <dgm:cxn modelId="{9A5DF048-EB41-1849-AF5C-93E9EC1E89BD}" srcId="{DFF7E507-4915-2940-BE81-0AB414DFF8DC}" destId="{24A9A2BF-5880-7446-92CE-554DA6A08F06}" srcOrd="1" destOrd="0" parTransId="{86B0E09B-D60E-524F-883C-6CAC46EFE575}" sibTransId="{C2A0044B-BC19-934F-B6CB-6AEBF0A25C36}"/>
    <dgm:cxn modelId="{3C1E89BA-C924-694C-AD59-9B4D00B6FDA2}" type="presOf" srcId="{C95B0750-FFD8-9449-82B9-297BC3EFF9AF}" destId="{0EE50544-D149-EC41-A41D-862A771898D7}" srcOrd="0" destOrd="2" presId="urn:microsoft.com/office/officeart/2009/3/layout/StepUpProcess"/>
    <dgm:cxn modelId="{285427DC-F521-9845-A2AE-272D6E3355FA}" type="presOf" srcId="{24A9A2BF-5880-7446-92CE-554DA6A08F06}" destId="{0EE50544-D149-EC41-A41D-862A771898D7}" srcOrd="0" destOrd="0" presId="urn:microsoft.com/office/officeart/2009/3/layout/StepUpProcess"/>
    <dgm:cxn modelId="{2C929B9C-7CEE-854E-935B-4C032DAB5175}" type="presOf" srcId="{7F113017-81E1-6044-84C1-339A570AAEBB}" destId="{0EE50544-D149-EC41-A41D-862A771898D7}" srcOrd="0" destOrd="1" presId="urn:microsoft.com/office/officeart/2009/3/layout/StepUpProcess"/>
    <dgm:cxn modelId="{3FEE7FBA-0284-664C-B019-B8AE38282B12}" srcId="{24A9A2BF-5880-7446-92CE-554DA6A08F06}" destId="{C95B0750-FFD8-9449-82B9-297BC3EFF9AF}" srcOrd="1" destOrd="0" parTransId="{D41983DB-4887-B243-BCD1-D8C294DEECFB}" sibTransId="{53FA751C-7D46-3C45-A75B-73FA52C77BBD}"/>
    <dgm:cxn modelId="{53638A46-813E-6E41-A5D4-00FDA4B7D0CB}" type="presOf" srcId="{DFF7E507-4915-2940-BE81-0AB414DFF8DC}" destId="{96D1BBA2-219D-BA4E-B2C7-60BE431469F1}" srcOrd="0" destOrd="0" presId="urn:microsoft.com/office/officeart/2009/3/layout/StepUpProcess"/>
    <dgm:cxn modelId="{ED269366-AB47-9049-BB43-7DAB0589EEBC}" srcId="{24A9A2BF-5880-7446-92CE-554DA6A08F06}" destId="{580A8E36-DA1F-2D46-9303-A11DEBE9CFCC}" srcOrd="2" destOrd="0" parTransId="{1C930AE6-2BDD-CF4A-A735-7FE67E3428A4}" sibTransId="{983EB2C3-BECE-1646-B5CB-488AE471E55C}"/>
    <dgm:cxn modelId="{05342801-0CE7-E24F-8CD8-399972D3BB19}" type="presParOf" srcId="{96D1BBA2-219D-BA4E-B2C7-60BE431469F1}" destId="{D4BB33ED-00FA-4C4B-A382-E1E588EF69D2}" srcOrd="0" destOrd="0" presId="urn:microsoft.com/office/officeart/2009/3/layout/StepUpProcess"/>
    <dgm:cxn modelId="{32913018-2658-A045-90C8-D842DDACB701}" type="presParOf" srcId="{D4BB33ED-00FA-4C4B-A382-E1E588EF69D2}" destId="{FCAA4149-43DB-2541-919D-5F2DCAEE026B}" srcOrd="0" destOrd="0" presId="urn:microsoft.com/office/officeart/2009/3/layout/StepUpProcess"/>
    <dgm:cxn modelId="{4BEE612C-6CB8-6A4A-AF70-5C497BB42F70}" type="presParOf" srcId="{D4BB33ED-00FA-4C4B-A382-E1E588EF69D2}" destId="{5D1471F9-6C6F-1D4D-AF97-3BC2378DE840}" srcOrd="1" destOrd="0" presId="urn:microsoft.com/office/officeart/2009/3/layout/StepUpProcess"/>
    <dgm:cxn modelId="{367D07B0-AFA7-424C-9895-615A7D495A3D}" type="presParOf" srcId="{D4BB33ED-00FA-4C4B-A382-E1E588EF69D2}" destId="{E67665EB-DB5C-5F46-8134-A0CBE84ACE6D}" srcOrd="2" destOrd="0" presId="urn:microsoft.com/office/officeart/2009/3/layout/StepUpProcess"/>
    <dgm:cxn modelId="{FC49D9D4-87D1-8C4B-BA33-6E76E2426E61}" type="presParOf" srcId="{96D1BBA2-219D-BA4E-B2C7-60BE431469F1}" destId="{40A14216-DD09-2947-98CE-20BEB83909E5}" srcOrd="1" destOrd="0" presId="urn:microsoft.com/office/officeart/2009/3/layout/StepUpProcess"/>
    <dgm:cxn modelId="{FEC964BC-C21D-844D-A2F0-22E5B4A6BDC8}" type="presParOf" srcId="{40A14216-DD09-2947-98CE-20BEB83909E5}" destId="{E16B659C-E11D-FC41-8026-7AAAA544845D}" srcOrd="0" destOrd="0" presId="urn:microsoft.com/office/officeart/2009/3/layout/StepUpProcess"/>
    <dgm:cxn modelId="{D82B1EFE-79A9-5140-8F32-6909DB72E311}" type="presParOf" srcId="{96D1BBA2-219D-BA4E-B2C7-60BE431469F1}" destId="{31BE37DD-E6DA-6B42-9A27-0A214A5368BE}" srcOrd="2" destOrd="0" presId="urn:microsoft.com/office/officeart/2009/3/layout/StepUpProcess"/>
    <dgm:cxn modelId="{5D8D57F6-3FDD-AB44-966F-2FCA55F9F615}" type="presParOf" srcId="{31BE37DD-E6DA-6B42-9A27-0A214A5368BE}" destId="{45717923-1CA2-3E4E-8EED-D5CEBBDA610B}" srcOrd="0" destOrd="0" presId="urn:microsoft.com/office/officeart/2009/3/layout/StepUpProcess"/>
    <dgm:cxn modelId="{0B6559F0-EAB7-BB4A-989D-681471738024}" type="presParOf" srcId="{31BE37DD-E6DA-6B42-9A27-0A214A5368BE}" destId="{0EE50544-D149-EC41-A41D-862A771898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EAF93A9-1D3D-F04B-A8A5-8139887000B1}" type="doc">
      <dgm:prSet loTypeId="urn:microsoft.com/office/officeart/2005/8/layout/process4" loCatId="relationship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036AD9C-3795-9E44-84C5-3E2BBACB5F08}">
      <dgm:prSet/>
      <dgm:spPr/>
      <dgm:t>
        <a:bodyPr/>
        <a:lstStyle/>
        <a:p>
          <a:pPr rtl="0"/>
          <a:r>
            <a:rPr lang="en-US" smtClean="0"/>
            <a:t>Simplest strategy was implemented as a prototype on a number of Intel Xeon processors between 2006 and 2010</a:t>
          </a:r>
          <a:endParaRPr lang="en-US"/>
        </a:p>
      </dgm:t>
    </dgm:pt>
    <dgm:pt modelId="{16498331-154E-F04E-9213-FF71FFFCF2E6}" type="parTrans" cxnId="{329BBC24-3B80-BE44-A4AB-C148FE6A4938}">
      <dgm:prSet/>
      <dgm:spPr/>
      <dgm:t>
        <a:bodyPr/>
        <a:lstStyle/>
        <a:p>
          <a:endParaRPr lang="en-US"/>
        </a:p>
      </dgm:t>
    </dgm:pt>
    <dgm:pt modelId="{E808513B-74B2-E14B-96CB-8CCB7EDE3505}" type="sibTrans" cxnId="{329BBC24-3B80-BE44-A4AB-C148FE6A4938}">
      <dgm:prSet/>
      <dgm:spPr/>
      <dgm:t>
        <a:bodyPr/>
        <a:lstStyle/>
        <a:p>
          <a:endParaRPr lang="en-US"/>
        </a:p>
      </dgm:t>
    </dgm:pt>
    <dgm:pt modelId="{40CB4FC4-A3A8-824E-99B4-D355823A2268}">
      <dgm:prSet/>
      <dgm:spPr/>
      <dgm:t>
        <a:bodyPr/>
        <a:lstStyle/>
        <a:p>
          <a:pPr rtl="0"/>
          <a:r>
            <a:rPr lang="en-US" smtClean="0"/>
            <a:t>This form of DCA applies only to incoming network traffic</a:t>
          </a:r>
          <a:endParaRPr lang="en-US"/>
        </a:p>
      </dgm:t>
    </dgm:pt>
    <dgm:pt modelId="{CC0BD512-38A2-064D-91F1-C9E6CD54104F}" type="parTrans" cxnId="{14978FC7-4FB8-3348-8F17-0553D1623986}">
      <dgm:prSet/>
      <dgm:spPr/>
      <dgm:t>
        <a:bodyPr/>
        <a:lstStyle/>
        <a:p>
          <a:endParaRPr lang="en-US"/>
        </a:p>
      </dgm:t>
    </dgm:pt>
    <dgm:pt modelId="{80BD217D-B508-AC41-8C8E-905D47A414B5}" type="sibTrans" cxnId="{14978FC7-4FB8-3348-8F17-0553D1623986}">
      <dgm:prSet/>
      <dgm:spPr/>
      <dgm:t>
        <a:bodyPr/>
        <a:lstStyle/>
        <a:p>
          <a:endParaRPr lang="en-US"/>
        </a:p>
      </dgm:t>
    </dgm:pt>
    <dgm:pt modelId="{A424FB38-68A1-AA4B-8FC4-4DBE8D118B5B}">
      <dgm:prSet/>
      <dgm:spPr/>
      <dgm:t>
        <a:bodyPr/>
        <a:lstStyle/>
        <a:p>
          <a:pPr rtl="0"/>
          <a:r>
            <a:rPr lang="en-US" smtClean="0"/>
            <a:t>The DCA function in the memory controller sends a prefetch hint to the core as soon as the data is available in system memory</a:t>
          </a:r>
          <a:endParaRPr lang="en-US"/>
        </a:p>
      </dgm:t>
    </dgm:pt>
    <dgm:pt modelId="{FCB6741F-C1B5-0A47-9B55-FCC62385FAB2}" type="parTrans" cxnId="{03318C66-D19E-5849-BF54-FD378E05E709}">
      <dgm:prSet/>
      <dgm:spPr/>
      <dgm:t>
        <a:bodyPr/>
        <a:lstStyle/>
        <a:p>
          <a:endParaRPr lang="en-US"/>
        </a:p>
      </dgm:t>
    </dgm:pt>
    <dgm:pt modelId="{5C529721-2897-904A-A7C8-3D8F29DF9DF4}" type="sibTrans" cxnId="{03318C66-D19E-5849-BF54-FD378E05E709}">
      <dgm:prSet/>
      <dgm:spPr/>
      <dgm:t>
        <a:bodyPr/>
        <a:lstStyle/>
        <a:p>
          <a:endParaRPr lang="en-US"/>
        </a:p>
      </dgm:t>
    </dgm:pt>
    <dgm:pt modelId="{6D9DD437-3A14-1442-97B7-812DCC89A538}">
      <dgm:prSet/>
      <dgm:spPr/>
      <dgm:t>
        <a:bodyPr/>
        <a:lstStyle/>
        <a:p>
          <a:pPr rtl="0"/>
          <a:r>
            <a:rPr lang="en-US" smtClean="0"/>
            <a:t>This enables the core to prefetch the data packet from the system buffer</a:t>
          </a:r>
          <a:endParaRPr lang="en-US"/>
        </a:p>
      </dgm:t>
    </dgm:pt>
    <dgm:pt modelId="{6403ECA9-EB1E-B84D-BD69-BD1D2C59E5F7}" type="parTrans" cxnId="{4035E388-176D-8D4F-A193-F0C93F9EC61B}">
      <dgm:prSet/>
      <dgm:spPr/>
      <dgm:t>
        <a:bodyPr/>
        <a:lstStyle/>
        <a:p>
          <a:endParaRPr lang="en-US"/>
        </a:p>
      </dgm:t>
    </dgm:pt>
    <dgm:pt modelId="{9BD1CBE7-3DB4-8A42-8E0F-509331DE19ED}" type="sibTrans" cxnId="{4035E388-176D-8D4F-A193-F0C93F9EC61B}">
      <dgm:prSet/>
      <dgm:spPr/>
      <dgm:t>
        <a:bodyPr/>
        <a:lstStyle/>
        <a:p>
          <a:endParaRPr lang="en-US"/>
        </a:p>
      </dgm:t>
    </dgm:pt>
    <dgm:pt modelId="{8ABFBB02-51F3-6746-8BE1-4F6DDB55260A}">
      <dgm:prSet/>
      <dgm:spPr/>
      <dgm:t>
        <a:bodyPr/>
        <a:lstStyle/>
        <a:p>
          <a:pPr rtl="0"/>
          <a:r>
            <a:rPr lang="en-US" smtClean="0"/>
            <a:t>Much more substantial gains can be realized by avoiding the system buffer in main memory altogether</a:t>
          </a:r>
          <a:endParaRPr lang="en-US"/>
        </a:p>
      </dgm:t>
    </dgm:pt>
    <dgm:pt modelId="{7C032E40-FC5A-5646-9A54-A931DCDF3F15}" type="parTrans" cxnId="{3166E279-B948-0B4B-8331-471FB5D5FDB7}">
      <dgm:prSet/>
      <dgm:spPr/>
      <dgm:t>
        <a:bodyPr/>
        <a:lstStyle/>
        <a:p>
          <a:endParaRPr lang="en-US"/>
        </a:p>
      </dgm:t>
    </dgm:pt>
    <dgm:pt modelId="{90B70A8C-1F94-CA43-A822-1F494BFC2895}" type="sibTrans" cxnId="{3166E279-B948-0B4B-8331-471FB5D5FDB7}">
      <dgm:prSet/>
      <dgm:spPr/>
      <dgm:t>
        <a:bodyPr/>
        <a:lstStyle/>
        <a:p>
          <a:endParaRPr lang="en-US"/>
        </a:p>
      </dgm:t>
    </dgm:pt>
    <dgm:pt modelId="{56ACB1EF-EC5B-304B-BCCC-79257F0F7EE3}">
      <dgm:prSet/>
      <dgm:spPr/>
      <dgm:t>
        <a:bodyPr/>
        <a:lstStyle/>
        <a:p>
          <a:pPr rtl="0"/>
          <a:r>
            <a:rPr lang="en-US" smtClean="0"/>
            <a:t>The packet and packet descriptor information are accessed only once in the system buffer by the core</a:t>
          </a:r>
          <a:endParaRPr lang="en-US"/>
        </a:p>
      </dgm:t>
    </dgm:pt>
    <dgm:pt modelId="{285A0F64-5D6E-4D44-BBF6-1A12996ED07B}" type="parTrans" cxnId="{58E91B57-95AD-EB43-95D3-0CCC606DAB9F}">
      <dgm:prSet/>
      <dgm:spPr/>
      <dgm:t>
        <a:bodyPr/>
        <a:lstStyle/>
        <a:p>
          <a:endParaRPr lang="en-US"/>
        </a:p>
      </dgm:t>
    </dgm:pt>
    <dgm:pt modelId="{8F4A0688-CCE4-EC4A-B5F5-54C5F0E59E3F}" type="sibTrans" cxnId="{58E91B57-95AD-EB43-95D3-0CCC606DAB9F}">
      <dgm:prSet/>
      <dgm:spPr/>
      <dgm:t>
        <a:bodyPr/>
        <a:lstStyle/>
        <a:p>
          <a:endParaRPr lang="en-US"/>
        </a:p>
      </dgm:t>
    </dgm:pt>
    <dgm:pt modelId="{ECA6F8D0-C0BD-324C-8758-A5461EA24F83}">
      <dgm:prSet/>
      <dgm:spPr/>
      <dgm:t>
        <a:bodyPr/>
        <a:lstStyle/>
        <a:p>
          <a:pPr rtl="0"/>
          <a:r>
            <a:rPr lang="en-US" smtClean="0"/>
            <a:t>For incoming packets, the core reads the data from the buffer and transfers the packet payload to an application buffer</a:t>
          </a:r>
          <a:endParaRPr lang="en-US"/>
        </a:p>
      </dgm:t>
    </dgm:pt>
    <dgm:pt modelId="{BE19C226-2ACB-5246-B3FA-D5AD71B7E945}" type="parTrans" cxnId="{294647BF-4110-5340-8530-8FED8B4B70F3}">
      <dgm:prSet/>
      <dgm:spPr/>
      <dgm:t>
        <a:bodyPr/>
        <a:lstStyle/>
        <a:p>
          <a:endParaRPr lang="en-US"/>
        </a:p>
      </dgm:t>
    </dgm:pt>
    <dgm:pt modelId="{0B1CA480-C73C-3345-9CDD-7B98C74B8364}" type="sibTrans" cxnId="{294647BF-4110-5340-8530-8FED8B4B70F3}">
      <dgm:prSet/>
      <dgm:spPr/>
      <dgm:t>
        <a:bodyPr/>
        <a:lstStyle/>
        <a:p>
          <a:endParaRPr lang="en-US"/>
        </a:p>
      </dgm:t>
    </dgm:pt>
    <dgm:pt modelId="{C7498B4E-A3F6-7E46-B953-A5A0C3C11AE0}">
      <dgm:prSet/>
      <dgm:spPr/>
      <dgm:t>
        <a:bodyPr/>
        <a:lstStyle/>
        <a:p>
          <a:pPr rtl="0"/>
          <a:r>
            <a:rPr lang="en-US" smtClean="0"/>
            <a:t>It has no need to access that data in the system buffer again</a:t>
          </a:r>
          <a:endParaRPr lang="en-US"/>
        </a:p>
      </dgm:t>
    </dgm:pt>
    <dgm:pt modelId="{5CE33A61-4173-1249-908D-852CD81F7F0B}" type="parTrans" cxnId="{D7C558D7-8FD3-F944-ACBB-18B6B214F3E0}">
      <dgm:prSet/>
      <dgm:spPr/>
      <dgm:t>
        <a:bodyPr/>
        <a:lstStyle/>
        <a:p>
          <a:endParaRPr lang="en-US"/>
        </a:p>
      </dgm:t>
    </dgm:pt>
    <dgm:pt modelId="{91AD09BA-E021-D54E-A91B-D2E1F4F02674}" type="sibTrans" cxnId="{D7C558D7-8FD3-F944-ACBB-18B6B214F3E0}">
      <dgm:prSet/>
      <dgm:spPr/>
      <dgm:t>
        <a:bodyPr/>
        <a:lstStyle/>
        <a:p>
          <a:endParaRPr lang="en-US"/>
        </a:p>
      </dgm:t>
    </dgm:pt>
    <dgm:pt modelId="{C3A56589-8F57-724D-9F39-3C75D3F2D10D}">
      <dgm:prSet/>
      <dgm:spPr/>
      <dgm:t>
        <a:bodyPr/>
        <a:lstStyle/>
        <a:p>
          <a:pPr rtl="0"/>
          <a:r>
            <a:rPr lang="en-US" smtClean="0"/>
            <a:t>Cache injection</a:t>
          </a:r>
          <a:endParaRPr lang="en-US"/>
        </a:p>
      </dgm:t>
    </dgm:pt>
    <dgm:pt modelId="{5D0D4077-C63E-1B44-B516-C77F89402AA8}" type="parTrans" cxnId="{5C104636-1A59-7B46-A47A-9B2231A7BC3E}">
      <dgm:prSet/>
      <dgm:spPr/>
      <dgm:t>
        <a:bodyPr/>
        <a:lstStyle/>
        <a:p>
          <a:endParaRPr lang="en-US"/>
        </a:p>
      </dgm:t>
    </dgm:pt>
    <dgm:pt modelId="{CB3490CB-9A3B-4745-B265-38793CF8DA1D}" type="sibTrans" cxnId="{5C104636-1A59-7B46-A47A-9B2231A7BC3E}">
      <dgm:prSet/>
      <dgm:spPr/>
      <dgm:t>
        <a:bodyPr/>
        <a:lstStyle/>
        <a:p>
          <a:endParaRPr lang="en-US"/>
        </a:p>
      </dgm:t>
    </dgm:pt>
    <dgm:pt modelId="{F9452D0A-148A-114A-B3F1-BFC84071C0A3}">
      <dgm:prSet/>
      <dgm:spPr/>
      <dgm:t>
        <a:bodyPr/>
        <a:lstStyle/>
        <a:p>
          <a:pPr rtl="0"/>
          <a:r>
            <a:rPr lang="en-US" smtClean="0"/>
            <a:t>Implemented in Intel’s Xeon processor line, referred to as Direct Data I/O</a:t>
          </a:r>
          <a:endParaRPr lang="en-US"/>
        </a:p>
      </dgm:t>
    </dgm:pt>
    <dgm:pt modelId="{F32357DC-59C6-6048-A1B7-D35A227439F6}" type="parTrans" cxnId="{0404AC27-DAA4-3A40-904B-047D1EC26439}">
      <dgm:prSet/>
      <dgm:spPr/>
      <dgm:t>
        <a:bodyPr/>
        <a:lstStyle/>
        <a:p>
          <a:endParaRPr lang="en-US"/>
        </a:p>
      </dgm:t>
    </dgm:pt>
    <dgm:pt modelId="{2CD23DD5-0BB5-9042-8FC6-3E3A5D043B3F}" type="sibTrans" cxnId="{0404AC27-DAA4-3A40-904B-047D1EC26439}">
      <dgm:prSet/>
      <dgm:spPr/>
      <dgm:t>
        <a:bodyPr/>
        <a:lstStyle/>
        <a:p>
          <a:endParaRPr lang="en-US"/>
        </a:p>
      </dgm:t>
    </dgm:pt>
    <dgm:pt modelId="{2023C9D7-B71A-854D-BFB6-AF6F0280B866}" type="pres">
      <dgm:prSet presAssocID="{FEAF93A9-1D3D-F04B-A8A5-8139887000B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0B23103-1612-1942-91C9-2758022B4188}" type="pres">
      <dgm:prSet presAssocID="{8ABFBB02-51F3-6746-8BE1-4F6DDB55260A}" presName="boxAndChildren" presStyleCnt="0"/>
      <dgm:spPr/>
    </dgm:pt>
    <dgm:pt modelId="{1A78F5CA-8F90-FB48-AA1C-D3277AB925D1}" type="pres">
      <dgm:prSet presAssocID="{8ABFBB02-51F3-6746-8BE1-4F6DDB55260A}" presName="parentTextBox" presStyleLbl="node1" presStyleIdx="0" presStyleCnt="2"/>
      <dgm:spPr/>
      <dgm:t>
        <a:bodyPr/>
        <a:lstStyle/>
        <a:p>
          <a:endParaRPr lang="en-US"/>
        </a:p>
      </dgm:t>
    </dgm:pt>
    <dgm:pt modelId="{5B2E1F8C-E39E-FC4A-8201-9552CD6EB399}" type="pres">
      <dgm:prSet presAssocID="{8ABFBB02-51F3-6746-8BE1-4F6DDB55260A}" presName="entireBox" presStyleLbl="node1" presStyleIdx="0" presStyleCnt="2"/>
      <dgm:spPr/>
      <dgm:t>
        <a:bodyPr/>
        <a:lstStyle/>
        <a:p>
          <a:endParaRPr lang="en-US"/>
        </a:p>
      </dgm:t>
    </dgm:pt>
    <dgm:pt modelId="{33234BCD-EF8D-E145-B105-C1492491E202}" type="pres">
      <dgm:prSet presAssocID="{8ABFBB02-51F3-6746-8BE1-4F6DDB55260A}" presName="descendantBox" presStyleCnt="0"/>
      <dgm:spPr/>
    </dgm:pt>
    <dgm:pt modelId="{8A233016-516F-D545-9614-8500E77A02DC}" type="pres">
      <dgm:prSet presAssocID="{56ACB1EF-EC5B-304B-BCCC-79257F0F7EE3}" presName="childTextBox" presStyleLbl="fgAccFollow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A98566-07ED-0940-BB39-EDF8FE6B2A60}" type="pres">
      <dgm:prSet presAssocID="{ECA6F8D0-C0BD-324C-8758-A5461EA24F83}" presName="childTextBox" presStyleLbl="fgAccFollow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FBA72E-869A-3049-89B6-936946DD1CF9}" type="pres">
      <dgm:prSet presAssocID="{C7498B4E-A3F6-7E46-B953-A5A0C3C11AE0}" presName="childTextBox" presStyleLbl="fgAccFollow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E2A9F7-591E-EE4C-A50C-353727ECF5E9}" type="pres">
      <dgm:prSet presAssocID="{C3A56589-8F57-724D-9F39-3C75D3F2D10D}" presName="childTextBox" presStyleLbl="fgAccFollow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6122F4-D497-C542-B4DF-4F6552B1215E}" type="pres">
      <dgm:prSet presAssocID="{F9452D0A-148A-114A-B3F1-BFC84071C0A3}" presName="childTextBox" presStyleLbl="fgAccFollow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7169AB-F57B-374E-8102-5996F4DFECEA}" type="pres">
      <dgm:prSet presAssocID="{E808513B-74B2-E14B-96CB-8CCB7EDE3505}" presName="sp" presStyleCnt="0"/>
      <dgm:spPr/>
    </dgm:pt>
    <dgm:pt modelId="{1BA69B29-62AC-D24F-8098-E0D4139ACA4D}" type="pres">
      <dgm:prSet presAssocID="{A036AD9C-3795-9E44-84C5-3E2BBACB5F08}" presName="arrowAndChildren" presStyleCnt="0"/>
      <dgm:spPr/>
    </dgm:pt>
    <dgm:pt modelId="{72C241C2-EA3B-3447-8185-5B0667AA6101}" type="pres">
      <dgm:prSet presAssocID="{A036AD9C-3795-9E44-84C5-3E2BBACB5F08}" presName="parentTextArrow" presStyleLbl="node1" presStyleIdx="0" presStyleCnt="2"/>
      <dgm:spPr/>
      <dgm:t>
        <a:bodyPr/>
        <a:lstStyle/>
        <a:p>
          <a:endParaRPr lang="en-US"/>
        </a:p>
      </dgm:t>
    </dgm:pt>
    <dgm:pt modelId="{B00F027F-77B6-BC4D-AEB9-39662E708633}" type="pres">
      <dgm:prSet presAssocID="{A036AD9C-3795-9E44-84C5-3E2BBACB5F08}" presName="arrow" presStyleLbl="node1" presStyleIdx="1" presStyleCnt="2"/>
      <dgm:spPr/>
      <dgm:t>
        <a:bodyPr/>
        <a:lstStyle/>
        <a:p>
          <a:endParaRPr lang="en-US"/>
        </a:p>
      </dgm:t>
    </dgm:pt>
    <dgm:pt modelId="{5C8C0B8D-D199-2A49-ACA1-02B2D10FC10B}" type="pres">
      <dgm:prSet presAssocID="{A036AD9C-3795-9E44-84C5-3E2BBACB5F08}" presName="descendantArrow" presStyleCnt="0"/>
      <dgm:spPr/>
    </dgm:pt>
    <dgm:pt modelId="{F30E4DDE-9230-5C4B-B37C-26D63638E2AB}" type="pres">
      <dgm:prSet presAssocID="{40CB4FC4-A3A8-824E-99B4-D355823A2268}" presName="childTextArrow" presStyleLbl="fgAccFollow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705CF6-EDC6-1C4A-8AFF-1145D1DCAF70}" type="pres">
      <dgm:prSet presAssocID="{A424FB38-68A1-AA4B-8FC4-4DBE8D118B5B}" presName="childTextArrow" presStyleLbl="fgAccFollow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174F01-7461-1142-B68F-E34B51C94B0A}" type="pres">
      <dgm:prSet presAssocID="{6D9DD437-3A14-1442-97B7-812DCC89A538}" presName="childTextArrow" presStyleLbl="fgAccFollow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C558D7-8FD3-F944-ACBB-18B6B214F3E0}" srcId="{8ABFBB02-51F3-6746-8BE1-4F6DDB55260A}" destId="{C7498B4E-A3F6-7E46-B953-A5A0C3C11AE0}" srcOrd="2" destOrd="0" parTransId="{5CE33A61-4173-1249-908D-852CD81F7F0B}" sibTransId="{91AD09BA-E021-D54E-A91B-D2E1F4F02674}"/>
    <dgm:cxn modelId="{800F504D-4D9A-3C43-9E68-6F24C94827DE}" type="presOf" srcId="{8ABFBB02-51F3-6746-8BE1-4F6DDB55260A}" destId="{5B2E1F8C-E39E-FC4A-8201-9552CD6EB399}" srcOrd="1" destOrd="0" presId="urn:microsoft.com/office/officeart/2005/8/layout/process4"/>
    <dgm:cxn modelId="{294647BF-4110-5340-8530-8FED8B4B70F3}" srcId="{8ABFBB02-51F3-6746-8BE1-4F6DDB55260A}" destId="{ECA6F8D0-C0BD-324C-8758-A5461EA24F83}" srcOrd="1" destOrd="0" parTransId="{BE19C226-2ACB-5246-B3FA-D5AD71B7E945}" sibTransId="{0B1CA480-C73C-3345-9CDD-7B98C74B8364}"/>
    <dgm:cxn modelId="{329BBC24-3B80-BE44-A4AB-C148FE6A4938}" srcId="{FEAF93A9-1D3D-F04B-A8A5-8139887000B1}" destId="{A036AD9C-3795-9E44-84C5-3E2BBACB5F08}" srcOrd="0" destOrd="0" parTransId="{16498331-154E-F04E-9213-FF71FFFCF2E6}" sibTransId="{E808513B-74B2-E14B-96CB-8CCB7EDE3505}"/>
    <dgm:cxn modelId="{BAB9BF3D-5B82-2242-8230-8C1152BE5A45}" type="presOf" srcId="{6D9DD437-3A14-1442-97B7-812DCC89A538}" destId="{FB174F01-7461-1142-B68F-E34B51C94B0A}" srcOrd="0" destOrd="0" presId="urn:microsoft.com/office/officeart/2005/8/layout/process4"/>
    <dgm:cxn modelId="{3385E1B8-2A30-8D4B-AAD3-A9A5B58C1ED3}" type="presOf" srcId="{C3A56589-8F57-724D-9F39-3C75D3F2D10D}" destId="{B8E2A9F7-591E-EE4C-A50C-353727ECF5E9}" srcOrd="0" destOrd="0" presId="urn:microsoft.com/office/officeart/2005/8/layout/process4"/>
    <dgm:cxn modelId="{4035E388-176D-8D4F-A193-F0C93F9EC61B}" srcId="{A036AD9C-3795-9E44-84C5-3E2BBACB5F08}" destId="{6D9DD437-3A14-1442-97B7-812DCC89A538}" srcOrd="2" destOrd="0" parTransId="{6403ECA9-EB1E-B84D-BD69-BD1D2C59E5F7}" sibTransId="{9BD1CBE7-3DB4-8A42-8E0F-509331DE19ED}"/>
    <dgm:cxn modelId="{83B91C68-8B05-7649-9098-98F650B8359C}" type="presOf" srcId="{A424FB38-68A1-AA4B-8FC4-4DBE8D118B5B}" destId="{86705CF6-EDC6-1C4A-8AFF-1145D1DCAF70}" srcOrd="0" destOrd="0" presId="urn:microsoft.com/office/officeart/2005/8/layout/process4"/>
    <dgm:cxn modelId="{3166E279-B948-0B4B-8331-471FB5D5FDB7}" srcId="{FEAF93A9-1D3D-F04B-A8A5-8139887000B1}" destId="{8ABFBB02-51F3-6746-8BE1-4F6DDB55260A}" srcOrd="1" destOrd="0" parTransId="{7C032E40-FC5A-5646-9A54-A931DCDF3F15}" sibTransId="{90B70A8C-1F94-CA43-A822-1F494BFC2895}"/>
    <dgm:cxn modelId="{EDBBB29D-1025-1F4C-A475-B01B24C53574}" type="presOf" srcId="{F9452D0A-148A-114A-B3F1-BFC84071C0A3}" destId="{E06122F4-D497-C542-B4DF-4F6552B1215E}" srcOrd="0" destOrd="0" presId="urn:microsoft.com/office/officeart/2005/8/layout/process4"/>
    <dgm:cxn modelId="{5C104636-1A59-7B46-A47A-9B2231A7BC3E}" srcId="{8ABFBB02-51F3-6746-8BE1-4F6DDB55260A}" destId="{C3A56589-8F57-724D-9F39-3C75D3F2D10D}" srcOrd="3" destOrd="0" parTransId="{5D0D4077-C63E-1B44-B516-C77F89402AA8}" sibTransId="{CB3490CB-9A3B-4745-B265-38793CF8DA1D}"/>
    <dgm:cxn modelId="{03318C66-D19E-5849-BF54-FD378E05E709}" srcId="{A036AD9C-3795-9E44-84C5-3E2BBACB5F08}" destId="{A424FB38-68A1-AA4B-8FC4-4DBE8D118B5B}" srcOrd="1" destOrd="0" parTransId="{FCB6741F-C1B5-0A47-9B55-FCC62385FAB2}" sibTransId="{5C529721-2897-904A-A7C8-3D8F29DF9DF4}"/>
    <dgm:cxn modelId="{2DAA32C4-F88E-0849-A756-EE6CF0DBF45F}" type="presOf" srcId="{C7498B4E-A3F6-7E46-B953-A5A0C3C11AE0}" destId="{29FBA72E-869A-3049-89B6-936946DD1CF9}" srcOrd="0" destOrd="0" presId="urn:microsoft.com/office/officeart/2005/8/layout/process4"/>
    <dgm:cxn modelId="{14978FC7-4FB8-3348-8F17-0553D1623986}" srcId="{A036AD9C-3795-9E44-84C5-3E2BBACB5F08}" destId="{40CB4FC4-A3A8-824E-99B4-D355823A2268}" srcOrd="0" destOrd="0" parTransId="{CC0BD512-38A2-064D-91F1-C9E6CD54104F}" sibTransId="{80BD217D-B508-AC41-8C8E-905D47A414B5}"/>
    <dgm:cxn modelId="{B1398164-5632-6F44-96CE-668CB03EF128}" type="presOf" srcId="{A036AD9C-3795-9E44-84C5-3E2BBACB5F08}" destId="{B00F027F-77B6-BC4D-AEB9-39662E708633}" srcOrd="1" destOrd="0" presId="urn:microsoft.com/office/officeart/2005/8/layout/process4"/>
    <dgm:cxn modelId="{0404AC27-DAA4-3A40-904B-047D1EC26439}" srcId="{8ABFBB02-51F3-6746-8BE1-4F6DDB55260A}" destId="{F9452D0A-148A-114A-B3F1-BFC84071C0A3}" srcOrd="4" destOrd="0" parTransId="{F32357DC-59C6-6048-A1B7-D35A227439F6}" sibTransId="{2CD23DD5-0BB5-9042-8FC6-3E3A5D043B3F}"/>
    <dgm:cxn modelId="{5E047712-A9CE-D644-A223-345F27DFF7BF}" type="presOf" srcId="{40CB4FC4-A3A8-824E-99B4-D355823A2268}" destId="{F30E4DDE-9230-5C4B-B37C-26D63638E2AB}" srcOrd="0" destOrd="0" presId="urn:microsoft.com/office/officeart/2005/8/layout/process4"/>
    <dgm:cxn modelId="{5EA43957-6F74-AB4A-B350-F714CB1D520C}" type="presOf" srcId="{ECA6F8D0-C0BD-324C-8758-A5461EA24F83}" destId="{69A98566-07ED-0940-BB39-EDF8FE6B2A60}" srcOrd="0" destOrd="0" presId="urn:microsoft.com/office/officeart/2005/8/layout/process4"/>
    <dgm:cxn modelId="{58E91B57-95AD-EB43-95D3-0CCC606DAB9F}" srcId="{8ABFBB02-51F3-6746-8BE1-4F6DDB55260A}" destId="{56ACB1EF-EC5B-304B-BCCC-79257F0F7EE3}" srcOrd="0" destOrd="0" parTransId="{285A0F64-5D6E-4D44-BBF6-1A12996ED07B}" sibTransId="{8F4A0688-CCE4-EC4A-B5F5-54C5F0E59E3F}"/>
    <dgm:cxn modelId="{F8AFC361-822D-A545-8252-B14F11E144DB}" type="presOf" srcId="{56ACB1EF-EC5B-304B-BCCC-79257F0F7EE3}" destId="{8A233016-516F-D545-9614-8500E77A02DC}" srcOrd="0" destOrd="0" presId="urn:microsoft.com/office/officeart/2005/8/layout/process4"/>
    <dgm:cxn modelId="{59562F1D-2597-DA4D-8F5B-730B911A520F}" type="presOf" srcId="{8ABFBB02-51F3-6746-8BE1-4F6DDB55260A}" destId="{1A78F5CA-8F90-FB48-AA1C-D3277AB925D1}" srcOrd="0" destOrd="0" presId="urn:microsoft.com/office/officeart/2005/8/layout/process4"/>
    <dgm:cxn modelId="{746AF472-A00A-E94E-A63F-C38E4DE15D56}" type="presOf" srcId="{FEAF93A9-1D3D-F04B-A8A5-8139887000B1}" destId="{2023C9D7-B71A-854D-BFB6-AF6F0280B866}" srcOrd="0" destOrd="0" presId="urn:microsoft.com/office/officeart/2005/8/layout/process4"/>
    <dgm:cxn modelId="{6737C48C-C11A-2C48-BCB7-3404F202F565}" type="presOf" srcId="{A036AD9C-3795-9E44-84C5-3E2BBACB5F08}" destId="{72C241C2-EA3B-3447-8185-5B0667AA6101}" srcOrd="0" destOrd="0" presId="urn:microsoft.com/office/officeart/2005/8/layout/process4"/>
    <dgm:cxn modelId="{5690DD98-8DE3-D443-B7AB-7F3C730A0BA8}" type="presParOf" srcId="{2023C9D7-B71A-854D-BFB6-AF6F0280B866}" destId="{E0B23103-1612-1942-91C9-2758022B4188}" srcOrd="0" destOrd="0" presId="urn:microsoft.com/office/officeart/2005/8/layout/process4"/>
    <dgm:cxn modelId="{059B5D15-7DB1-2A42-94B0-C3968E9631F9}" type="presParOf" srcId="{E0B23103-1612-1942-91C9-2758022B4188}" destId="{1A78F5CA-8F90-FB48-AA1C-D3277AB925D1}" srcOrd="0" destOrd="0" presId="urn:microsoft.com/office/officeart/2005/8/layout/process4"/>
    <dgm:cxn modelId="{9779B833-31DE-4B4E-8332-6A7CE9CE2864}" type="presParOf" srcId="{E0B23103-1612-1942-91C9-2758022B4188}" destId="{5B2E1F8C-E39E-FC4A-8201-9552CD6EB399}" srcOrd="1" destOrd="0" presId="urn:microsoft.com/office/officeart/2005/8/layout/process4"/>
    <dgm:cxn modelId="{16C7E211-42F1-E143-B0B4-73DE611DDAE2}" type="presParOf" srcId="{E0B23103-1612-1942-91C9-2758022B4188}" destId="{33234BCD-EF8D-E145-B105-C1492491E202}" srcOrd="2" destOrd="0" presId="urn:microsoft.com/office/officeart/2005/8/layout/process4"/>
    <dgm:cxn modelId="{C7258685-6767-F94C-9A3C-39813AC32F99}" type="presParOf" srcId="{33234BCD-EF8D-E145-B105-C1492491E202}" destId="{8A233016-516F-D545-9614-8500E77A02DC}" srcOrd="0" destOrd="0" presId="urn:microsoft.com/office/officeart/2005/8/layout/process4"/>
    <dgm:cxn modelId="{B4508A68-0DDB-1F41-9550-E03B7ADA4ECB}" type="presParOf" srcId="{33234BCD-EF8D-E145-B105-C1492491E202}" destId="{69A98566-07ED-0940-BB39-EDF8FE6B2A60}" srcOrd="1" destOrd="0" presId="urn:microsoft.com/office/officeart/2005/8/layout/process4"/>
    <dgm:cxn modelId="{1F9E8B40-228B-B341-844F-E5651A6BB2F6}" type="presParOf" srcId="{33234BCD-EF8D-E145-B105-C1492491E202}" destId="{29FBA72E-869A-3049-89B6-936946DD1CF9}" srcOrd="2" destOrd="0" presId="urn:microsoft.com/office/officeart/2005/8/layout/process4"/>
    <dgm:cxn modelId="{AA648282-7F78-444C-8AB2-0C2BD495818E}" type="presParOf" srcId="{33234BCD-EF8D-E145-B105-C1492491E202}" destId="{B8E2A9F7-591E-EE4C-A50C-353727ECF5E9}" srcOrd="3" destOrd="0" presId="urn:microsoft.com/office/officeart/2005/8/layout/process4"/>
    <dgm:cxn modelId="{561E714F-8E65-7945-BF74-EE690972E571}" type="presParOf" srcId="{33234BCD-EF8D-E145-B105-C1492491E202}" destId="{E06122F4-D497-C542-B4DF-4F6552B1215E}" srcOrd="4" destOrd="0" presId="urn:microsoft.com/office/officeart/2005/8/layout/process4"/>
    <dgm:cxn modelId="{73C328F3-24FD-4E4B-87BD-C39562FE1E38}" type="presParOf" srcId="{2023C9D7-B71A-854D-BFB6-AF6F0280B866}" destId="{797169AB-F57B-374E-8102-5996F4DFECEA}" srcOrd="1" destOrd="0" presId="urn:microsoft.com/office/officeart/2005/8/layout/process4"/>
    <dgm:cxn modelId="{61A62EB2-CD4D-E545-A4F4-07788476BB99}" type="presParOf" srcId="{2023C9D7-B71A-854D-BFB6-AF6F0280B866}" destId="{1BA69B29-62AC-D24F-8098-E0D4139ACA4D}" srcOrd="2" destOrd="0" presId="urn:microsoft.com/office/officeart/2005/8/layout/process4"/>
    <dgm:cxn modelId="{DD35FCC0-02F8-6446-89D8-B063111827FC}" type="presParOf" srcId="{1BA69B29-62AC-D24F-8098-E0D4139ACA4D}" destId="{72C241C2-EA3B-3447-8185-5B0667AA6101}" srcOrd="0" destOrd="0" presId="urn:microsoft.com/office/officeart/2005/8/layout/process4"/>
    <dgm:cxn modelId="{4D3B4A4B-618F-D843-9242-BBFED6C27338}" type="presParOf" srcId="{1BA69B29-62AC-D24F-8098-E0D4139ACA4D}" destId="{B00F027F-77B6-BC4D-AEB9-39662E708633}" srcOrd="1" destOrd="0" presId="urn:microsoft.com/office/officeart/2005/8/layout/process4"/>
    <dgm:cxn modelId="{83FA4E6E-74F4-0443-8789-5D8D8B2C974C}" type="presParOf" srcId="{1BA69B29-62AC-D24F-8098-E0D4139ACA4D}" destId="{5C8C0B8D-D199-2A49-ACA1-02B2D10FC10B}" srcOrd="2" destOrd="0" presId="urn:microsoft.com/office/officeart/2005/8/layout/process4"/>
    <dgm:cxn modelId="{19A8DB33-2BEA-264A-81DE-30B385C64A69}" type="presParOf" srcId="{5C8C0B8D-D199-2A49-ACA1-02B2D10FC10B}" destId="{F30E4DDE-9230-5C4B-B37C-26D63638E2AB}" srcOrd="0" destOrd="0" presId="urn:microsoft.com/office/officeart/2005/8/layout/process4"/>
    <dgm:cxn modelId="{36A2001E-9622-5D46-BDF3-445A0285E05B}" type="presParOf" srcId="{5C8C0B8D-D199-2A49-ACA1-02B2D10FC10B}" destId="{86705CF6-EDC6-1C4A-8AFF-1145D1DCAF70}" srcOrd="1" destOrd="0" presId="urn:microsoft.com/office/officeart/2005/8/layout/process4"/>
    <dgm:cxn modelId="{3A9D43B6-3445-4147-B6CA-F8D556FEFB3D}" type="presParOf" srcId="{5C8C0B8D-D199-2A49-ACA1-02B2D10FC10B}" destId="{FB174F01-7461-1142-B68F-E34B51C94B0A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5F0D28-0C34-E146-AC61-AA70B12A7752}">
      <dsp:nvSpPr>
        <dsp:cNvPr id="0" name=""/>
        <dsp:cNvSpPr/>
      </dsp:nvSpPr>
      <dsp:spPr>
        <a:xfrm>
          <a:off x="0" y="0"/>
          <a:ext cx="8727550" cy="61055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accent1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major functions for an I/O module fall into the following categories:</a:t>
          </a:r>
          <a:endParaRPr lang="en-US" sz="37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8727550" cy="1831654"/>
      </dsp:txXfrm>
    </dsp:sp>
    <dsp:sp modelId="{8412B993-D4E6-E549-92CC-FB05A2542D93}">
      <dsp:nvSpPr>
        <dsp:cNvPr id="0" name=""/>
        <dsp:cNvSpPr/>
      </dsp:nvSpPr>
      <dsp:spPr>
        <a:xfrm>
          <a:off x="872754" y="1832809"/>
          <a:ext cx="6982040" cy="706322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solidFill>
            <a:schemeClr val="accent3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 and timing</a:t>
          </a:r>
          <a:endParaRPr lang="en-U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Coordinates the flow of traffic between internal resources and external devices</a:t>
          </a:r>
          <a:endParaRPr lang="en-U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3441" y="1853496"/>
        <a:ext cx="6940666" cy="664948"/>
      </dsp:txXfrm>
    </dsp:sp>
    <dsp:sp modelId="{92F0399B-148B-384A-8348-CAE654E20605}">
      <dsp:nvSpPr>
        <dsp:cNvPr id="0" name=""/>
        <dsp:cNvSpPr/>
      </dsp:nvSpPr>
      <dsp:spPr>
        <a:xfrm>
          <a:off x="872754" y="2647797"/>
          <a:ext cx="6982040" cy="706322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solidFill>
            <a:schemeClr val="accent3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Processor communication</a:t>
          </a:r>
          <a:endParaRPr lang="en-U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Involves command decoding, data, status reporting, address recognition</a:t>
          </a:r>
          <a:endParaRPr lang="en-U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3441" y="2668484"/>
        <a:ext cx="6940666" cy="664948"/>
      </dsp:txXfrm>
    </dsp:sp>
    <dsp:sp modelId="{CE566984-4F8C-534E-808C-02FB98C4E817}">
      <dsp:nvSpPr>
        <dsp:cNvPr id="0" name=""/>
        <dsp:cNvSpPr/>
      </dsp:nvSpPr>
      <dsp:spPr>
        <a:xfrm>
          <a:off x="872754" y="3462784"/>
          <a:ext cx="6982040" cy="706322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solidFill>
            <a:schemeClr val="accent3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Device communication</a:t>
          </a:r>
          <a:endParaRPr lang="en-U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Involves commands, status information, and data</a:t>
          </a:r>
          <a:endParaRPr lang="en-U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3441" y="3483471"/>
        <a:ext cx="6940666" cy="664948"/>
      </dsp:txXfrm>
    </dsp:sp>
    <dsp:sp modelId="{A114C64A-EB12-4A47-B05E-A457E8802A7C}">
      <dsp:nvSpPr>
        <dsp:cNvPr id="0" name=""/>
        <dsp:cNvSpPr/>
      </dsp:nvSpPr>
      <dsp:spPr>
        <a:xfrm>
          <a:off x="872754" y="4277772"/>
          <a:ext cx="6982040" cy="706322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solidFill>
            <a:schemeClr val="accent3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Data buffering</a:t>
          </a:r>
          <a:endParaRPr lang="en-U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Performs the needed buffering operation to balance device and memory speeds</a:t>
          </a:r>
          <a:endParaRPr lang="en-U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3441" y="4298459"/>
        <a:ext cx="6940666" cy="664948"/>
      </dsp:txXfrm>
    </dsp:sp>
    <dsp:sp modelId="{2BFF5EA8-F457-2644-98FF-7E93B2145511}">
      <dsp:nvSpPr>
        <dsp:cNvPr id="0" name=""/>
        <dsp:cNvSpPr/>
      </dsp:nvSpPr>
      <dsp:spPr>
        <a:xfrm>
          <a:off x="872754" y="5092760"/>
          <a:ext cx="6982040" cy="706322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solidFill>
            <a:schemeClr val="accent3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Error detection</a:t>
          </a:r>
          <a:endParaRPr lang="en-U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Detects and reports transmission errors</a:t>
          </a:r>
          <a:endParaRPr lang="en-U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3441" y="5113447"/>
        <a:ext cx="6940666" cy="6649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6C3487-D930-474B-8B6C-26486CEE388F}">
      <dsp:nvSpPr>
        <dsp:cNvPr id="0" name=""/>
        <dsp:cNvSpPr/>
      </dsp:nvSpPr>
      <dsp:spPr>
        <a:xfrm>
          <a:off x="0" y="0"/>
          <a:ext cx="8534400" cy="5410200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solidFill>
            <a:schemeClr val="accent1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4198916" numCol="1" spcCol="1270" anchor="t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With programmed I/O there is a close correspondence between the I/O-related instructions that the processor fetches from memory and the I/O commands that the processor issues to an I/O module to execute the instructions</a:t>
          </a:r>
          <a:endParaRPr lang="en-US" sz="17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4690" y="134690"/>
        <a:ext cx="8265020" cy="5140820"/>
      </dsp:txXfrm>
    </dsp:sp>
    <dsp:sp modelId="{D9E0821F-18B7-3648-A412-574102ADFAC5}">
      <dsp:nvSpPr>
        <dsp:cNvPr id="0" name=""/>
        <dsp:cNvSpPr/>
      </dsp:nvSpPr>
      <dsp:spPr>
        <a:xfrm>
          <a:off x="213360" y="1352550"/>
          <a:ext cx="1280160" cy="3787140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form of the instruction depends on the way in which external devices are addressed</a:t>
          </a:r>
          <a:endParaRPr lang="en-US" sz="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2729" y="1391919"/>
        <a:ext cx="1201422" cy="3708402"/>
      </dsp:txXfrm>
    </dsp:sp>
    <dsp:sp modelId="{E160426F-36A1-D34E-90B9-159EBE5C1F14}">
      <dsp:nvSpPr>
        <dsp:cNvPr id="0" name=""/>
        <dsp:cNvSpPr/>
      </dsp:nvSpPr>
      <dsp:spPr>
        <a:xfrm>
          <a:off x="1706880" y="1352550"/>
          <a:ext cx="6614160" cy="3787140"/>
        </a:xfrm>
        <a:prstGeom prst="roundRect">
          <a:avLst>
            <a:gd name="adj" fmla="val 10500"/>
          </a:avLst>
        </a:prstGeom>
        <a:solidFill>
          <a:schemeClr val="accent4"/>
        </a:solidFill>
        <a:ln>
          <a:solidFill>
            <a:schemeClr val="accent4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2404834" numCol="1" spcCol="1270" anchor="t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Each I/O device connected through I/O modules is given a unique identifier or address</a:t>
          </a:r>
          <a:endParaRPr lang="en-US" sz="17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23348" y="1469018"/>
        <a:ext cx="6381224" cy="3554204"/>
      </dsp:txXfrm>
    </dsp:sp>
    <dsp:sp modelId="{888F03EE-EA62-0A44-BCD7-2C960EBED35A}">
      <dsp:nvSpPr>
        <dsp:cNvPr id="0" name=""/>
        <dsp:cNvSpPr/>
      </dsp:nvSpPr>
      <dsp:spPr>
        <a:xfrm>
          <a:off x="1872234" y="2678049"/>
          <a:ext cx="1322832" cy="1056904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When the processor issues an I/O command, the command contains the address of the desired device</a:t>
          </a:r>
          <a:endParaRPr lang="en-US" sz="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4737" y="2710552"/>
        <a:ext cx="1257826" cy="991898"/>
      </dsp:txXfrm>
    </dsp:sp>
    <dsp:sp modelId="{0ED11A57-7F16-7A46-98F1-9D827DB07889}">
      <dsp:nvSpPr>
        <dsp:cNvPr id="0" name=""/>
        <dsp:cNvSpPr/>
      </dsp:nvSpPr>
      <dsp:spPr>
        <a:xfrm>
          <a:off x="1872234" y="3797085"/>
          <a:ext cx="1322832" cy="1056904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Thus each I/O module must interpret the address lines to determine if the command is for itself</a:t>
          </a:r>
          <a:endParaRPr lang="en-US" sz="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4737" y="3829588"/>
        <a:ext cx="1257826" cy="991898"/>
      </dsp:txXfrm>
    </dsp:sp>
    <dsp:sp modelId="{36FFC2E4-7C6D-114C-8D2C-508E3EBD9206}">
      <dsp:nvSpPr>
        <dsp:cNvPr id="0" name=""/>
        <dsp:cNvSpPr/>
      </dsp:nvSpPr>
      <dsp:spPr>
        <a:xfrm>
          <a:off x="3371088" y="2705100"/>
          <a:ext cx="4736592" cy="2164080"/>
        </a:xfrm>
        <a:prstGeom prst="roundRect">
          <a:avLst>
            <a:gd name="adj" fmla="val 10500"/>
          </a:avLst>
        </a:prstGeom>
        <a:solidFill>
          <a:schemeClr val="accent3"/>
        </a:solidFill>
        <a:ln>
          <a:solidFill>
            <a:schemeClr val="accent3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1221503" numCol="1" spcCol="1270" anchor="t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Memory-mapped I/O</a:t>
          </a:r>
          <a:endParaRPr lang="en-US" sz="17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37641" y="2771653"/>
        <a:ext cx="4603486" cy="2030974"/>
      </dsp:txXfrm>
    </dsp:sp>
    <dsp:sp modelId="{D9C69BC1-FB71-E346-ABC9-68531B4638A4}">
      <dsp:nvSpPr>
        <dsp:cNvPr id="0" name=""/>
        <dsp:cNvSpPr/>
      </dsp:nvSpPr>
      <dsp:spPr>
        <a:xfrm>
          <a:off x="3489502" y="3678936"/>
          <a:ext cx="2216923" cy="973836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There is a single address space for memory locations and I/O devices</a:t>
          </a:r>
          <a:endParaRPr lang="en-US" sz="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19451" y="3708885"/>
        <a:ext cx="2157025" cy="913938"/>
      </dsp:txXfrm>
    </dsp:sp>
    <dsp:sp modelId="{CA82B6EE-48D1-BB4C-8112-D3045325C9A0}">
      <dsp:nvSpPr>
        <dsp:cNvPr id="0" name=""/>
        <dsp:cNvSpPr/>
      </dsp:nvSpPr>
      <dsp:spPr>
        <a:xfrm>
          <a:off x="5769497" y="3678936"/>
          <a:ext cx="2216923" cy="973836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single read line and a single write line are needed on the bus</a:t>
          </a:r>
          <a:endParaRPr lang="en-US" sz="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99446" y="3708885"/>
        <a:ext cx="2157025" cy="9139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081643-A97E-8045-A04A-A5246EDD4742}">
      <dsp:nvSpPr>
        <dsp:cNvPr id="0" name=""/>
        <dsp:cNvSpPr/>
      </dsp:nvSpPr>
      <dsp:spPr>
        <a:xfrm>
          <a:off x="0" y="0"/>
          <a:ext cx="6766560" cy="1156716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solidFill>
            <a:schemeClr val="tx2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problem with programmed I/O is that the processor has to wait a long time for the I/O module to be ready for either reception or transmission of data</a:t>
          </a:r>
          <a:endParaRPr lang="en-US" sz="17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879" y="33879"/>
        <a:ext cx="5420630" cy="1088958"/>
      </dsp:txXfrm>
    </dsp:sp>
    <dsp:sp modelId="{BC5FBAA2-0298-2246-8B0B-C48AEAF19927}">
      <dsp:nvSpPr>
        <dsp:cNvPr id="0" name=""/>
        <dsp:cNvSpPr/>
      </dsp:nvSpPr>
      <dsp:spPr>
        <a:xfrm>
          <a:off x="566699" y="1367028"/>
          <a:ext cx="6766560" cy="11567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solidFill>
            <a:schemeClr val="accent1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 alternative is for the processor to issue an I/O command to a module and then go on to do some other useful work</a:t>
          </a:r>
          <a:endParaRPr lang="en-US" sz="17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0578" y="1400907"/>
        <a:ext cx="5380237" cy="1088958"/>
      </dsp:txXfrm>
    </dsp:sp>
    <dsp:sp modelId="{9C39314B-7B16-FF42-8A93-06167E077AB1}">
      <dsp:nvSpPr>
        <dsp:cNvPr id="0" name=""/>
        <dsp:cNvSpPr/>
      </dsp:nvSpPr>
      <dsp:spPr>
        <a:xfrm>
          <a:off x="1124940" y="2734056"/>
          <a:ext cx="6766560" cy="1156716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solidFill>
            <a:schemeClr val="accent1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I/O module will then interrupt the processor to request service when it is ready to exchange data with the processor</a:t>
          </a:r>
          <a:endParaRPr lang="en-US" sz="17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58819" y="2767935"/>
        <a:ext cx="5388695" cy="1088958"/>
      </dsp:txXfrm>
    </dsp:sp>
    <dsp:sp modelId="{FF555A3E-B462-CE46-ADD7-0A2B96FC095F}">
      <dsp:nvSpPr>
        <dsp:cNvPr id="0" name=""/>
        <dsp:cNvSpPr/>
      </dsp:nvSpPr>
      <dsp:spPr>
        <a:xfrm>
          <a:off x="1691639" y="4101084"/>
          <a:ext cx="6766560" cy="11567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solidFill>
            <a:schemeClr val="accent1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processor executes the data transfer and resumes its former processing</a:t>
          </a:r>
          <a:endParaRPr lang="en-US" sz="17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5518" y="4134963"/>
        <a:ext cx="5380237" cy="1088958"/>
      </dsp:txXfrm>
    </dsp:sp>
    <dsp:sp modelId="{17450B52-5D4C-0148-8E62-5277CDF3A5C7}">
      <dsp:nvSpPr>
        <dsp:cNvPr id="0" name=""/>
        <dsp:cNvSpPr/>
      </dsp:nvSpPr>
      <dsp:spPr>
        <a:xfrm>
          <a:off x="6014694" y="885939"/>
          <a:ext cx="751865" cy="75186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400" kern="1200" dirty="0"/>
        </a:p>
      </dsp:txBody>
      <dsp:txXfrm>
        <a:off x="6183864" y="885939"/>
        <a:ext cx="413525" cy="565778"/>
      </dsp:txXfrm>
    </dsp:sp>
    <dsp:sp modelId="{A1A835B4-ED2B-9747-9CA1-E778865DDC3A}">
      <dsp:nvSpPr>
        <dsp:cNvPr id="0" name=""/>
        <dsp:cNvSpPr/>
      </dsp:nvSpPr>
      <dsp:spPr>
        <a:xfrm>
          <a:off x="6581394" y="2252967"/>
          <a:ext cx="751865" cy="75186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400" kern="1200" dirty="0"/>
        </a:p>
      </dsp:txBody>
      <dsp:txXfrm>
        <a:off x="6750564" y="2252967"/>
        <a:ext cx="413525" cy="565778"/>
      </dsp:txXfrm>
    </dsp:sp>
    <dsp:sp modelId="{254B718B-E4CA-054E-A922-09189E21162A}">
      <dsp:nvSpPr>
        <dsp:cNvPr id="0" name=""/>
        <dsp:cNvSpPr/>
      </dsp:nvSpPr>
      <dsp:spPr>
        <a:xfrm>
          <a:off x="7139635" y="3619995"/>
          <a:ext cx="751865" cy="75186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400" kern="1200" dirty="0"/>
        </a:p>
      </dsp:txBody>
      <dsp:txXfrm>
        <a:off x="7308805" y="3619995"/>
        <a:ext cx="413525" cy="5657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9B3CF0-9CAE-B343-B232-5C2465E8FC3E}">
      <dsp:nvSpPr>
        <dsp:cNvPr id="0" name=""/>
        <dsp:cNvSpPr/>
      </dsp:nvSpPr>
      <dsp:spPr>
        <a:xfrm>
          <a:off x="0" y="0"/>
          <a:ext cx="4754563" cy="475456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7FB7A5-F696-9647-ABB9-D8A22B79B8A6}">
      <dsp:nvSpPr>
        <dsp:cNvPr id="0" name=""/>
        <dsp:cNvSpPr/>
      </dsp:nvSpPr>
      <dsp:spPr>
        <a:xfrm>
          <a:off x="2377281" y="0"/>
          <a:ext cx="5636418" cy="47545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Two design issues arise in implementing interrupt I/O:</a:t>
          </a:r>
          <a:endParaRPr lang="en-US" sz="3100" kern="1200" dirty="0"/>
        </a:p>
      </dsp:txBody>
      <dsp:txXfrm>
        <a:off x="2377281" y="0"/>
        <a:ext cx="2818209" cy="4754563"/>
      </dsp:txXfrm>
    </dsp:sp>
    <dsp:sp modelId="{AA9AB4DF-3535-8743-AE99-D8593EFA5EEC}">
      <dsp:nvSpPr>
        <dsp:cNvPr id="0" name=""/>
        <dsp:cNvSpPr/>
      </dsp:nvSpPr>
      <dsp:spPr>
        <a:xfrm>
          <a:off x="5195490" y="0"/>
          <a:ext cx="2818209" cy="475456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ts val="2760"/>
            </a:spcAft>
            <a:buChar char="••"/>
          </a:pPr>
          <a:r>
            <a:rPr lang="en-US" sz="2200" kern="1200" dirty="0" smtClean="0"/>
            <a:t>Because there will be multiple I/O modules how does the processor determine which device issued the interrupt?</a:t>
          </a:r>
          <a:endParaRPr lang="en-US" sz="22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ts val="2760"/>
            </a:spcAft>
            <a:buChar char="••"/>
          </a:pPr>
          <a:r>
            <a:rPr lang="en-US" sz="2200" kern="1200" dirty="0" smtClean="0"/>
            <a:t>If multiple interrupts have occurred how does the processor decide which one to process?</a:t>
          </a:r>
          <a:endParaRPr lang="en-US" sz="2200" kern="1200" dirty="0"/>
        </a:p>
      </dsp:txBody>
      <dsp:txXfrm>
        <a:off x="5195490" y="0"/>
        <a:ext cx="2818209" cy="47545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DF43F4-1293-5E48-A798-95702836730C}">
      <dsp:nvSpPr>
        <dsp:cNvPr id="0" name=""/>
        <dsp:cNvSpPr/>
      </dsp:nvSpPr>
      <dsp:spPr>
        <a:xfrm rot="16200000">
          <a:off x="-974305" y="975272"/>
          <a:ext cx="4464496" cy="251395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Data does not pass through and is not stored in DMA chip</a:t>
          </a:r>
          <a:endParaRPr lang="en-U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DMA only between I/O port and memory</a:t>
          </a:r>
          <a:endParaRPr lang="en-U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Not between two    I/O ports or two memory locations</a:t>
          </a:r>
          <a:endParaRPr lang="en-U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967" y="892899"/>
        <a:ext cx="2513951" cy="2678698"/>
      </dsp:txXfrm>
    </dsp:sp>
    <dsp:sp modelId="{6D0923C6-1336-6F4B-9F6C-8E245F0B16C9}">
      <dsp:nvSpPr>
        <dsp:cNvPr id="0" name=""/>
        <dsp:cNvSpPr/>
      </dsp:nvSpPr>
      <dsp:spPr>
        <a:xfrm rot="16200000">
          <a:off x="1728191" y="975272"/>
          <a:ext cx="4464496" cy="251395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Can do memory to memory via register</a:t>
          </a:r>
          <a:endParaRPr lang="en-U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2703463" y="892899"/>
        <a:ext cx="2513951" cy="2678698"/>
      </dsp:txXfrm>
    </dsp:sp>
    <dsp:sp modelId="{FF455D29-5FA7-7146-82AE-A75510D47359}">
      <dsp:nvSpPr>
        <dsp:cNvPr id="0" name=""/>
        <dsp:cNvSpPr/>
      </dsp:nvSpPr>
      <dsp:spPr>
        <a:xfrm rot="16200000">
          <a:off x="4430689" y="975272"/>
          <a:ext cx="4464496" cy="251395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8237 contains four DMA channels</a:t>
          </a:r>
          <a:endParaRPr lang="en-U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Programmed independently</a:t>
          </a:r>
          <a:endParaRPr lang="en-U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Any one active </a:t>
          </a:r>
          <a:endParaRPr lang="en-U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Numbered 0, 1, 2, and 3</a:t>
          </a:r>
          <a:endParaRPr lang="en-U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5405961" y="892899"/>
        <a:ext cx="2513951" cy="26786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1B3DFC-C4C8-B246-8EC4-B9D2B3F8DB86}">
      <dsp:nvSpPr>
        <dsp:cNvPr id="0" name=""/>
        <dsp:cNvSpPr/>
      </dsp:nvSpPr>
      <dsp:spPr>
        <a:xfrm>
          <a:off x="-6106540" y="-934303"/>
          <a:ext cx="7269206" cy="7269206"/>
        </a:xfrm>
        <a:prstGeom prst="blockArc">
          <a:avLst>
            <a:gd name="adj1" fmla="val 18900000"/>
            <a:gd name="adj2" fmla="val 2700000"/>
            <a:gd name="adj3" fmla="val 297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B33137-4682-2446-8DF4-FB1085C069F3}">
      <dsp:nvSpPr>
        <dsp:cNvPr id="0" name=""/>
        <dsp:cNvSpPr/>
      </dsp:nvSpPr>
      <dsp:spPr>
        <a:xfrm>
          <a:off x="432979" y="284395"/>
          <a:ext cx="7975619" cy="5685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307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accent1">
                  <a:lumMod val="50000"/>
                </a:schemeClr>
              </a:solidFill>
            </a:rPr>
            <a:t>Network traffic is transmitted in the form of a sequence of protocol blocks called packets or protocol data units</a:t>
          </a:r>
          <a:endParaRPr lang="en-US" sz="1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432979" y="284395"/>
        <a:ext cx="7975619" cy="568575"/>
      </dsp:txXfrm>
    </dsp:sp>
    <dsp:sp modelId="{11E38F48-0654-1F4E-972E-7F595C0ED234}">
      <dsp:nvSpPr>
        <dsp:cNvPr id="0" name=""/>
        <dsp:cNvSpPr/>
      </dsp:nvSpPr>
      <dsp:spPr>
        <a:xfrm>
          <a:off x="77620" y="213323"/>
          <a:ext cx="710718" cy="7107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067EA1-3F24-A94B-88FA-A08E1B1EFD60}">
      <dsp:nvSpPr>
        <dsp:cNvPr id="0" name=""/>
        <dsp:cNvSpPr/>
      </dsp:nvSpPr>
      <dsp:spPr>
        <a:xfrm>
          <a:off x="900671" y="1137150"/>
          <a:ext cx="7507927" cy="568575"/>
        </a:xfrm>
        <a:prstGeom prst="rect">
          <a:avLst/>
        </a:prstGeom>
        <a:solidFill>
          <a:schemeClr val="accent3">
            <a:hueOff val="-216000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307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accent1">
                  <a:lumMod val="50000"/>
                </a:schemeClr>
              </a:solidFill>
            </a:rPr>
            <a:t>The lowest, or link, level protocol is typically Ethernet, so that each arriving and departing block of data consists of an Ethernet packet containing as payload the higher-level protocol packet</a:t>
          </a:r>
          <a:endParaRPr lang="en-US" sz="1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900671" y="1137150"/>
        <a:ext cx="7507927" cy="568575"/>
      </dsp:txXfrm>
    </dsp:sp>
    <dsp:sp modelId="{2D0E998F-8A23-B24D-AF9C-2935CBD12F37}">
      <dsp:nvSpPr>
        <dsp:cNvPr id="0" name=""/>
        <dsp:cNvSpPr/>
      </dsp:nvSpPr>
      <dsp:spPr>
        <a:xfrm>
          <a:off x="545312" y="1066078"/>
          <a:ext cx="710718" cy="7107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216000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0A93EC-8118-E048-AB4F-3ED233AC4531}">
      <dsp:nvSpPr>
        <dsp:cNvPr id="0" name=""/>
        <dsp:cNvSpPr/>
      </dsp:nvSpPr>
      <dsp:spPr>
        <a:xfrm>
          <a:off x="1114535" y="1989905"/>
          <a:ext cx="7294063" cy="568575"/>
        </a:xfrm>
        <a:prstGeom prst="rect">
          <a:avLst/>
        </a:prstGeom>
        <a:solidFill>
          <a:schemeClr val="accent3">
            <a:hueOff val="-432000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307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accent1">
                  <a:lumMod val="50000"/>
                </a:schemeClr>
              </a:solidFill>
            </a:rPr>
            <a:t>The higher-level protocols are usually the Internet Protocol (IP), operating on top of Ethernet and the Transmission Control Protocol (TCP), operating on top of IP</a:t>
          </a:r>
          <a:endParaRPr lang="en-US" sz="1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1114535" y="1989905"/>
        <a:ext cx="7294063" cy="568575"/>
      </dsp:txXfrm>
    </dsp:sp>
    <dsp:sp modelId="{DB179CCF-FD2C-C643-A9D4-4361974E38EC}">
      <dsp:nvSpPr>
        <dsp:cNvPr id="0" name=""/>
        <dsp:cNvSpPr/>
      </dsp:nvSpPr>
      <dsp:spPr>
        <a:xfrm>
          <a:off x="759176" y="1918833"/>
          <a:ext cx="710718" cy="7107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432000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4A8E6B-A362-0D4D-A78F-C9BC10C5D25B}">
      <dsp:nvSpPr>
        <dsp:cNvPr id="0" name=""/>
        <dsp:cNvSpPr/>
      </dsp:nvSpPr>
      <dsp:spPr>
        <a:xfrm>
          <a:off x="1114535" y="2842119"/>
          <a:ext cx="7294063" cy="568575"/>
        </a:xfrm>
        <a:prstGeom prst="rect">
          <a:avLst/>
        </a:prstGeom>
        <a:solidFill>
          <a:schemeClr val="accent3">
            <a:hueOff val="-648000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307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accent1">
                  <a:lumMod val="50000"/>
                </a:schemeClr>
              </a:solidFill>
            </a:rPr>
            <a:t>The Ethernet payload consists of a block of data with a TCP header and an IP header</a:t>
          </a:r>
          <a:endParaRPr lang="en-US" sz="1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1114535" y="2842119"/>
        <a:ext cx="7294063" cy="568575"/>
      </dsp:txXfrm>
    </dsp:sp>
    <dsp:sp modelId="{F3BFA5FD-DC14-3C47-9FFB-8DF04CE620ED}">
      <dsp:nvSpPr>
        <dsp:cNvPr id="0" name=""/>
        <dsp:cNvSpPr/>
      </dsp:nvSpPr>
      <dsp:spPr>
        <a:xfrm>
          <a:off x="759176" y="2771047"/>
          <a:ext cx="710718" cy="7107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648000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A376E6-90EF-B948-9057-E1B526DB711C}">
      <dsp:nvSpPr>
        <dsp:cNvPr id="0" name=""/>
        <dsp:cNvSpPr/>
      </dsp:nvSpPr>
      <dsp:spPr>
        <a:xfrm>
          <a:off x="900671" y="3694874"/>
          <a:ext cx="7507927" cy="568575"/>
        </a:xfrm>
        <a:prstGeom prst="rect">
          <a:avLst/>
        </a:prstGeom>
        <a:solidFill>
          <a:schemeClr val="accent3">
            <a:hueOff val="-864000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307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accent1">
                  <a:lumMod val="50000"/>
                </a:schemeClr>
              </a:solidFill>
            </a:rPr>
            <a:t>For outgoing data, Ethernet packets are formed in a peripheral component, such as in I/O controller or network interface controller (NIC)</a:t>
          </a:r>
          <a:endParaRPr lang="en-US" sz="1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900671" y="3694874"/>
        <a:ext cx="7507927" cy="568575"/>
      </dsp:txXfrm>
    </dsp:sp>
    <dsp:sp modelId="{A02A6077-5B42-2B43-A976-E68F51A54045}">
      <dsp:nvSpPr>
        <dsp:cNvPr id="0" name=""/>
        <dsp:cNvSpPr/>
      </dsp:nvSpPr>
      <dsp:spPr>
        <a:xfrm>
          <a:off x="545312" y="3623802"/>
          <a:ext cx="710718" cy="7107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864000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96A76-6CCF-A241-A3FC-E6BAA12E217D}">
      <dsp:nvSpPr>
        <dsp:cNvPr id="0" name=""/>
        <dsp:cNvSpPr/>
      </dsp:nvSpPr>
      <dsp:spPr>
        <a:xfrm>
          <a:off x="432979" y="4547629"/>
          <a:ext cx="7975619" cy="568575"/>
        </a:xfrm>
        <a:prstGeom prst="rect">
          <a:avLst/>
        </a:prstGeom>
        <a:solidFill>
          <a:schemeClr val="accent3">
            <a:hueOff val="-1080000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307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accent1">
                  <a:lumMod val="50000"/>
                </a:schemeClr>
              </a:solidFill>
            </a:rPr>
            <a:t>For incoming traffic, the I/O controller strips off the Ethernet information and delivers the TCP/IP packet to the host CPU</a:t>
          </a:r>
          <a:endParaRPr lang="en-US" sz="1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432979" y="4547629"/>
        <a:ext cx="7975619" cy="568575"/>
      </dsp:txXfrm>
    </dsp:sp>
    <dsp:sp modelId="{94F04D0E-BB1F-0149-995F-4CE99AA803FB}">
      <dsp:nvSpPr>
        <dsp:cNvPr id="0" name=""/>
        <dsp:cNvSpPr/>
      </dsp:nvSpPr>
      <dsp:spPr>
        <a:xfrm>
          <a:off x="77620" y="4476557"/>
          <a:ext cx="710718" cy="7107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1080000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AA4149-43DB-2541-919D-5F2DCAEE026B}">
      <dsp:nvSpPr>
        <dsp:cNvPr id="0" name=""/>
        <dsp:cNvSpPr/>
      </dsp:nvSpPr>
      <dsp:spPr>
        <a:xfrm rot="5400000">
          <a:off x="977623" y="1061639"/>
          <a:ext cx="2113730" cy="351720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1471F9-6C6F-1D4D-AF97-3BC2378DE840}">
      <dsp:nvSpPr>
        <dsp:cNvPr id="0" name=""/>
        <dsp:cNvSpPr/>
      </dsp:nvSpPr>
      <dsp:spPr>
        <a:xfrm>
          <a:off x="762758" y="2113164"/>
          <a:ext cx="3175348" cy="2783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For both outgoing and incoming traffic the core, main memory, and cache are all involved</a:t>
          </a:r>
          <a:endParaRPr lang="en-US" sz="2800" kern="1200" dirty="0"/>
        </a:p>
      </dsp:txBody>
      <dsp:txXfrm>
        <a:off x="762758" y="2113164"/>
        <a:ext cx="3175348" cy="2783379"/>
      </dsp:txXfrm>
    </dsp:sp>
    <dsp:sp modelId="{E67665EB-DB5C-5F46-8134-A0CBE84ACE6D}">
      <dsp:nvSpPr>
        <dsp:cNvPr id="0" name=""/>
        <dsp:cNvSpPr/>
      </dsp:nvSpPr>
      <dsp:spPr>
        <a:xfrm>
          <a:off x="3201015" y="802698"/>
          <a:ext cx="599122" cy="599122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717923-1CA2-3E4E-8EED-D5CEBBDA610B}">
      <dsp:nvSpPr>
        <dsp:cNvPr id="0" name=""/>
        <dsp:cNvSpPr/>
      </dsp:nvSpPr>
      <dsp:spPr>
        <a:xfrm rot="5400000">
          <a:off x="4864870" y="-475254"/>
          <a:ext cx="2113730" cy="351720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E50544-D149-EC41-A41D-862A771898D7}">
      <dsp:nvSpPr>
        <dsp:cNvPr id="0" name=""/>
        <dsp:cNvSpPr/>
      </dsp:nvSpPr>
      <dsp:spPr>
        <a:xfrm>
          <a:off x="4613393" y="648082"/>
          <a:ext cx="3460748" cy="393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 a DMA scheme, when an application wishes to transmit data, it places that data in an application-assigned buffer in main memory</a:t>
          </a:r>
          <a:endParaRPr lang="en-US" sz="18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The core transfers this to a system buffer in main memory and creates the necessary TCP and IP headers, which are also buffered in system memory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The packet is then picked up via DMA for transfer via the NIC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This activity engages not only main memory but also the cache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Similar transfers between system and application buffers are required for incoming traffic</a:t>
          </a:r>
          <a:endParaRPr lang="en-US" sz="1400" kern="1200" dirty="0"/>
        </a:p>
      </dsp:txBody>
      <dsp:txXfrm>
        <a:off x="4613393" y="648082"/>
        <a:ext cx="3460748" cy="393336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2E1F8C-E39E-FC4A-8201-9552CD6EB399}">
      <dsp:nvSpPr>
        <dsp:cNvPr id="0" name=""/>
        <dsp:cNvSpPr/>
      </dsp:nvSpPr>
      <dsp:spPr>
        <a:xfrm>
          <a:off x="0" y="2998784"/>
          <a:ext cx="7457902" cy="196752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Much more substantial gains can be realized by avoiding the system buffer in main memory altogether</a:t>
          </a:r>
          <a:endParaRPr lang="en-US" sz="2100" kern="1200"/>
        </a:p>
      </dsp:txBody>
      <dsp:txXfrm>
        <a:off x="0" y="2998784"/>
        <a:ext cx="7457902" cy="1062464"/>
      </dsp:txXfrm>
    </dsp:sp>
    <dsp:sp modelId="{8A233016-516F-D545-9614-8500E77A02DC}">
      <dsp:nvSpPr>
        <dsp:cNvPr id="0" name=""/>
        <dsp:cNvSpPr/>
      </dsp:nvSpPr>
      <dsp:spPr>
        <a:xfrm>
          <a:off x="910" y="4021898"/>
          <a:ext cx="1491216" cy="90506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The packet and packet descriptor information are accessed only once in the system buffer by the core</a:t>
          </a:r>
          <a:endParaRPr lang="en-US" sz="1000" kern="1200"/>
        </a:p>
      </dsp:txBody>
      <dsp:txXfrm>
        <a:off x="910" y="4021898"/>
        <a:ext cx="1491216" cy="905062"/>
      </dsp:txXfrm>
    </dsp:sp>
    <dsp:sp modelId="{69A98566-07ED-0940-BB39-EDF8FE6B2A60}">
      <dsp:nvSpPr>
        <dsp:cNvPr id="0" name=""/>
        <dsp:cNvSpPr/>
      </dsp:nvSpPr>
      <dsp:spPr>
        <a:xfrm>
          <a:off x="1492126" y="4021898"/>
          <a:ext cx="1491216" cy="905062"/>
        </a:xfrm>
        <a:prstGeom prst="rect">
          <a:avLst/>
        </a:prstGeom>
        <a:solidFill>
          <a:schemeClr val="accent2">
            <a:tint val="40000"/>
            <a:alpha val="90000"/>
            <a:hueOff val="-294295"/>
            <a:satOff val="1489"/>
            <a:lumOff val="62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94295"/>
              <a:satOff val="1489"/>
              <a:lumOff val="62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For incoming packets, the core reads the data from the buffer and transfers the packet payload to an application buffer</a:t>
          </a:r>
          <a:endParaRPr lang="en-US" sz="1000" kern="1200"/>
        </a:p>
      </dsp:txBody>
      <dsp:txXfrm>
        <a:off x="1492126" y="4021898"/>
        <a:ext cx="1491216" cy="905062"/>
      </dsp:txXfrm>
    </dsp:sp>
    <dsp:sp modelId="{29FBA72E-869A-3049-89B6-936946DD1CF9}">
      <dsp:nvSpPr>
        <dsp:cNvPr id="0" name=""/>
        <dsp:cNvSpPr/>
      </dsp:nvSpPr>
      <dsp:spPr>
        <a:xfrm>
          <a:off x="2983342" y="4021898"/>
          <a:ext cx="1491216" cy="905062"/>
        </a:xfrm>
        <a:prstGeom prst="rect">
          <a:avLst/>
        </a:prstGeom>
        <a:solidFill>
          <a:schemeClr val="accent2">
            <a:tint val="40000"/>
            <a:alpha val="90000"/>
            <a:hueOff val="-588590"/>
            <a:satOff val="2977"/>
            <a:lumOff val="125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88590"/>
              <a:satOff val="2977"/>
              <a:lumOff val="12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It has no need to access that data in the system buffer again</a:t>
          </a:r>
          <a:endParaRPr lang="en-US" sz="1000" kern="1200"/>
        </a:p>
      </dsp:txBody>
      <dsp:txXfrm>
        <a:off x="2983342" y="4021898"/>
        <a:ext cx="1491216" cy="905062"/>
      </dsp:txXfrm>
    </dsp:sp>
    <dsp:sp modelId="{B8E2A9F7-591E-EE4C-A50C-353727ECF5E9}">
      <dsp:nvSpPr>
        <dsp:cNvPr id="0" name=""/>
        <dsp:cNvSpPr/>
      </dsp:nvSpPr>
      <dsp:spPr>
        <a:xfrm>
          <a:off x="4474559" y="4021898"/>
          <a:ext cx="1491216" cy="905062"/>
        </a:xfrm>
        <a:prstGeom prst="rect">
          <a:avLst/>
        </a:prstGeom>
        <a:solidFill>
          <a:schemeClr val="accent2">
            <a:tint val="40000"/>
            <a:alpha val="90000"/>
            <a:hueOff val="-882886"/>
            <a:satOff val="4466"/>
            <a:lumOff val="188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82886"/>
              <a:satOff val="4466"/>
              <a:lumOff val="188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Cache injection</a:t>
          </a:r>
          <a:endParaRPr lang="en-US" sz="1000" kern="1200"/>
        </a:p>
      </dsp:txBody>
      <dsp:txXfrm>
        <a:off x="4474559" y="4021898"/>
        <a:ext cx="1491216" cy="905062"/>
      </dsp:txXfrm>
    </dsp:sp>
    <dsp:sp modelId="{E06122F4-D497-C542-B4DF-4F6552B1215E}">
      <dsp:nvSpPr>
        <dsp:cNvPr id="0" name=""/>
        <dsp:cNvSpPr/>
      </dsp:nvSpPr>
      <dsp:spPr>
        <a:xfrm>
          <a:off x="5965775" y="4021898"/>
          <a:ext cx="1491216" cy="905062"/>
        </a:xfrm>
        <a:prstGeom prst="rect">
          <a:avLst/>
        </a:prstGeom>
        <a:solidFill>
          <a:schemeClr val="accent2">
            <a:tint val="40000"/>
            <a:alpha val="90000"/>
            <a:hueOff val="-1177181"/>
            <a:satOff val="5954"/>
            <a:lumOff val="251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177181"/>
              <a:satOff val="5954"/>
              <a:lumOff val="25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Implemented in Intel’s Xeon processor line, referred to as Direct Data I/O</a:t>
          </a:r>
          <a:endParaRPr lang="en-US" sz="1000" kern="1200"/>
        </a:p>
      </dsp:txBody>
      <dsp:txXfrm>
        <a:off x="5965775" y="4021898"/>
        <a:ext cx="1491216" cy="905062"/>
      </dsp:txXfrm>
    </dsp:sp>
    <dsp:sp modelId="{B00F027F-77B6-BC4D-AEB9-39662E708633}">
      <dsp:nvSpPr>
        <dsp:cNvPr id="0" name=""/>
        <dsp:cNvSpPr/>
      </dsp:nvSpPr>
      <dsp:spPr>
        <a:xfrm rot="10800000">
          <a:off x="0" y="2240"/>
          <a:ext cx="7457902" cy="3026056"/>
        </a:xfrm>
        <a:prstGeom prst="upArrowCallout">
          <a:avLst/>
        </a:prstGeom>
        <a:gradFill rotWithShape="0">
          <a:gsLst>
            <a:gs pos="0">
              <a:schemeClr val="accent2">
                <a:hueOff val="-2540751"/>
                <a:satOff val="-42947"/>
                <a:lumOff val="34116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2">
                <a:hueOff val="-2540751"/>
                <a:satOff val="-42947"/>
                <a:lumOff val="34116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Simplest strategy was implemented as a prototype on a number of Intel Xeon processors between 2006 and 2010</a:t>
          </a:r>
          <a:endParaRPr lang="en-US" sz="2100" kern="1200"/>
        </a:p>
      </dsp:txBody>
      <dsp:txXfrm rot="-10800000">
        <a:off x="0" y="2240"/>
        <a:ext cx="7457902" cy="1062145"/>
      </dsp:txXfrm>
    </dsp:sp>
    <dsp:sp modelId="{F30E4DDE-9230-5C4B-B37C-26D63638E2AB}">
      <dsp:nvSpPr>
        <dsp:cNvPr id="0" name=""/>
        <dsp:cNvSpPr/>
      </dsp:nvSpPr>
      <dsp:spPr>
        <a:xfrm>
          <a:off x="3641" y="1064386"/>
          <a:ext cx="2483539" cy="904790"/>
        </a:xfrm>
        <a:prstGeom prst="rect">
          <a:avLst/>
        </a:prstGeom>
        <a:solidFill>
          <a:schemeClr val="accent2">
            <a:tint val="40000"/>
            <a:alpha val="90000"/>
            <a:hueOff val="-1471476"/>
            <a:satOff val="7443"/>
            <a:lumOff val="314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471476"/>
              <a:satOff val="7443"/>
              <a:lumOff val="314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This form of DCA applies only to incoming network traffic</a:t>
          </a:r>
          <a:endParaRPr lang="en-US" sz="1000" kern="1200"/>
        </a:p>
      </dsp:txBody>
      <dsp:txXfrm>
        <a:off x="3641" y="1064386"/>
        <a:ext cx="2483539" cy="904790"/>
      </dsp:txXfrm>
    </dsp:sp>
    <dsp:sp modelId="{86705CF6-EDC6-1C4A-8AFF-1145D1DCAF70}">
      <dsp:nvSpPr>
        <dsp:cNvPr id="0" name=""/>
        <dsp:cNvSpPr/>
      </dsp:nvSpPr>
      <dsp:spPr>
        <a:xfrm>
          <a:off x="2487181" y="1064386"/>
          <a:ext cx="2483539" cy="904790"/>
        </a:xfrm>
        <a:prstGeom prst="rect">
          <a:avLst/>
        </a:prstGeom>
        <a:solidFill>
          <a:schemeClr val="accent2">
            <a:tint val="40000"/>
            <a:alpha val="90000"/>
            <a:hueOff val="-1765771"/>
            <a:satOff val="8931"/>
            <a:lumOff val="377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765771"/>
              <a:satOff val="8931"/>
              <a:lumOff val="37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The DCA function in the memory controller sends a prefetch hint to the core as soon as the data is available in system memory</a:t>
          </a:r>
          <a:endParaRPr lang="en-US" sz="1000" kern="1200"/>
        </a:p>
      </dsp:txBody>
      <dsp:txXfrm>
        <a:off x="2487181" y="1064386"/>
        <a:ext cx="2483539" cy="904790"/>
      </dsp:txXfrm>
    </dsp:sp>
    <dsp:sp modelId="{FB174F01-7461-1142-B68F-E34B51C94B0A}">
      <dsp:nvSpPr>
        <dsp:cNvPr id="0" name=""/>
        <dsp:cNvSpPr/>
      </dsp:nvSpPr>
      <dsp:spPr>
        <a:xfrm>
          <a:off x="4970720" y="1064386"/>
          <a:ext cx="2483539" cy="904790"/>
        </a:xfrm>
        <a:prstGeom prst="rect">
          <a:avLst/>
        </a:prstGeom>
        <a:solidFill>
          <a:schemeClr val="accent2">
            <a:tint val="40000"/>
            <a:alpha val="90000"/>
            <a:hueOff val="-2060067"/>
            <a:satOff val="10420"/>
            <a:lumOff val="440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060067"/>
              <a:satOff val="10420"/>
              <a:lumOff val="440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This enables the core to prefetch the data packet from the system buffer</a:t>
          </a:r>
          <a:endParaRPr lang="en-US" sz="1000" kern="1200"/>
        </a:p>
      </dsp:txBody>
      <dsp:txXfrm>
        <a:off x="4970720" y="1064386"/>
        <a:ext cx="2483539" cy="9047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8CCCA79-BE30-0B48-8BF4-C10904032E3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97587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F737347-1095-3242-A55B-1E86453C57D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48121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0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C1486A-64A2-174A-9561-2035EFB54CD6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52226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-110" charset="0"/>
              </a:rPr>
              <a:t>Lecture slides prepared for “Computer Organization</a:t>
            </a:r>
            <a:r>
              <a:rPr lang="en-US" baseline="0" dirty="0" smtClean="0">
                <a:latin typeface="Times New Roman" pitchFamily="-110" charset="0"/>
              </a:rPr>
              <a:t> and Architecture</a:t>
            </a:r>
            <a:r>
              <a:rPr lang="en-US" dirty="0" smtClean="0">
                <a:latin typeface="Times New Roman" pitchFamily="-110" charset="0"/>
              </a:rPr>
              <a:t>”, 10/e, by William Stallings, Chapter 7 “Input/Output”.</a:t>
            </a:r>
            <a:endParaRPr lang="en-AU" dirty="0" smtClean="0">
              <a:latin typeface="Times New Roman" pitchFamily="-110" charset="0"/>
            </a:endParaRPr>
          </a:p>
          <a:p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Table 7.1 indicates the relationship among these three techniques. In this section,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we explore programmed I/O. Interrupt I/O and DMA are explored in the following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two sections, respectively.</a:t>
            </a:r>
            <a:endParaRPr kumimoji="1" lang="en-US" sz="1200" i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endParaRPr lang="en-GB" i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38D75D-7327-B04F-93E7-1E0EB331DD1C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execute an I/O-related instruction, the processor issues an address, specifying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particular I/O module and external device, and an I/O command. There are four types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I/O commands that an I/O module may receive when it is addressed by a processor: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Used to activate a peripheral and tell it what to do. For example, 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magnetic-tape unit may be instructed to rewind or to move forward one record.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These commands are tailored to the particular type of peripheral device.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Test: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Used to test various status conditions associated with an I/O module 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its peripherals. The processor will want to know that the peripheral of interest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powered on and available for use. It will also want to know if the most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recent I/O operation is completed and if any errors occurred.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Read: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Causes the I/O module to obtain an item of data from the peripheral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place it in an internal buffer (depicted as a data register in Figure 7.3).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 can then obtain the data item by requesting that the I/O module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place it on the data bus.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Write: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Causes the I/O module to take an item of data (byte or word) from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bus and subsequently transmit that data item to the peripheral.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7.4a gives an example of the use of programmed I/O to read in a block of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from a peripheral device (e.g., a record from tape) into memory. Data are read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one word (e.g., 16 bits) at a time. For each word that is read in, the processor must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remain in a status-checking cycle until it determines that the word is available in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module’s data register. This flowchart highlights the main disadvantage of this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technique: it is a time-consuming process that keeps the processor busy needlessly.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2D0AD6-49AD-4E47-9E2B-D98388F7CF11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programmed I/O, there is a close correspondence between the I/O-related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instructions that the processor fetches from memory and the I/O commands that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 issues to an I/O module to execute the instructions. That is, the instructions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easily mapped into I/O commands, and there is often a simple one-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to-one relationship. The form of the instruction depends on the way in which external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devices are addressed.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Typically, there will be many I/O devices connected through I/O modules to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system. Each device is given a unique identifier or address. When the processor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issues an I/O command, the command contains the address of the desired device.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Thus, each I/O module must interpret the address lines to determine if the command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for itself.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the processor, main memory, and I/O share a common bus, two modes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addressing are possible: memory mapped and isolated. With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memory-mapped</a:t>
            </a:r>
          </a:p>
          <a:p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I/O,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there is a single address space for memory locations and I/O devices. The processor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treats the status and data registers of I/O modules as memory locations 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uses the same machine instructions to access both memory and I/O devices. So, for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example, with 10 address lines, a combined total of 2</a:t>
            </a:r>
            <a:r>
              <a:rPr kumimoji="1" lang="en-US" sz="1200" kern="1200" baseline="30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10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= 1024 memory locations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I/O addresses can be supported, in any combination.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memory-mapped I/O, a single read line and a single write line are needed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 the bus. Alternatively, the bus may be equipped with memory read and write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plus input and output command lines. Now, the command line specifies whether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 refers to a memory location or an I/O device. The full range of addresses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may be available for both. Again, with 10 address lines, the system may now support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both 1024 memory locations and 1024 I/O addresses. Because the address space for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is isolated from that for memory, this is referred to as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isolated I/O.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A73489-D834-8A4D-8052-7D9DCFD5E53A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I/O mapping summary.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7.5 contrasts these two programmed I/O techniques. Figure 7.5a shows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how the interface for a simple input device such as a terminal keyboard might appear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a programmer using memory-mapped I/O. Assume a 10-bit address, with a 512-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bit memory (locations 0–511) and up to 512 I/O addresses (locations 512–1023).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Two addresses are dedicated to keyboard input from a particular terminal. Address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516 refers to the data register and address 517 refers to the status register, which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also functions as a control register for receiving processor commands. The program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shown will read 1 byte of data from the keyboard into an accumulator register in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processor. Note that the processor loops until the data byte is available.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isolated I/O (Figure 7.5b), the I/O ports are accessible only by special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commands, which activate the I/O command lines on the bus.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most types of processors, there is a relatively large set of different instructions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referencing memory. If isolated I/O is used, there are only a few I/O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instructions. Thus, an advantage of memory-mapped I/O is that this large repertoire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instructions can be used, allowing more efficient programming. A disadvantage is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valuable memory address space is used up. Both memory-mapped and isolated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are in common use.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CB0D66-6AC4-F742-837C-C09FF8260456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problem with programmed I/O is that the processor has to wait a long time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the I/O module of concern to be ready for either reception or transmission of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data. The processor, while waiting, must repeatedly interrogate the status of the I/O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module. As a result, the level of the performance of the entire system is severely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degraded.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alternative is for the processor to issue an I/O command to a module 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then go on to do some other useful work. The I/O module will then interrupt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 to request service when it is ready to exchange data with the processor.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processor then executes the data transfer, as before, and then resumes its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former processing.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Let us consider how this works, first from the point of view of the I/O module.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input, the I/O module receives a READ command from the processor. The I/O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module then proceeds to read data in from an associated peripheral. Once the data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in the module’s data register, the module signals an interrupt to the processor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over a control line. The module then waits until its data are requested by the processor.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the request is made, the module places its data on the data bus and is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then ready for another I/O operation.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From the processor’s point of view, the action for input is as follows. The processor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issues a READ command. It then goes off and does something else (e.g.,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 may be working on several different programs at the same time). At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end of each instruction cycle, the processor checks for interrupts (Figure 3.9). When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interrupt from the I/O module occurs, the processor saves the context (e.g., program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counter and processor registers) of the current program and processes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interrupt. In this case, the processor reads the word of data from the I/O module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stores it in memory. It then restores the context of the program it was working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 (or some other program) and resumes execution.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7.4b shows the use of interrupt I/O for reading in a block of data.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Compare this with Figure 7.4a. Interrupt I/O is more efficient than programmed I/O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because it eliminates needless waiting. However, interrupt I/O still consumes a lot of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 time, because every word of data that goes from memory to I/O module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or from I/O module to memory must pass through the processor.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08ACB6-82AD-DE48-B171-E8848463F4FC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Let us consider the role of the processor in interrupt-driven I/O in more detail.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occurrence of an interrupt triggers a number of events, both in the processor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hardware and in software. Figure 7.6 shows a typical sequence. When an I/O device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completes an I/O operation, the following sequence of hardware events occurs:</a:t>
            </a:r>
          </a:p>
          <a:p>
            <a:endParaRPr kumimoji="1"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1. The device issues an interrupt signal to the processor.</a:t>
            </a:r>
          </a:p>
          <a:p>
            <a:endParaRPr kumimoji="1"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2. The processor finishes execution of the current instruction before responding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the interrupt, as indicated in Figure 3.9.</a:t>
            </a:r>
          </a:p>
          <a:p>
            <a:endParaRPr kumimoji="1"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3. The processor tests for an interrupt, determines that there is one, and sends an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acknowledgment signal to the device that issued the interrupt. The acknowledgment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allows the device to remove its interrupt signal.</a:t>
            </a:r>
          </a:p>
          <a:p>
            <a:endParaRPr kumimoji="1"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4. The processor now needs to prepare to transfer control to the interrupt routine.</a:t>
            </a: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begin, it needs to save information needed to resume the current program at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point of interrupt. The minimum information required is (a) the status of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processor, which is contained in a register called the program status word (PSW),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(b) the location of the next instruction to be executed, which is contained in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program counter. These can be pushed onto the system control stack.</a:t>
            </a:r>
          </a:p>
          <a:p>
            <a:endParaRPr kumimoji="1"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5. The processor now loads the program counter with the entry location of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interrupt-handling program that will respond to this interrupt. Depending 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computer architecture and operating system design, there may be a single</a:t>
            </a:r>
            <a:endParaRPr lang="en-GB" dirty="0" smtClean="0"/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program; one program for each type of interrupt; or one program for each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 and each type of interrupt. If there is more than one interrupt-handling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routine, the processor must determine which one to invoke. This information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may have been included in the original interrupt signal, or the processor may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have to issue a request to the device that issued the interrupt to get a response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contains the needed information.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Once the program counter has been loaded, the processor proceeds to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next instruction cycle, which begins with an instruction fetch. Because the instruction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fetch is determined by the contents of the program counter, the result is that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 is transferred to the interrupt-handler program. The execution of this program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results in the following operations:</a:t>
            </a:r>
          </a:p>
          <a:p>
            <a:endParaRPr kumimoji="1"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6. At this point, the program counter and PSW relating to the interrupted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 have been saved on the system stack. However, there is other information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is considered part of the “state” of the executing program. In particular,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contents of the processor registers need to be saved, because these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registers may be used by the interrupt handler. So, all of these values, plus any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other state information, need to be saved. Typically, the interrupt handler will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begin by saving the contents of all registers on the stack. Figure 7.7a shows 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simple example. In this case, a user program is interrupted after the instruction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at location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N. The contents of all of the registers plus the address of the next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instruction (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 + 1) are pushed onto the stack. The stack pointer is updated to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point to the new top of stack, and the program counter is updated to point to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beginning of the interrupt service routine.</a:t>
            </a:r>
          </a:p>
          <a:p>
            <a:endParaRPr kumimoji="1"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7. The interrupt handler next processes the interrupt. This includes an examination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status information relating to the I/O operation or other event that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caused an interrupt. It may also involve sending additional commands 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acknowledgments to the I/O device.</a:t>
            </a:r>
          </a:p>
          <a:p>
            <a:endParaRPr kumimoji="1"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8. When interrupt processing is complete, the saved register values are retrieved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from the stack and restored to the registers (e.g., see Figure 7.7b).</a:t>
            </a:r>
          </a:p>
          <a:p>
            <a:endParaRPr kumimoji="1"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9. The final act is to restore the PSW and program counter values from the stack.</a:t>
            </a: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a result, the next instruction to be executed will be from the previously</a:t>
            </a: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interrupted program.</a:t>
            </a:r>
          </a:p>
          <a:p>
            <a:endParaRPr kumimoji="1"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Note that it is important to save all the state information about the interrupted</a:t>
            </a: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 for later resumption. This is because the interrupt is not a routine called</a:t>
            </a: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from the program. Rather, the interrupt can occur at any time and therefore at any</a:t>
            </a: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point in the execution of a user program. Its occurrence is unpredictable. Indeed, as</a:t>
            </a: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we will see in the next chapter, the two programs may not have anything in common</a:t>
            </a: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may belong to two different users.</a:t>
            </a:r>
            <a:endParaRPr lang="en-GB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0D7DF6-9270-F943-8D47-6CB15AE61AEE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Two design issues arise in implementing interrupt I/O. First, because there will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almost invariably be multiple I/O modules, how does the processor determine which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 issued the interrupt? And second, if multiple interrupts have occurred, how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does the processor decide which one to process?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addition to the processor and a set of memory modules, the third key element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a computer system is a set of I/O modules. Each module interfaces to the system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bus or central switch and controls one or more peripheral devices. An I/O module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not simply a set of mechanical connectors that wire a device into the system bus.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Rather, the I/O module contains logic for performing a communication function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between the peripheral and the bus.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reader may wonder why one does not connect peripherals directly to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system bus. The reasons are as follows: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There are a wide variety of peripherals with various methods of operation. It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would be impractical to incorporate the necessary logic within the processor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control a range of devices.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The data transfer rate of peripherals is often much slower than that of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or processor. Thus, it is impractical to use the high-speed system bus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communicate directly with a peripheral.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On the other hand, the data transfer rate of some peripherals is faster than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of the memory or processor. Again, the mismatch would lead to inefficiencies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if not managed properly.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Peripherals often use different data formats and word lengths than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computer to which they are attached.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AC9EA-110C-D44B-81A3-E5165EEE361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D111EC-A35E-1049-8F7D-8F155740D35A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Let us consider device identification first. Four general categories of techniques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in common use: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Multiple interrupt lines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Software poll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Daisy chain (hardware poll, vectored)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Bus arbitration (vectored)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most straightforward approach to the problem is to provide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multiple interrupt</a:t>
            </a:r>
          </a:p>
          <a:p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lines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between the processor and the I/O modules. However, it is impractical to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dedicate more than a few bus lines or processor pins to interrupt lines. Consequently,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even if multiple lines are used, it is likely that each line will have multiple I/O modules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attached to it. Thus, one of the other three techniques must be used on each line.</a:t>
            </a:r>
            <a:endParaRPr lang="en-GB" dirty="0" smtClean="0"/>
          </a:p>
          <a:p>
            <a:endParaRPr lang="en-GB" dirty="0" smtClean="0"/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One alternative is the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software poll.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the processor detects an interrupt,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 branches to an interrupt-service routine whose job it is to poll each I/O module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determine which module caused the interrupt. The poll could be in the form of 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separate command line (e.g., TESTI/O). In this case, the processor raises TESTI/O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places the address of a particular I/O module on the address lines. The I/O module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responds positively if it sets the interrupt. Alternatively, each I/O module could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contain an addressable status register. The processor then reads the status register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each I/O module to identify the interrupting module. Once the correct module is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identified, the processor branches to a device-service routine specific to that device.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disadvantage of the software poll is that it is time consuming. A more efficient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technique is to use a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daisy chain,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which provides, in effect, a hardware poll. An example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a daisy-chain configuration is shown in Figure 3.26. For interrupts, all I/O modules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share a common interrupt request line. The interrupt acknowledge line is daisy chained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through the modules. When the processor senses an interrupt, it sends out an interrupt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acknowledge. This signal propagates through a series of I/O modules until it gets to 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requesting module. The requesting module typically responds by placing a word 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data lines. This word is referred to as a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vector 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is either the address of the I/O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module or some other unique identifier. In either case, the processor uses the vector as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pointer to the appropriate device-service routine. This avoids the need to execute 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general interrupt-service routine first. This technique is called a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vectored interrupt.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There is another technique that makes use of vectored interrupts, and that is</a:t>
            </a:r>
          </a:p>
          <a:p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bus arbitration.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bus arbitration, an I/O module must first gain control of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bus before it can raise the interrupt request line. Thus, only one module can raise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line at a time. When the processor detects the interrupt, it responds on the interrupt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acknowledge line. The requesting module then places its vector on the data lines.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5660AE-C0A1-984F-A35F-82E762515FC9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Intel 80386 provides a single Interrupt Request (INTR) and a single Interrupt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Acknowledge (INTA) line. To allow the 80386 to handle a variety of devices and priority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structures, it is usually configured with an external interrupt arbiter, the 82C59A.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External devices are connected to the 82C59A, which in turn connects to the 80386.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7.8 shows the use of the 82C59A to connect multiple I/O modules for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80386. A single 82C59A can handle up to eight modules. If control for more than eight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modules is required, a cascade arrangement can be used to handle up to 64 modules.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82C59A’s sole responsibility is the management of interrupts. It accepts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interrupt requests from attached modules, determines which interrupt has the highest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priority, and then signals the processor by raising the INTR line. The processor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acknowledges via the INTA line. This prompts the 82C59A to place the appropriate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vector information on the data bus. The processor can then proceed to process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interrupt and to communicate directly with the I/O module to read or write data.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82C59A is programmable. The 80386 determines the priority scheme to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 used by setting a control word in the 82C59A. The following interrupt modes are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possible: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Fully nested: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interrupt requests are ordered in priority from 0 (IR0)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through 7 (IR7).</a:t>
            </a:r>
            <a:endParaRPr kumimoji="1" lang="en-GB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endParaRPr kumimoji="1" lang="en-GB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Rotating: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some applications a number of interrupting devices are of equal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priority. In this mode a device, after being serviced, receives the lowest priority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the group.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Special mask: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allows the processor to inhibit interrupts from certain devices.</a:t>
            </a:r>
            <a:endParaRPr lang="en-GB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As an example of an I/O module used for programmed I/O and interrupt-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driven I/O, we consider the Intel 8255A Programmable Peripheral Interface. The 8255A is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single-chip, general-purpose I/O module originally designed for use with the Intel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80386 processor. It has since been cloned by other manufacturers and is a widely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used peripheral controller chip. Its uses include as a controller for simple I/O devices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microprocessors and in embedded systems, including microcontroller systems.</a:t>
            </a:r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7.9 shows a general block diagram plus the pin assignment for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40-pin package in which it is housed.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right side of the block diagram of Figure 7.9a is the external interface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8255A. The 24 I/O lines are divided into three 8-bit groups (A, B, C). Each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group can function as an 8-bit I/O port, thus providing connection for three peripheral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devices. In addition, group C is subdivided into 4-bit groups (C</a:t>
            </a:r>
            <a:r>
              <a:rPr kumimoji="1" lang="en-US" sz="1200" b="0" i="0" u="none" strike="noStrike" kern="1200" baseline="-25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 and C</a:t>
            </a:r>
            <a:r>
              <a:rPr kumimoji="1" lang="en-US" sz="1200" b="0" i="0" u="none" strike="noStrike" kern="1200" baseline="-25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), which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may be used in conjunction with the A and B I/O ports. Configured in this manner,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group C lines carry control and status signals.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left side of the block diagram is the internal interface to the microprocessor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system bus. It includes an 8-bit bidirectional data bus (D0 through D7), used to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transfer data between the microprocessor and the I/O ports and to transfer control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information.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processor controls the 8255A by means of an 8-bit control register in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processor. The processor can set the value of the control register to specify a variety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operating modes and configurations. From the processor point of view, there is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control port, and the control register bits are set in the processor and then sent to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control port over lines D0—D7.</a:t>
            </a:r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Thus, when the processor sets both A1 and A2 to 1, the 8255A interprets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8-bit value on the data bus as a control word. When the processor transfers an 8-bit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 word with line D7 set to 1 (Figure 7.10a), the control word is used to configure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operating mode of the 24 I/O lines. The three modes are:</a:t>
            </a:r>
          </a:p>
          <a:p>
            <a:endParaRPr kumimoji="1" lang="en-US" sz="1200" b="1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Mode 0:  This is the basic I/O mode. The three groups of eight external lines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function as three 8-bit I/O ports. Each port can be designated as input or output.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may only be sent to a port if the port is defined as output, and data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may only be read from a port if the port is set to input.</a:t>
            </a:r>
          </a:p>
          <a:p>
            <a:endParaRPr kumimoji="1" lang="en-US" sz="1200" b="1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Mode 1:  In this mode, ports A and B can be configured as either input or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output, and lines from port C serve as control lines for A and B. The control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signals serve two principal purposes: “handshaking” and interrupt request.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Handshaking is a simple timing mechanism. One control line is used by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sender as a DATA READY line, to indicate when the data are present on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data lines. Another line is used by the receiver as an ACKNOWLEDGE,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indicating that the data have been read and the data lines may be cleared.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Another line may be designated as an INTERRUPT REQUEST line and tied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back to the system bus.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Mode 2: This is a bidirectional mode. In this mode, port A can be configured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either the input or output lines for bidirectional traffic on port B, with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port B lines providing the opposite direction. Again, port C lines are used for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 signaling.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the processor sets D7 to 0 (Figure 7.10b), the control word is used to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 the bit values of port C individually. This feature is rarely used.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Because the 8255A is programmable via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 register, it can be used to control a variety of simple peripheral devices.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7.11 illustrates its use to control a keyboard/display terminal. The keyboard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provides 8 bits of input. Two of these bits, SHIFT and CONTROL, have special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meaning to the keyboard-handling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 executing in the processor. However,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interpretation is transparent to the 8255A, which simply accepts the 8 bits of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and presents them on the system data bus. Two handshaking control lines are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provided for use with the keyboard.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display is also linked by an 8-bit data port. Again, two of the bits have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special meanings that are transparent to the 8255A. In addition to two handshaking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lines, two lines provide additional control functions.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1650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9E1119-6A00-7F43-BC2C-498C18B42F28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Interrupt-driven I/O, though more efficient than simple programmed I/O, still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requires the active intervention of the processor to transfer data between memory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an I/O module, and any data transfer must traverse a path through the processor.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Thus, both these forms of I/O suffer from two inherent drawbacks:</a:t>
            </a:r>
          </a:p>
          <a:p>
            <a:endParaRPr kumimoji="1"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1. The I/O transfer rate is limited by the speed with which the processor can test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service a device.</a:t>
            </a:r>
          </a:p>
          <a:p>
            <a:endParaRPr kumimoji="1"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2. The processor is tied up in managing an I/O transfer; a number of instructions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must be executed for each I/O transfer (e.g., Figure 7.5).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There is somewhat of a trade-off between these two drawbacks. Consider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transfer of a block of data. Using simple programmed I/O, the processor is dedicated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the task of I/O and can move data at a rather high rate, at the cost of doing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nothing else. Interrupt I/O frees up the processor to some extent at the expense of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I/O transfer rate. Nevertheless, both methods have an adverse impact on both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 activity and I/O transfer rate.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large volumes of data are to be moved, a more efficient technique is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required: direct memory access (DMA).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DMA involves an additional module on the system bus. The DMA module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(Figure 7.12) is capable of mimicking the processor and, indeed, of taking over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 of the system from the processor. It needs to do this to transfer data to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from memory over the system bus. For this purpose, the DMA module must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 the bus only when the processor does not need it, or it must force the processor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suspend operation temporarily. The latter technique is more common and is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referred to as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cycle stealing, 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because the DMA module in effect steals a bus cycle.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the processor wishes to read or write a block of data, it issues 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command to the DMA module, by sending to the DMA module the following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information: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Whether a read or write is requested, using the read or write control line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between the processor and the DMA module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The address of the I/O device involved, communicated on the data lines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30000"/>
              </a:spcBef>
              <a:spcAft>
                <a:spcPct val="0"/>
              </a:spcAft>
              <a:buFont typeface="Arial"/>
              <a:buChar char="•"/>
            </a:pP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starting location in memory to read from or write to, communicated 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data lines and stored by the DMA module in its address register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The number of words to be read or written, again communicated via the data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lines and stored in the data count register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processor then continues with other work. It has delegated this I/O operation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the DMA module. The DMA module transfers the entire block of data, one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word at a time, directly to or from memory, without going through the processor.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the transfer is complete, the DMA module sends an interrupt signal to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processor. Thus, the processor is involved only at the beginning and end of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transfer (Figure 7.4c).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BDBA6A-22A5-9942-8267-909B6723AC8A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7.13 shows where in the instruction cycle the processor may be suspended.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each case, the processor is suspended just before it needs to use the bus.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DMA module then transfers one word and returns control to the processor.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Note that this is not an interrupt; the processor does not save a context and do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something else. Rather, the processor pauses for one bus cycle. The overall effect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to cause the processor to execute more slowly. Nevertheless, for a multiple-word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transfer, DMA is far more efficient than interrupt-driven or programmed I/O.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709E80-2055-9541-A849-BA0D63923471}" type="slidenum">
              <a:rPr lang="en-US"/>
              <a:pPr/>
              <a:t>28</a:t>
            </a:fld>
            <a:endParaRPr lang="en-US" dirty="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DMA mechanism can be configured in a variety of ways. Some possibilities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shown in Figure 7.14. In the first example, all modules share the same system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bus. The DMA module, acting as a surrogate processor, uses programmed I/O to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exchange data between memory and an I/O module through the DMA module. This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configuration, while it may be inexpensive, is clearly inefficient. As with processor controlled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programmed I/O, each transfer of a word consumes two bus cycles.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number of required bus cycles can be cut substantially by integrating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DMA and I/O functions. As Figure 7.14b indicates, this means that there is a path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between the DMA module and one or more I/O modules that does not include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system bus. The DMA logic may actually be a part of an I/O module, or it may be 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separate module that controls one or more I/O modules. This concept can be taken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one step further by connecting I/O modules to the DMA module using an I/O bus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(Figure 7.14c). This reduces the number of I/O interfaces in the DMA module to one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provides for an easily expandable configuration. In both of these cases (Figures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7.14b and c), the system bus that the DMA module shares with the processor 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is used by the DMA module only to exchange data with memory.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exchange of data between the DMA and I/O modules takes place off the system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bus.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Intel 8237A DMA controller interfaces to the 80 x 86 family of processors 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DRAM memory to provide a DMA capability. Figure 7.15 indicates the location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DMA module. When the DMA module needs to use the system buses (data,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address, and control) to transfer data, it sends a signal called HOLD to the processor.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processor responds with the HLDA (hold acknowledge) signal, indicating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the DMA module can use the buses. For example, if the DMA module is to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transfer a block of data from memory to disk, it will do the following:</a:t>
            </a:r>
          </a:p>
          <a:p>
            <a:endParaRPr kumimoji="1"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1. The peripheral device (such as the disk controller) will request the service of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DMA by pulling DREQ (DMA request) high.</a:t>
            </a:r>
          </a:p>
          <a:p>
            <a:endParaRPr kumimoji="1"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2. The DMA will put a high on its HRQ (hold request), signaling the CPU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through its HOLD pin that it needs to use the buses.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3.The CPU will finish the present bus cycle (not necessarily the present instruction)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respond to the DMA request by putting high on its HDLA (hold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acknowledge), thus telling the 8237 DMA that it can go ahead and use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buses to perform its task. HOLD must remain active high as long as DMA is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performing its task.</a:t>
            </a:r>
          </a:p>
          <a:p>
            <a:endParaRPr kumimoji="1"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4. DMA will activate DACK (DMA acknowledge), which tells the peripheral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 that it will start to transfer the data.</a:t>
            </a:r>
          </a:p>
          <a:p>
            <a:endParaRPr kumimoji="1"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5. DMA starts to transfer the data from memory to peripheral by putting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 of the first byte of the block on the address bus and activating MEMR,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thereby reading the byte from memory into the data bus; it then activates IOW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write it to the peripheral. Then DMA decrements the counter and increments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address pointer and repeats this process until the count reaches zero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the task is finished.</a:t>
            </a:r>
          </a:p>
          <a:p>
            <a:endParaRPr kumimoji="1"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6. After the DMA has finished its job it will deactivate HRQ, signaling the CPU</a:t>
            </a: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it can regain control over its buses.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25232C-5647-1C4F-9961-9C7FB41E032E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Thus, an I/O module is required. This module has two major functions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(Figure 7.1):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Interface to the processor and memory via the system bus or central switch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Interface to one or more peripheral devices by tailored data links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We begin this chapter with a brief discussion of external devices, followed by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overview of the structure and function of an I/O module. Then we look at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various ways in which the I/O function can be performed in cooperation with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 and memory: the internal I/O interface. Finally, we examine the external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interface, between the I/O module and the outside world.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While the DMA is using the buses to transfer data, the processor is idle.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Similarly, when the processor is using the bus, the DMA is idle. The 8237 DMA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known as a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fly-by DMA controller. This means that the data being moved from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one location to another does not pass through the DMA chip and is not stored in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DMA chip. Therefore, the DMA can only transfer data between an I/O port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a memory address, but not between two I/O ports or two memory locations.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However, as explained subsequently, the DMA chip can perform a memory-to-memory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transfer via a register.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8237 contains four DMA channels that can be programmed independently,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any one of the channels may be active at any moment. These channels are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numbered 0, 1, 2, and 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E0F20-928D-DD4B-A7CB-0399BA4103DF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8237 has a set of five control/command registers to program and control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DMA operation over one of its channels (Table 7.2):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Command: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processor loads this register to control the operation of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DMA. D0 enables a memory-to-memory transfer, in which channel 0 is used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transfer a byte into an 8237 temporary register and channel 1 is used to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transfer the byte from the register to memory. When memory-to-memory is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enabled, D1 can be used to disable increment/decrement on channel 0 so that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fixed value can be written into a block of memory. D2 enables or disables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DMA.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Status: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processor reads this register to determine DMA status. Bits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D0–D3 are used to indicate if channels 0–3 have reached their TC (terminal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count). Bits D4–D7 are used by the processor to determine if any channel has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DMA request pending.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Mode: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processor sets this register to determine the mode of operation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DMA. Bits D0 and D1 are used to select a channel. The other bits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select various operation modes for the selected channel. Bits D2 and D3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determine if the transfer is from an I/O device to memory (write) or from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to I/O (read), or a verify operation. If D4 is set, then the memory</a:t>
            </a:r>
            <a:endParaRPr kumimoji="1" lang="en-GB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 register and the count register are reloaded with their original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values at the end of a DMA data transfer. Bits D6 and D7 determine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way in which the 8237 is used. In single mode, a single byte of data is transferred.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Block and demand modes are used for a block transfer, with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demand mode allowing for premature ending of the transfer. Cascade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mode allows multiple 8237s to be cascaded to expand the number of channels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more than 4.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Single Mask: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processor sets this register. Bits D0 and D1 select the channel.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Bit D2 clears or sets the mask bit for that channel. It is through this register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the DREQ input of a specific channel can be masked (disabled) 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unmasked (enabled). While the command register can be used to disable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whole DMA chip, the single mask register allows the programmer to disable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or enable a specific channel.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All Mask: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register is similar to the single mask register except that all four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channels can be masked or unmasked with one write operation.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addition, the 8237A has eight data registers: one memory address register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one count register for each channel. The processor sets these registers to indicate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location of size of main memory to be affected by the transfers.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DMA has proved an effective means of enhancing performance of I/O with peripheral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devices and network I/O traffic. However, for the dramatic increases in data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rates for network I/O, DMA is not able to scale to meet the increased demand.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demand is coming primarily from the widespread deployment of 10-Gbps and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100-Gbps Ethernet switches to handle massive amounts of data transfer to and from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database servers and other high-performance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systems [STAL14a]. A secondary but increasingly important source of traffic comes 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from Wi-Fi in the gigabit range. Network Wi-Fi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devices that handle 3.2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Gbps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and 6.76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Gbps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are becoming widely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available and producing demand on enterprise systems [STAL14b].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this section, we will show how enabling the I/O function to have direct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access to the cache can enhance performance, a technique known as direct cache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access (DCA . Throughout this section, we are concerned only with the cache that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closest to main memory, referred to as the last-level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cache . In some systems, this will be an L2 cache, in others an L3 cache.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begin, we describe the way in which contemporary multicore systems use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on-chip shared cache to enhance DMA performance. This approach involves enabling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DMA function to have direct access to the last-level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cache. Next we examine cache-related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performance issues that manifest when high-speed network traffic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processed. From there, we look at several different strategies for DCA that are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designed to enhance network protocol processing performance. Finally, this section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describes a DCA approach implemented by Intel, referred to as Direct Data I/O.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7211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Intel Xeon is Intel’s high-end, high-performance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 family, used in servers, high-performance workstations, and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supercomputers. Many of the members of the Xeon family use a ring interconnect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system, as illustrated for the Xeon E5-2600/4600 in Figure 7.16.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E5-2600/4600 can be configured with up to eight cores on a single chip.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Each core has dedicated L1 and L2 caches. There is a shared L3 cache of up to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20 MB. The L3 cache is divided into slices, one associated with each core although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each core can address the entire cache. Further, each slice has its own cache pipeline,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so that requests can be sent in parallel to the slices.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bidirectional high-speed ring interconnect links cores, last-level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cache,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PCIe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, and integrated memory controller (IMC).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essence, the ring operates as follows: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1.  Each component that attaches to the bidirectional ring (QPI,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PCIe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, L3 cache,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L2 cache) is considered a ring agent, and implements ring agent logic.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2.  The ring agents cooperate via a distributed protocol to request and allocate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access to the ring, in the form of time slots.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3.  When an agent has data to send, it chooses the ring direction that results in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shortest path to the destination and transmits when a scheduling slot is available.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ring architecture provides good performance and scales well for multiple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cores, up to a point. For systems with a greater number of cores, multiple rings are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used, with each ring supporting some of the cores.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traditional DMA operation, data is exchanged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between main memory and an I/O device by means of the system interconnection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structure, such as a bus, ring, or QPI point-to-point matrix. So, for example, if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Xeon E5-2600/4600 used a traditional DMA technique, output would proceed as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follows. An I/O driver running on a core would send an I/O command to the I/O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controller (labeled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PCIe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in Figure 7.16) with the location and size of the buffer in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main memory containing the data to be transferred. The I/O controller issues a read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request that is routed to the memory controller hub (MCH), which accesses the data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 DDR3 memory and puts it on the system ring for delivery to the I/O controller.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L3 cache is not involved in this transaction and one or more off-chip memory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reads are required. Similarly, for input, data arrives from the I/O controller and is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delivered over the system ring to the MCH and written out to main memory.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MCH must also invalidate any L3 cache lines corresponding to the updated memory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locations. In this case, one or more off-chip memory writes are required. Further, if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application wants to access the new data, a main memory read is required.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the availability of large amounts of last-level cache, a more efficient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technique is possible, and is used by the Xeon E5-2600/4600. For output, when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controller issues a read request, the MCH first checks to see if the data is in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L3 cache. This is likely to be the case, if an application has recently written data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into the memory block to be output. In that case, the MCH directs data from the L3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cache to the I/O controller; no main memory accesses are needed. However, it also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causes the data to be evicted from cache, that is, the act of reading by an I/O device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causes data to be evicted. Thus, the I/O operation proceeds efficiently because it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does not require main memory access. But, if an application does need that data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the future, it must be read back into the L3 cache from main memory. The input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operation on the Xeon E5-2600/4600 operates as described in the previous paragraph;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L3 cache is not involved.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Thus, the performance improvement involves only output operations.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final point. Although the output transfer is directly from cache to the I/O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controller, the term direct cache access  is not used for this feature. Rather the term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reserved for the I/O protocol application, as described in the remainder of this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section.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4660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Network traffic is transmitted in the form of a sequence of protocol blocks, called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packets or protocol data units. The lowest, or link, level protocol is typically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Ethernet, so that each arriving and departing block of data consists of an Ethernet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packet containing as payload the higher-level protocol packet. The higher-level protocols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usually the Internet Protocol (IP), operating on top of Ethernet, and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Transmission Control Protocol (TCP), operating on top of IP. Accordingly,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Ethernet payload consists of a block of data with a TCP header and an IP header.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outgoing data, Ethernet packets are formed in a peripheral component, such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an I/O controller or network interface controller (NIC). Similarly, for incoming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traffic, the I/O controller strips off the Ethernet information and delivers the TCP/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IP packet to the host CPU.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6148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both outgoing and incoming traffic, the core, main memory, and cache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all involved. In a DMA scheme, when an application wishes to transmit data, it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places that data in an application-assigned buffer in main memory. The core transfers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to a system buffer in main memory and creates the necessary TCP and IP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headers, which are also buffered in system memory. The packet is then picked up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via DMA for transfer via the NIC. This activity engages not only main memory but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also the cache. For incoming traffic, similar transfers between system and application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buffers are required.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When large volumes of protocol traffic are processed, two factors in this scenario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degrade performance. First, the core consumes valuable clock cycles in copying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between system and application buffers. Second, because memory speeds have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not kept up with CPU speeds, the core loses time waiting on memory reads and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writes. In this traditional way of processing protocol traffic, the cache does not help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because the data and protocol headers are constantly changing and thus the cache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must constantly be updated.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3731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To clarify the performance issue and to explain the benefit of DCA as a way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improving performance, let us look at the processing of protocol traffic in more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detail for incoming traffic. In general terms, the following steps occur: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1. Packet arrives.  The NIC receives an incoming Ethernet packet. The NIC processes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strips off the Ethernet control information. This includes doing an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error detection calculation. The remaining TCP/IP packet is then transferred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the system’s DMA module, which generally is part of the NIC. The NIC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also creates a packet descriptor with information about the packet, such as its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buffer location in memory.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2. DMA. The DMA module transfers data, including the packet descriptor, to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main memory. It must also invalidate the corresponding cache lines, if any.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3. NIC interrupts host. After a number of packets have been transferred,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NIC issues an interrupt to the host processor.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4. Retrieve descriptors and headers. The core processes the interrupt, invoking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interrupt handling procedure, which reads the descriptor and header of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received packets.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5. Cache miss occurs. Because this is new data coming in, the cache lines corresponding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the system buffer containing the new data are invalidated. Thus,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core must stall to read the data from main memory into cache, and then to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core registers.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6. Header is processed. The protocol software executes on the core to analyze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contents of the TCP and IP headers. This will likely include accessing a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transport control block (TCB), which contains context information related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TCP. The TCB access may or may not trigger a cache miss, necessitating a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main memory access.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7. Payload transferred. The data portion of the packet is transferred from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system buffer to the appropriate application buffer.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similar sequence of steps occurs for outgoing packet traffic, but there are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some differences that affect how the cache is managed. For outgoing traffic,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following steps occur: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1. Packet transfer requested. When an application has a block of data to transfer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a remote system, it places the data in an application buffer and alerts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OS with some type of system call.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2. Packet created. The OS invokes a TCP/IP process to create the TCP/IP packet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transmission. The TCP/IP process accesses the TCB (which may involve a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cache miss) and creates the appropriate headers. It also reads the data from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application buffer, and then places the completed packet (headers plus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data) in a system buffer. Note that the data that is written into the system buffer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also exists in the cache. The TCP/IP process also creates a packet descriptor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is placed in memory shared with the DMA module.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3. Output operation invoked. This uses a device driver program to signal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DMA module that output is ready for the NIC.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4. DMA transfer. The DMA module reads the packet descriptor. Then, a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DMA transfer is performed from main memory or the last level cache to the NIC.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Note that DMA transfers invalidate the cache line in cache even in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case of a read (by the DMA module). If the line is modified, this causes a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write back. The core does not do the invalidates. The invalidates happen when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DMA module reads the data.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5. NIC signals completion. After the transfer is complete, the NIC signals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driver on the core that originated the send signal.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6. Driver frees buffer. Once the driver receives the completion notice, if frees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up the buffer space for reuse. The core must also invalidate the cache lines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containing the buffer data.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As can be seen, network I/O involves a number of accesses to cache and main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and the movement of data between an application buffer and a system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buffer. The heavy involvement of main memory becomes a bottleneck, as both core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network performance outstrip gains in memory access times.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6549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Several strategies have been proposed for making more efficient use of caches for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network I/O, with the general term direct cache access  applied to all of these strategies.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simplest strategy is one that was implemented as a prototype on a number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Intel Xeon processors between 2006 and 2010 [KUMA07, INTE08]. This form of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DCA applies only to incoming network traffic. The DCA function in the memory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controller sends a prefetch hint to the core as soon as the data is available in system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memory. This enables the core to prefetch the data packet from the system buffer,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thus avoiding cache misses and the associated waste of core cycles.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While this simple form of DCA does provide some improvement, much more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substantial gains can be realized by avoiding the system buffer in main memory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altogether. For the specific function of protocol processing, note that the packet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packet descriptor information are accessed only once in the system buffer by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core. For incoming packets, the core reads the data from the buffer and transfers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packet payload to an application buffer. It has no need to access that data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the system buffer again. Similarly, for outgoing packets, once the core has placed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data in the system buffer, it has no need to access that data again. Suppose,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therefore, that the I/O system were equipped not only with the capability of directly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accessing main memory, but also of accessing the cache, both for input and output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operations. Then it would be possible to use the last-level cache instead of the main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to buffer packets and descriptors of incoming and outgoing packets.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last approach, which is a true DCA, was proposed in [HUGG05]. It has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also been described as cache injection  [LEON06]. A version of this more complete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form of DCA is implemented in Intel’s Xeon processor line, referred to as Direct</a:t>
            </a:r>
          </a:p>
          <a:p>
            <a:r>
              <a:rPr kumimoji="1" lang="pt-BR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</a:t>
            </a:r>
            <a:r>
              <a:rPr kumimoji="1" lang="pt-BR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</a:t>
            </a:r>
            <a:r>
              <a:rPr kumimoji="1" lang="pt-BR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/O  [INTE12].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8227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Intel Direct Data I/O (DDIO) is implemented on all of the Xeon E5 family of processors.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Its operation is best explained with a side-by-side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comparison of transfers with and without DDIO.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First, we look at the case of a packet arriving at the NIC from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network. Figure 7.17a shows the steps involved for a DMA operation. The NIC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initiates a memory write (1). Then the NIC invalidates the cache lines corresponding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the system buffer (2). Next, the DMA operation is performed, depositing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packet directly into main memory (3). Finally, after the appropriate core receives a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DMA interrupt signal, the core can read the packet data from memory through the</a:t>
            </a:r>
          </a:p>
          <a:p>
            <a:r>
              <a:rPr kumimoji="1" lang="it-IT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cache (4).</a:t>
            </a:r>
          </a:p>
          <a:p>
            <a:endParaRPr kumimoji="1" lang="it-IT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it-IT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Before</a:t>
            </a:r>
            <a:r>
              <a:rPr kumimoji="1" lang="it-IT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</a:t>
            </a:r>
            <a:r>
              <a:rPr kumimoji="1" lang="it-IT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discussing</a:t>
            </a:r>
            <a:r>
              <a:rPr kumimoji="1" lang="it-IT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the processing of an </a:t>
            </a:r>
            <a:r>
              <a:rPr kumimoji="1" lang="it-IT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incoming</a:t>
            </a:r>
            <a:r>
              <a:rPr kumimoji="1" lang="it-IT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</a:t>
            </a:r>
            <a:r>
              <a:rPr kumimoji="1" lang="it-IT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packet</a:t>
            </a:r>
            <a:r>
              <a:rPr kumimoji="1" lang="it-IT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</a:t>
            </a:r>
            <a:r>
              <a:rPr kumimoji="1" lang="it-IT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using</a:t>
            </a:r>
            <a:r>
              <a:rPr kumimoji="1" lang="it-IT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DDIO, </a:t>
            </a:r>
            <a:r>
              <a:rPr kumimoji="1" lang="it-IT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we</a:t>
            </a:r>
            <a:r>
              <a:rPr kumimoji="1" lang="it-IT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</a:t>
            </a:r>
            <a:r>
              <a:rPr kumimoji="1" lang="it-IT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need</a:t>
            </a:r>
            <a:endParaRPr kumimoji="1" lang="it-IT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it-IT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</a:t>
            </a:r>
            <a:r>
              <a:rPr kumimoji="1" lang="it-IT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summarize</a:t>
            </a:r>
            <a:r>
              <a:rPr kumimoji="1" lang="it-IT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the </a:t>
            </a:r>
            <a:r>
              <a:rPr kumimoji="1" lang="it-IT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discussion</a:t>
            </a:r>
            <a:r>
              <a:rPr kumimoji="1" lang="it-IT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of cache </a:t>
            </a:r>
            <a:r>
              <a:rPr kumimoji="1" lang="it-IT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write</a:t>
            </a:r>
            <a:r>
              <a:rPr kumimoji="1" lang="it-IT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policy from </a:t>
            </a:r>
            <a:r>
              <a:rPr kumimoji="1" lang="it-IT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Chapter</a:t>
            </a:r>
            <a:r>
              <a:rPr kumimoji="1" lang="it-IT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4, and introduce a</a:t>
            </a:r>
          </a:p>
          <a:p>
            <a:r>
              <a:rPr kumimoji="1" lang="it-IT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new </a:t>
            </a:r>
            <a:r>
              <a:rPr kumimoji="1" lang="it-IT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technique</a:t>
            </a:r>
            <a:r>
              <a:rPr kumimoji="1" lang="it-IT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. For the </a:t>
            </a:r>
            <a:r>
              <a:rPr kumimoji="1" lang="it-IT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following</a:t>
            </a:r>
            <a:r>
              <a:rPr kumimoji="1" lang="it-IT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</a:t>
            </a:r>
            <a:r>
              <a:rPr kumimoji="1" lang="it-IT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discussion</a:t>
            </a:r>
            <a:r>
              <a:rPr kumimoji="1" lang="it-IT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, </a:t>
            </a:r>
            <a:r>
              <a:rPr kumimoji="1" lang="it-IT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there</a:t>
            </a:r>
            <a:r>
              <a:rPr kumimoji="1" lang="it-IT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are </a:t>
            </a:r>
            <a:r>
              <a:rPr kumimoji="1" lang="it-IT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issues</a:t>
            </a:r>
            <a:r>
              <a:rPr kumimoji="1" lang="it-IT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</a:t>
            </a:r>
            <a:r>
              <a:rPr kumimoji="1" lang="it-IT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relating</a:t>
            </a:r>
            <a:r>
              <a:rPr kumimoji="1" lang="it-IT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to cache </a:t>
            </a:r>
            <a:r>
              <a:rPr kumimoji="1" lang="it-IT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coherency</a:t>
            </a:r>
            <a:endParaRPr kumimoji="1" lang="it-IT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it-IT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</a:t>
            </a:r>
            <a:r>
              <a:rPr kumimoji="1" lang="it-IT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</a:t>
            </a:r>
            <a:r>
              <a:rPr kumimoji="1" lang="it-IT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arise</a:t>
            </a:r>
            <a:r>
              <a:rPr kumimoji="1" lang="it-IT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in a </a:t>
            </a:r>
            <a:r>
              <a:rPr kumimoji="1" lang="it-IT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multiprocessor</a:t>
            </a:r>
            <a:r>
              <a:rPr kumimoji="1" lang="it-IT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or </a:t>
            </a:r>
            <a:r>
              <a:rPr kumimoji="1" lang="it-IT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multicore</a:t>
            </a:r>
            <a:r>
              <a:rPr kumimoji="1" lang="it-IT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</a:t>
            </a:r>
            <a:r>
              <a:rPr kumimoji="1" lang="it-IT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environment</a:t>
            </a:r>
            <a:r>
              <a:rPr kumimoji="1" lang="it-IT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. </a:t>
            </a:r>
            <a:r>
              <a:rPr kumimoji="1" lang="it-IT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These</a:t>
            </a:r>
            <a:r>
              <a:rPr kumimoji="1" lang="it-IT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are </a:t>
            </a:r>
            <a:r>
              <a:rPr kumimoji="1" lang="it-IT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discussed</a:t>
            </a:r>
            <a:endParaRPr kumimoji="1" lang="it-IT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in Chapter 17 but the details need not concern us here. Recall that there are two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techniques for dealing with an update to a cache line:</a:t>
            </a:r>
          </a:p>
          <a:p>
            <a:endParaRPr kumimoji="1" lang="en-US" sz="1200" b="1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Write through:  All write operations are made to main memory as well as to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cache, ensuring that main memory is always valid. Any other core–cache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module can monitor traffic to main memory to maintain consistency within its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own local cache.</a:t>
            </a:r>
          </a:p>
          <a:p>
            <a:endParaRPr kumimoji="1" lang="en-US" sz="1200" b="1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Write back:  Updates are made only in the cache. When an update occurs, a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dirty bit associated with the line is set. Then, when a block is replaced, it is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written back to main memory if and only if the dirty bit is set.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DDIO uses the write-back strategy in the L3 cache.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cache write operation may encounter a cache miss, which is dealt with by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one of two strategies:</a:t>
            </a:r>
          </a:p>
          <a:p>
            <a:endParaRPr kumimoji="1" lang="en-US" sz="1200" b="1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Write allocate:  The required line is loaded into the cache from main memory.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Then, the line in the cache is updated by the write operation. This scheme is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typically used with the write-back method.</a:t>
            </a:r>
          </a:p>
          <a:p>
            <a:endParaRPr kumimoji="1" lang="en-US" sz="1200" b="1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Non-write allocate:  The block is modified directly in main memory. No change is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made to the cache. This scheme is typically used with the write-through method.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the above in mind, we can describe the DDIO strategy for inbound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transfers initiated by the NIC.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1.  If there is a cache hit, the cache line is updated, but not main memory; this is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simply the write-back strategy for a cache hit. The Intel literature refers to this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write update 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2. If there is a cache miss, the write operation occurs to a line in the cache that will not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 written back to main memory. Subsequent writes update the cache line, again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no reference to main memory or no future action that writes this data to main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memory. The Intel documentation [INTE12] refers to this as write allocate, which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unfortunately is not the same meaning for the term in the general cache literature.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DDIO strategy is effective for a network protocol application because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incoming data need not be retained for future use. The protocol application is going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write the data to an application buffer, and there is no need to temporarily store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 in a system buffer.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7.17b shows the operation for DDIO input. The NIC initiates a memory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write (1). Then the NIC invalidates the cache lines corresponding to the system buffer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deposits the incoming data in the cache (2). Finally, after the appropriate core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receives a DCA interrupt signal, the core can read the packet data from the cache (3).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packet output Figure 7.17c shows the steps involved for a DMA operation for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outbound packet transmission. The TCP/IP protocol handler executing on the core reads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in from an application buffer and writes it out to a system buffer. These data access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operations result in cache misses and cause data to be read from memory and into the L3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cache (1). When the NIC receives notification for starting a transmit operation, it reads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data from the L3 cache and transmits it (2). The cache access by the NIC causes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to be evicted from the cache and written back to main memory (3).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7.17d shows the steps involved for a DDIO operation for packet transmission.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TCP/IP protocol handler creates the packet to be transmitted and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stores it in allocated space in the L3 cache, but not in main memory (2). The read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operation initiated by the NIC is satisfied by data from the cache, without causing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evictions to main memory.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 should be clear from these side-by-side comparisons that DDIO is more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efficient than DMA for both incoming and outgoing packets and is therefore better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able to keep up with the high packet traffic rate.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7488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817E3F-4FF2-9347-82E8-1DB7E1518E0C}" type="slidenum">
              <a:rPr lang="en-US"/>
              <a:pPr/>
              <a:t>39</a:t>
            </a:fld>
            <a:endParaRPr lang="en-US" dirty="0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computer systems have evolved, there has been a pattern of increasing complexity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sophistication of individual components. Nowhere is this more evident than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the I/O function. We have already seen part of that evolution. The evolutionary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steps can be summarized as follows:</a:t>
            </a:r>
          </a:p>
          <a:p>
            <a:endParaRPr kumimoji="1"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1. The CPU directly controls a peripheral device. This is seen in simple microprocessor-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controlled devices.</a:t>
            </a:r>
          </a:p>
          <a:p>
            <a:endParaRPr kumimoji="1"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2. A controller or I/O module is added. The CPU uses programmed I/O without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interrupts. With this step, the CPU becomes somewhat divorced from the specific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details of external device interfaces.</a:t>
            </a:r>
          </a:p>
          <a:p>
            <a:endParaRPr kumimoji="1"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3. The same configuration as in step 2 is used, but now interrupts are employed.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CPU need not spend time waiting for an I/O operation to be performed,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thus increasing efficiency.</a:t>
            </a:r>
          </a:p>
          <a:p>
            <a:endParaRPr kumimoji="1"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4. The I/O module is given direct access to memory via DMA. It can now move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block of data to or from memory without involving the CPU, except at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beginning and end of the transfer.</a:t>
            </a:r>
          </a:p>
          <a:p>
            <a:endParaRPr kumimoji="1"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5. The I/O module is enhanced to become a processor in its own right, with 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specialized instruction set tailored for I/O. The CPU directs the I/O processor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execute an I/O program in memory. The I/O processor fetches and executes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these instructions without CPU intervention. This allows the CPU to specify 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sequence of I/O activities and to be interrupted only when the entire sequence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has been performed.</a:t>
            </a:r>
          </a:p>
          <a:p>
            <a:endParaRPr kumimoji="1"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6. The I/O module has a local memory of its own and is, in fact, a computer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its own right. With this architecture, a large set of I/O devices can be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controlled, with minimal CPU involvement. A common use for such an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architecture has been to control communication with interactive terminals.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I/O processor takes care of most of the tasks involved in controlling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terminals.</a:t>
            </a:r>
            <a:endParaRPr kumimoji="1" lang="en-GB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endParaRPr kumimoji="1" lang="en-GB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one proceeds along this evolutionary path, more and more of the I/O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function is performed without CPU involvement. The CPU is increasingly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relieved of I/O-related tasks, improving performance. With the last two steps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(5–6), a major change occurs with the introduction of the concept of an I/O module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capable of executing a program. For step 5, the I/O module is often referred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as an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channel. 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step 6, the term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I/O processor 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often used. However,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both terms are on occasion applied to both situations. In what follows, we will use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term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channel.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6BD29B-6EF8-244A-AD8E-42345A2E1608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operations are accomplished through a wide assortment of external devices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provide a means of exchanging data between the external environment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the computer. An external device attaches to the computer by a link to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I/O module (Figure 7.1). The link is used to exchange control, status, 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between the I/O module and the external device. An external device connected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an I/O module is often referred to as a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peripheral device 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or, simply, a</a:t>
            </a:r>
          </a:p>
          <a:p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peripheral.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We can broadly classify external devices into three categories: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Human readable: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Suitable for communicating with the computer user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Machine readable: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Suitable for communicating with equipment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Communication: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Suitable for communicating with remote devices</a:t>
            </a:r>
          </a:p>
          <a:p>
            <a:endParaRPr kumimoji="1"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Examples of human-readable devices are video display terminals (VDTs) 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printers. Examples of machine-readable devices are magnetic disk and tape systems,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sensors and actuators, such as are used in a robotics application. Note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we are viewing disk and tape systems as I/O devices in this chapter, whereas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Chapter 6 we viewed them as memory devices. From a functional point of view,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these devices are part of the memory hierarchy, and their use is appropriately discussed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Chapter 6. From a structural point of view, these devices are controlled by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modules and are hence to be considered in this chapter.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Communication devices allow a computer to exchange data with a remote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device, which may be a human-readable device, such as a terminal, a machine readable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device, or even another computer.</a:t>
            </a:r>
            <a:endParaRPr lang="en-GB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I/O channel represents an extension of the DMA concept. An I/O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channel has the ability to execute I/O instructions, which gives it complete control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over I/O operations. In a computer system with such devices, the CPU does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not execute I/O instructions. Such instructions are stored in main memory to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 executed by a special-purpose processor in the I/O channel itself. Thus,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CPU initiates an I/O transfer by instructing the I/O channel to execute a program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memory. The program will specify the device or devices, the area 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areas of memory for storage, priority, and actions to be taken for certain error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conditions. The I/O channel follows these instructions and controls the data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transfer.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Two types of I/O channels are common, as illustrated in Figure 7.18. A</a:t>
            </a:r>
          </a:p>
          <a:p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selector channe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 controls multiple high-speed devices and, at any one time, is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dedicated to the transfer of data with one of those devices. Thus, the I/O channel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selects one device and effects the data transfer. Each device, or a small set of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devices, is handled by a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controller, or I/O module, 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is much like the I/O modules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we have been discussing. Thus, the I/O channel serves in place of the CPU in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controlling these I/O controllers. A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multiplexor channel 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can handle I/O with multiple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devices at the same time. For low-speed devices, a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byte multiplexor 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accepts 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transmits characters as fast as possible to multiple devices. For example, the resultant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character stream from three devices with different rates and individual streams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</a:t>
            </a:r>
            <a:r>
              <a:rPr kumimoji="1" lang="en-US" sz="1200" kern="1200" baseline="-25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</a:t>
            </a:r>
            <a:r>
              <a:rPr kumimoji="1" lang="en-US" sz="1200" kern="1200" baseline="-25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</a:t>
            </a:r>
            <a:r>
              <a:rPr kumimoji="1" lang="en-US" sz="1200" kern="1200" baseline="-25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</a:t>
            </a:r>
            <a:r>
              <a:rPr kumimoji="1" lang="en-US" sz="1200" kern="1200" baseline="-25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…, B</a:t>
            </a:r>
            <a:r>
              <a:rPr kumimoji="1" lang="en-US" sz="1200" kern="1200" baseline="-25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</a:t>
            </a:r>
            <a:r>
              <a:rPr kumimoji="1" lang="en-US" sz="1200" kern="1200" baseline="-25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</a:t>
            </a:r>
            <a:r>
              <a:rPr kumimoji="1" lang="en-US" sz="1200" kern="1200" baseline="-25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</a:t>
            </a:r>
            <a:r>
              <a:rPr kumimoji="1" lang="en-US" sz="1200" kern="1200" baseline="-25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…, and C</a:t>
            </a:r>
            <a:r>
              <a:rPr kumimoji="1" lang="en-US" sz="1200" kern="1200" baseline="-25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</a:t>
            </a:r>
            <a:r>
              <a:rPr kumimoji="1" lang="en-US" sz="1200" kern="1200" baseline="-25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</a:t>
            </a:r>
            <a:r>
              <a:rPr kumimoji="1" lang="en-US" sz="1200" kern="1200" baseline="-25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</a:t>
            </a:r>
            <a:r>
              <a:rPr kumimoji="1" lang="en-US" sz="1200" kern="1200" baseline="-25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… might be A</a:t>
            </a:r>
            <a:r>
              <a:rPr kumimoji="1" lang="en-US" sz="1200" kern="1200" baseline="-25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</a:t>
            </a:r>
            <a:r>
              <a:rPr kumimoji="1" lang="en-US" sz="1200" kern="1200" baseline="-25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</a:t>
            </a:r>
            <a:r>
              <a:rPr kumimoji="1" lang="en-US" sz="1200" kern="1200" baseline="-25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</a:t>
            </a:r>
            <a:r>
              <a:rPr kumimoji="1" lang="en-US" sz="1200" kern="1200" baseline="-25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</a:t>
            </a:r>
            <a:r>
              <a:rPr kumimoji="1" lang="en-US" sz="1200" kern="1200" baseline="-25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</a:t>
            </a:r>
            <a:r>
              <a:rPr kumimoji="1" lang="en-US" sz="1200" kern="1200" baseline="-25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</a:t>
            </a:r>
            <a:r>
              <a:rPr kumimoji="1" lang="en-US" sz="1200" kern="1200" baseline="-25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</a:t>
            </a:r>
            <a:r>
              <a:rPr kumimoji="1" lang="en-US" sz="1200" kern="1200" baseline="-25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</a:t>
            </a:r>
            <a:r>
              <a:rPr kumimoji="1" lang="en-US" sz="1200" kern="1200" baseline="-25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so on. For high-speed devices, a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block multiplexor 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interleaves blocks of data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from several devices.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USB is widely used for peripheral connections. It is the default interface for slower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speed devices, such as keyboard and pointing devices, but is also commonly used for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high-speed I/O, including printers, disk drives, and network adapters.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USB has gone through multiple generations. The first version, USB 1.0,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defined a Low Speed  data rate of 1.5 Mbps and a Full Speed  rate of 12 Mbps. USB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2.0 provides a data rate of 480 Mbps. USB 3.0 includes a new, higher speed bus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called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SuperSpeed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 in parallel with the USB 2.0 bus. The signaling speed of Super-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Speed is 5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Gbps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, but due to signaling overhead, the usable data rate is up to 4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Gbps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.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most recent specification is USB 3.1, which includes a faster transfer mode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called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SuperSpeed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+ . This transfer mode achieves a signaling rate of 10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Gbps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and a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theoretical usable data rate of 9.7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Gbps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USB system is controlled by a root host controller, which attaches to devices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create a local network with a hierarchical tree topology.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6130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FireWire was developed as an alternative to small computer system interface (SCSI)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be used on smaller systems, such as personal computers, workstations, and servers.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objective was to meet the increasing demands for high I/O rates on these systems,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while avoiding the bulky and expensive I/O channel technologies developed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mainframe and supercomputer systems. The result is the IEEE standard 1394, for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High Performance Serial Bus, commonly known as FireWire.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FireWire uses a daisy-chain configuration, with up to 63 devices connected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off a single port. Moreover, up to 1022 FireWire buses can be interconnected using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bridges, enabling a system to support as many peripherals as required.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FireWire provides for what is known as hot plugging, which makes it possible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connect and disconnect peripherals without having to power the computer system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down or reconfigure the system. Also, FireWire provides for automatic configuration;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 is not necessary manually to set device IDs or to be concerned with the relative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position of devices. With FireWire, there are no terminations, and the system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automatically performs a configuration function to assign addresses. A FireWire bus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need not be a strict daisy chain. Rather, a tree-structured configuration is possible.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important feature of the FireWire standard is that it specifies a set of three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layers of protocols to standardize the way in which the host system interacts with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peripheral devices over the serial bus. The physical layer defines the transmission media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are permissible under FireWire and the electrical and signaling characteristics of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each. Data rates from 25 Mbps to 3.2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Gbps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are defined. The link layer describes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transmission of data in the packets. The transaction layer defines a request–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response protocol that hides the lower-layer details of FireWire from applications.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9132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SCSI is a once common standard for connecting peripheral devices (disks, modems,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printers, etc.) to small and medium-sized computers. Although SCSI has evolved to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higher data rates, it has lost popularity to such competitors as USB and FireWire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smaller systems. However, high-speed versions of SCSI remain popular for mass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support on enterprise systems. For example, the IBM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zEnterprise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EC12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other IBM mainframes offer support for SCSI, and a number of Seagate hard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drive systems use SCSI.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physical organization of SCSI is a shared bus, which can support up to 16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or 32 devices, depending on the generation of the standard. The bus provides for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parallel transmission rather than serial, with a bus width of 16 bits on earlier generations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32 bits on later generations. Speeds range from 5 Mbps on the original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SCSI-1 specification to 160 Mbps on SCSI-3 U3.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6823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most recent, and fastest, peripheral connection technology to become available for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general-purpose use is Thunderbolt, developed by Intel with collaboration from Apple.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One Thunderbolt cable can manage the work previously required of multiple cables.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technology combines data, video, audio, and power into a single high-speed connection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peripherals such as hard drives, RAID (Redundant Array of Independent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Disks) arrays, video-capture boxes, and network interfaces. It provides up to 10 Gbps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throughput in each direction and up to 10 Watts of power to connected peripherals.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Thunderbolt is described in detail in Appendix J.</a:t>
            </a:r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InfiniBand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is an I/O specification aimed at the high-end server market. The first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version of the specification was released in early 2001 and has attracted numerous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vendors. For example, IBM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zEnterprise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series of mainframes has relied heavily on</a:t>
            </a:r>
          </a:p>
          <a:p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InfiniBand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for a number of years. The standard describes an architecture and specifications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data flow among processors and intelligent I/O devices.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InfiniBand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has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become a popular interface for storage area networking and other large storage configurations.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essence,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InfiniBand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enables servers, remote storage, and other network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devices to be attached in a central fabric of switches and links. The switch-based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architecture can connect up to 64,000 servers, storage systems, and networking devices.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Infiniband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is described in detail in Appendix J.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PCI Express is a high-speed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bus system for connecting peripherals of a wide variety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types and speeds. Chapter 3 discusses PCI Express in detail.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Serial ATA (Serial Advanced Technology Attachment) is an interface for disk storage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systems. It provides data rates of up to 6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Gbps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, with a maximum per device of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300 Mbps. SATA is widely used in desktop computers, and in industrial and embedded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applications.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7003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Ethernet is the predominant wired networking technology, used in homes, offices,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centers, enterprises, and wide-area networks. As Ethernet has evolved to support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rates up to 100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Gbps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and distances from a few meters to tens of km, it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has become essential for supporting personal computers, workstations, servers, and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massive data storage devices in organizations large and small.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Ethernet began as an experimental bus-based 3-Mbps system. With a bus system,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all of the attached devices, such as PCs, connect to a common coaxial cable,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much like residential cable TV systems. The first commercially-available Ethernet,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the first version of IEEE 802.3, were bus-based systems operating at 10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Mbps. As technology has advanced, Ethernet has moved from bus-based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switch-based, and the data rate has periodically increased by an order of magnitude. With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switch-based systems, there is a central switch, with all of the devices connected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directly to the switch. Currently, Ethernet systems are available at speeds up to 100</a:t>
            </a:r>
          </a:p>
          <a:p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Gbps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. Here’s a brief chronology.</a:t>
            </a:r>
          </a:p>
          <a:p>
            <a:endParaRPr kumimoji="1" lang="en-US" sz="1200" b="1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1983: 10 Mbps (megabit per second, million bits per second)</a:t>
            </a:r>
          </a:p>
          <a:p>
            <a:endParaRPr kumimoji="1" lang="de-DE" sz="1200" b="1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de-DE" sz="1200" b="1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de-DE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1995: 100 Mbps</a:t>
            </a:r>
          </a:p>
          <a:p>
            <a:endParaRPr kumimoji="1" lang="de-DE" sz="1200" b="1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de-DE" sz="1200" b="1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de-DE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1998: 1 </a:t>
            </a:r>
            <a:r>
              <a:rPr kumimoji="1" lang="de-DE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Gbps</a:t>
            </a:r>
            <a:r>
              <a:rPr kumimoji="1" lang="de-DE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(</a:t>
            </a:r>
            <a:r>
              <a:rPr kumimoji="1" lang="de-DE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gigabit</a:t>
            </a:r>
            <a:r>
              <a:rPr kumimoji="1" lang="de-DE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per </a:t>
            </a:r>
            <a:r>
              <a:rPr kumimoji="1" lang="de-DE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second</a:t>
            </a:r>
            <a:r>
              <a:rPr kumimoji="1" lang="de-DE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, </a:t>
            </a:r>
            <a:r>
              <a:rPr kumimoji="1" lang="de-DE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billion</a:t>
            </a:r>
            <a:r>
              <a:rPr kumimoji="1" lang="de-DE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</a:t>
            </a:r>
            <a:r>
              <a:rPr kumimoji="1" lang="de-DE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bits</a:t>
            </a:r>
            <a:r>
              <a:rPr kumimoji="1" lang="de-DE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per </a:t>
            </a:r>
            <a:r>
              <a:rPr kumimoji="1" lang="de-DE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second</a:t>
            </a:r>
            <a:r>
              <a:rPr kumimoji="1" lang="de-DE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)</a:t>
            </a:r>
          </a:p>
          <a:p>
            <a:endParaRPr kumimoji="1" lang="de-DE" sz="1200" b="1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de-DE" sz="1200" b="1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de-DE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2003: 10 </a:t>
            </a:r>
            <a:r>
              <a:rPr kumimoji="1" lang="de-DE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Gbps</a:t>
            </a:r>
            <a:endParaRPr kumimoji="1" lang="de-DE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endParaRPr kumimoji="1" lang="en-US" sz="1200" b="1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2010: 40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Gbps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and 100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Gbps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640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Wi-Fi is the predominant wireless Internet access technology, used in homes, offices,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public spaces. Wi-Fi in the home now connects computers, tablets, smart phones,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a host of electronic devices, such as video cameras, TVs, and thermostats. Wi-Fi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the enterprise has become an essential means of enhancing worker productivity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network effectiveness. And public Wi-Fi hotspots have expanded dramatically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provide free Internet access in most public places.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the technology of antennas, wireless transmission techniques, and wireless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protocol design has evolved, the IEEE 802.11 committee has been able to introduce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standards for new versions of Wi-Fi at ever-higher speeds. Once the standard is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issued, industry quickly develops the products. Here’s a brief chronology, starting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the original standard, which was simply called IEEE 802.11, and showing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maximum data rate for each version:</a:t>
            </a:r>
          </a:p>
          <a:p>
            <a:endParaRPr kumimoji="1" lang="en-US" sz="1200" b="1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802.11 (1997): 2 Mbps (megabit per second, million bits per second)</a:t>
            </a:r>
          </a:p>
          <a:p>
            <a:endParaRPr kumimoji="1" lang="en-US" sz="1200" b="1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802.11a (1999): 54 Mbps</a:t>
            </a:r>
          </a:p>
          <a:p>
            <a:endParaRPr kumimoji="1" lang="en-US" sz="1200" b="1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802.11b (1999): 11 Mbps</a:t>
            </a:r>
          </a:p>
          <a:p>
            <a:endParaRPr kumimoji="1" lang="de-DE" sz="1200" b="1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de-DE" sz="1200" b="1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de-DE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802.11n (1999): 600 Mbps</a:t>
            </a:r>
          </a:p>
          <a:p>
            <a:endParaRPr kumimoji="1" lang="de-DE" sz="1200" b="1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de-DE" sz="1200" b="1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de-DE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802.11g (2003): 54 Mbps</a:t>
            </a:r>
          </a:p>
          <a:p>
            <a:endParaRPr kumimoji="1" lang="it-IT" sz="1200" b="1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it-IT" sz="1200" b="1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it-IT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802.11ad (2012): 6.76 </a:t>
            </a:r>
            <a:r>
              <a:rPr kumimoji="1" lang="it-IT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Gbps</a:t>
            </a:r>
            <a:r>
              <a:rPr kumimoji="1" lang="it-IT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(</a:t>
            </a:r>
            <a:r>
              <a:rPr kumimoji="1" lang="it-IT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billion</a:t>
            </a:r>
            <a:r>
              <a:rPr kumimoji="1" lang="it-IT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bits per </a:t>
            </a:r>
            <a:r>
              <a:rPr kumimoji="1" lang="it-IT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second</a:t>
            </a:r>
            <a:r>
              <a:rPr kumimoji="1" lang="it-IT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)</a:t>
            </a:r>
          </a:p>
          <a:p>
            <a:endParaRPr kumimoji="1" lang="it-IT" sz="1200" b="1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it-IT" sz="1200" b="1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it-IT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802.11ac (2014): 3.2 </a:t>
            </a:r>
            <a:r>
              <a:rPr kumimoji="1" lang="it-IT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Gbps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6720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zEnterprise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EC12 is IBM’s latest mainframe computer offering (at the time of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writing). The system is based on the use of the zEC12 processor chip, which is a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5.5-GHz multicore chip with six cores. The zEC12 architecture can have a maximum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101 processor chips for a total of 606 cores. In this section, we look at the I/O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structure of the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zEnterprise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EC12.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zEnterprise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EC12 has a dedicated I/O subsystem that manages all I/O operations,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completely off-loading this processing and memory burden from the main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processors. Figure 7.21 shows the logical structure of the I/O subsystem. Of the 96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core processors, up to 4 of these can be dedicated for I/O use, creating 4 channel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subsystems (CSS) . Each CSS is made up of the following elements:</a:t>
            </a:r>
          </a:p>
          <a:p>
            <a:endParaRPr kumimoji="1" lang="en-US" sz="1200" b="1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System assist processor (SAP):  The SAP is a core processor configured for I/O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operation. Its role is to offload I/O operations and manage channels and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operations queues. It relieves the other processors of all I/O tasks, allowing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them to be dedicated to application logic.</a:t>
            </a:r>
          </a:p>
          <a:p>
            <a:endParaRPr kumimoji="1" lang="en-US" sz="1200" b="1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Hardware system area (HSA):  The HSA is a reserved part of the system memory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containing the I/O configuration. It is used by SAPs. A fixed amount of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32 GB is reserved, which is not part of the customer purchased memory. This provides for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greater configuration flexibility and higher availability by eliminating planned and preplanned outages.</a:t>
            </a:r>
          </a:p>
          <a:p>
            <a:endParaRPr kumimoji="1" lang="en-US" sz="1200" b="1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Logical partitions:  A logical partition is a form of virtual machine, which is in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essence, a logical processor defined at the operating system level.  Each CSS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supports up to 16 logical partitions.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Subchannels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: A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subchannel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appear to a program as a logical device and contain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information required to perform an I/O operation. One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subchannel</a:t>
            </a:r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exists for each I/O device addressable by the CSS. A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subchannel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is used by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channel subsystem code running on a partition to pass an I/O request to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channel subsystem. A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subchannel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is assigned for each device defined to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logical partition. Up to 196k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subchannels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are supported per CSS.</a:t>
            </a:r>
          </a:p>
          <a:p>
            <a:endParaRPr kumimoji="1" lang="en-US" sz="1200" b="1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Channel path: A channel path is a single interface between a channel subsystem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one or more control units, via a channel. Commands and data are sent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across a channel path to perform I/O requests. Each CSS can have up to 256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channel paths.</a:t>
            </a:r>
          </a:p>
          <a:p>
            <a:endParaRPr kumimoji="1" lang="en-US" sz="1200" b="1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1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■ 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Channel: Channels are small processors that communicate with the I/O control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units (CUs). They manage the data transfer between memory and the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external devices.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elaborate structure enables the mainframe to manage a massive number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I/O devices and communication links. All I/O processing is offloaded from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application and server processors, enhancing performance. The channel subsystem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processors are somewhat general in configuration, enabling them to manage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wide variety of I/O duties and to keep up with evolving requirements. The channel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processors are specifically programmed for the I/O control units to which they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interface.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very general terms, the nature of an external device is indicated in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7.2. The interface to the I/O module is in the form of control, data, and status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signals.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 signals 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determine the function that the device will perform, such as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send data to the I/O module (INPUT or READ), accept data from the I/O module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(OUTPUT or WRITE), report status, or perform some control function particular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the device (e.g., position a disk head). 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are in the form of a set of bits to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 sent to or received from the I/O module.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Status signals </a:t>
            </a:r>
            <a:r>
              <a:rPr kumimoji="1" lang="en-US" sz="1200" b="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indicate the state of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device. Examples are READY/NOT-READY to show whether the device is ready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data transfer.</a:t>
            </a:r>
          </a:p>
          <a:p>
            <a:endParaRPr kumimoji="1" lang="en-US" sz="1200" i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 logic associated with the device controls the device’s operation in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response to direction from the I/O module. The  transducer converts data from electrical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other forms of energy during output and from other forms to electrical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during input. Typically, a buffer is associated with the transducer to temporarily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hold data being transferred between the I/O module and the external environment.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buffer size of 8 to 16 bits is common for serial devices, whereas block-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oriented devices such as disk drive controllers may have much larger buffers.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interface between the I/O module and the external device will be examined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Section 7.7. The interface between the external device and the environment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beyond the scope of this book, but several brief examples are given here.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A disk drive contains electronics for exchanging data, control, and status signals with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I/O module plus the electronics for controlling the disk read/write mechanism.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a fixed-head disk, the transducer is capable of converting between the magnetic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patterns on the moving disk surface and bits in the device’s buffer (Figure 7.2). A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Moving-head disk must also be able to cause the disk arm to move radially in and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out across the disk’s surface.</a:t>
            </a:r>
            <a:endParaRPr kumimoji="1" lang="en-US" sz="1200" i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endParaRPr kumimoji="1" lang="en-US" sz="1200" i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explain the I/O system organization, we need to first briefly explain the physical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layout of the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zEnterprise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EC12. Figure 7.20 is a front view of the water-cooled version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machine (there is an air-cooled version). The system has the following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characteristics: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Weight: 2430 kg (5358 lbs)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Width: 1.568 m (5.14 ft)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Depth: 1.69 m (6.13 ft)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Height: 2.015 m (6.6 ft)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Not exactly a laptop.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system consists of two large bays, called frames, that house the various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components of the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zEnterprise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EC12. The right hand A frame includes two large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cages, plus room for cabling and other components. The upper cage is a processor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cage, with four slots to house up to four processor books that are fully interconnected.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Each book contains a multichip module (MCM), memory cards, and I/O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cage connections. Each MCM is a board that houses six multicore chips and two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storage control chips.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lower cage in the A frame is an I/O cage, which contains I/O hardware,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including multiplexors and channels. The I/O cage is a fixed unit installed by IBM to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customer specifications at the factory.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left hand Z frame contains internal batteries and power supplies 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room for one or more support elements, which are used by a system manager for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platform management. The Z frame also contains slots for two or more I/O drawers.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I/O drawer contains similar components to an I/O cage. The differences are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the drawer is smaller and easily swapped in and out at the customer site to meet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changing requirements.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this background, we now show a typical configuration of the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zEnterprise</a:t>
            </a:r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EC12 I/O system structure (Figure 7.21). Each zEC12 processor book supports two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internal (i.e., internal to the A and Z frames) I/O infrastructures: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InfiniBand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for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cages and I/O drawers, and PCI Express (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PCIe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) for I/O drawers. These channel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controllers are referred to as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fanouts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InfiniBand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connections from the processor book to the I/O cages and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drawers are via a Host Channel Adapter (HCA)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fanout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, which has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InfiniBand</a:t>
            </a:r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links to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InfiniBand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multiplexors in the I/O cage or drawer. The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InfiniBand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multiplexors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used to interconnect servers, communications infrastructure equipment,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storage, and embedded systems. In addition to using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InfiniBand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to interconnect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systems, all of which use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InfiniBand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, the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InfiniBand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multiplexor supports other I/O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technologies. ESCON (Enterprise Systems Connection) supports connectivity to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disks, tapes, and printer devices using a proprietary fiber-based technology. Ethernet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connections provide 1-Gbps and 10-Gbps connections to a variety of devices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support this popular local area network technology. One noteworthy use of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Ethernet is to construct large server farms, particularly to interconnect blade servers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each other and with other mainframes.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PCIe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connections from the processor book to the I/O drawers are via a</a:t>
            </a:r>
          </a:p>
          <a:p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PCIe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fanout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to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PCIe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switches. The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PCIe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switches can connect to a number of I/O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 controllers. Typical examples for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zEnterprise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EC12 are 1-Gbps and 10-Gbps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Ethernet and Fiber Channel.</a:t>
            </a:r>
          </a:p>
          <a:p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Each book contains a combination of up to 8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InfiniBand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HCA and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PCIe</a:t>
            </a:r>
            <a:endParaRPr kumimoji="1"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fanouts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. Each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fanout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supports up to 32 connections, for a total maximum of 256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connections per processor book, each connection controlled by a channel processor.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2598D2-2ED8-8547-B4B7-C382E9B8AC9E}" type="slidenum">
              <a:rPr lang="en-US"/>
              <a:pPr/>
              <a:t>52</a:t>
            </a:fld>
            <a:endParaRPr lang="en-US" dirty="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Chapter 7 summary.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EFBF3B-70D1-5640-BB57-DE4DAED0B3B8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most common means of computer/user interaction is a keyboard/monitor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arrangement. The user provides input through the keyboard. This input is then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transmitted to the computer and may also be displayed on the monitor. In addition,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monitor displays data provided by the computer.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basic unit of exchange is the character. Associated with each character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a code, typically 7 or 8 bits in length. The most commonly used text code is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International Reference Alphabet (IRA). Each character in this code is represented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by a unique 7-bit binary code; thus, 128 different characters can be represented.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Characters are of two types: printable and control. Printable characters are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alphabetic, numeric, and special characters that can be printed on paper or displayed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 a screen. Some of the control characters have to do with controlling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printing or displaying of characters; an example is carriage return. Other control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characters are concerned with communications procedures. See Appendix H for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details.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keyboard input, when the user depresses a key, this generates an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electronic signal that is interpreted by the transducer in the keyboard 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translated into the bit pattern of the corresponding IRA code. This bit pattern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then transmitted to the I/O module in the computer. At the computer,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text can be stored in the same IRA code. On output, IRA code characters are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transmitted to an external device from the I/O module. The transducer at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 interprets this code and sends the required electronic signals to the output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 either to display the indicated character or perform the requested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 function.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F6E65E-4211-D44D-B64A-19292B0DF4E1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major functions or requirements for an I/O module fall into the following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categories: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Control and timing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Processor communication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Device communication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Data buffering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Error detection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During any period of time, the processor may communicate with one or more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external devices in unpredictable patterns, depending on the program’s need for I/O.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internal resources, such as main memory and the system bus, must be shared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among a number of activities, including data I/O. Thus, the I/O function includes a</a:t>
            </a:r>
          </a:p>
          <a:p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 and timing requirement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, to coordinate the flow of traffic between internal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resources and external devices. For example, the control of the transfer of data from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external device to the processor might involve the following sequence of steps:</a:t>
            </a:r>
          </a:p>
          <a:p>
            <a:endParaRPr kumimoji="1"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1. The processor interrogates the I/O module to check the status of the attached</a:t>
            </a: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device.</a:t>
            </a:r>
          </a:p>
          <a:p>
            <a:endParaRPr kumimoji="1"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2. The I/O module returns the device status.</a:t>
            </a:r>
          </a:p>
          <a:p>
            <a:endParaRPr kumimoji="1"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3. If the device is operational and ready to transmit, the processor requests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transfer of data, by means of a command to the I/O module.</a:t>
            </a:r>
          </a:p>
          <a:p>
            <a:endParaRPr kumimoji="1"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4. The I/O module obtains a unit of data (e.g., 8 or 16 bits) from the external device.</a:t>
            </a:r>
          </a:p>
          <a:p>
            <a:endParaRPr kumimoji="1"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5. The data are transferred from the I/O module to the processor.</a:t>
            </a:r>
          </a:p>
          <a:p>
            <a:endParaRPr kumimoji="1"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If the system employs a bus, then each of the interactions between the processor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the I/O module involves one or more bus arbitrations.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preceding simplified scenario also illustrates that the I/O module must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communicate with the processor and with the external device.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 communication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involves the following: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Command decoding: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I/O module accepts commands from the processor,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typically sent as signals on the control bus. For example, an I/O module for 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disk drive might accept the following commands: READ SECTOR, WRITE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SECTOR, SEEK track number, and SCAN record ID. The latter two commands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each include a parameter that is sent on the data bus.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are exchanged between the processor and the I/O module over the</a:t>
            </a:r>
          </a:p>
          <a:p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bus.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Status reporting: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Because peripherals are so slow, it is important to know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status of the I/O module. For example, if an I/O module is asked to send data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the processor (read), it may not be ready to do so because it is still working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 the previous I/O command. This fact can be reported with a status signal.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Common status signals are BUSY and READY. There may also be signals to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report various error conditions.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 recognition: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Just as each word of memory has an address, so does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each I/O device. Thus, an I/O module must recognize one unique address for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each peripheral it controls.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 the other side, the I/O module must be able to perform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 communication.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communication involves commands, status information, and data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(Figure 7.2).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essential task of an I/O module is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buffering.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need for this function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apparent from Figure 2.1. Whereas the transfer rate into and out of main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or the processor is quite high, the rate is orders of magnitude lower for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many peripheral devices and covers a wide range. Data coming from main memory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sent to an I/O module in a rapid burst. The data are buffered in the I/O module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then sent to the peripheral device at its data rate. In the opposite direction, data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buffered so as not to tie up the memory in a slow transfer operation. Thus,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module must be able to operate at both device and memory speeds. Similarly, if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I/O device operates at a rate higher than the memory access rate, then the I/O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module performs the needed buffering operation.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Finally, an I/O module is often responsible for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error detection </a:t>
            </a:r>
            <a:r>
              <a:rPr kumimoji="1"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for subsequently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reporting errors to the processor. One class of errors includes mechanical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electrical malfunctions reported by the device (e.g., paper jam, bad disk track).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Another class consists of unintentional changes to the bit pattern as it is transmitted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from device to I/O module. Some form of error-detecting code is often used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detect transmission errors. A simple example is the use of a parity bit on each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character of data. For example, the IRA character code occupies 7 bits of a byte.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eighth bit is set so that the total number of 1s in the byte is even (even parity)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or odd (odd parity). When a byte is received, the I/O module checks the parity to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determine whether an error has occurred.</a:t>
            </a:r>
            <a:endParaRPr lang="en-GB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modules vary considerably in complexity and the number of external devices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they control. We will attempt only a very general description here. (One specific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device, the Intel 82C55A, is described in Section 7.4.) Figure 7.3 provides a general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block diagram of an I/O module. The module connects to the rest of the computer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through a set of signal lines (e.g., system bus lines). Data transferred to and from the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module are buffered in one or more data registers. There may also be one or more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status registers that provide current status information. A status register may also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function as a control register, to accept detailed control information from the processor.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logic within the module interacts with the processor via a set of control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lines. The processor uses the control lines to issue commands to the I/O module.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Some of the control lines may be used by the I/O module (e.g., for arbitration 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status signals). The module must also be able to recognize and generate addresses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associated with the devices it controls. Each I/O module has a unique address or, if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 controls more than one external device, a unique set of addresses. Finally, the I/O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module contains logic specific to the interface with each device that it controls.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I/O module functions to allow the processor to view a wide range of devices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a simple-minded way. There is a spectrum of capabilities that may be provided.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I/O module may hide the details of timing, formats, and the electromechanics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an external device so that the processor can function in terms of simple read and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write commands, and possibly open and close file commands. In its simplest form,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I/O module may still leave much of the work of controlling a device (e.g., rewind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tape) visible to the processor.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I/O module that takes on most of the detailed processing burden, presenting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high-level interface to the processor, is usually referred to as an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channel or</a:t>
            </a:r>
          </a:p>
          <a:p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processor. 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I/O module that is quite primitive and requires detailed control</a:t>
            </a:r>
          </a:p>
          <a:p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usually referred to as an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controller or device controller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. I/O controllers are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commonly seen on microcomputers, whereas I/O channels are used on mainframes.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what follows, we will use the generic term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module when no confusion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results and will use more specific terms where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7347-1095-3242-A55B-1E86453C57D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63CC4A-327B-9546-A928-3FE3CAFF5135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Three techniques are possible for I/O operations. With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programmed I/O, 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are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exchanged between the processor and the I/O module. The processor executes a program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gives it direct control of the I/O operation, including sensing device status,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sending a read or write command, and transferring the data. When the processor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issues a command to the I/O module, it must wait until the I/O operation is complete.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If the processor is faster than the I/O module, this is wasteful of processor time.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interrupt-driven I/O, 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processor issues an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I/O command, 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continues to execute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other instructions, and is interrupted by the I/O module when the latter has completed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its work. With both programmed and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interrupt I/O, 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processor is responsible for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extracting data from main memory for output and storing data in main memory for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input. The alternative is known as </a:t>
            </a:r>
            <a:r>
              <a:rPr kumimoji="1"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direct memory access (DMA)</a:t>
            </a:r>
            <a:r>
              <a:rPr kumimoji="1"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. In this mode, the I/O</a:t>
            </a:r>
          </a:p>
          <a:p>
            <a:r>
              <a:rPr kumimoji="1"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module and main memory exchange data directly, without processor involvement.</a:t>
            </a:r>
          </a:p>
          <a:p>
            <a:endParaRPr kumimoji="1"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 dirty="0" smtClean="0"/>
              <a:t>© 2016 Pearson Education, Inc., </a:t>
            </a:r>
            <a:r>
              <a:rPr lang="en-GB" dirty="0" smtClean="0"/>
              <a:t>Hoboken, </a:t>
            </a:r>
            <a:r>
              <a:rPr lang="en-GB" dirty="0" smtClean="0"/>
              <a:t>NJ. All rights reserved.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4" Type="http://schemas.openxmlformats.org/officeDocument/2006/relationships/diagramLayout" Target="../diagrams/layout8.xml"/><Relationship Id="rId5" Type="http://schemas.openxmlformats.org/officeDocument/2006/relationships/diagramQuickStyle" Target="../diagrams/quickStyle8.xml"/><Relationship Id="rId6" Type="http://schemas.openxmlformats.org/officeDocument/2006/relationships/diagramColors" Target="../diagrams/colors8.xml"/><Relationship Id="rId7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3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4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gi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8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microsoft.com/office/2007/relationships/hdphoto" Target="../media/hdphoto2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0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2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3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William Stallings </a:t>
            </a:r>
            <a:br>
              <a:rPr lang="en-GB" dirty="0" smtClean="0"/>
            </a:br>
            <a:r>
              <a:rPr lang="en-GB" dirty="0"/>
              <a:t>Computer Organization </a:t>
            </a:r>
            <a:br>
              <a:rPr lang="en-GB" dirty="0"/>
            </a:br>
            <a:r>
              <a:rPr lang="en-GB" dirty="0"/>
              <a:t>and Architecture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10</a:t>
            </a:r>
            <a:r>
              <a:rPr lang="en-GB" baseline="30000" dirty="0" smtClean="0"/>
              <a:t>th</a:t>
            </a:r>
            <a:r>
              <a:rPr lang="en-GB" dirty="0" smtClean="0"/>
              <a:t> Edition</a:t>
            </a:r>
            <a:endParaRPr lang="en-GB" dirty="0"/>
          </a:p>
        </p:txBody>
      </p:sp>
      <p:pic>
        <p:nvPicPr>
          <p:cNvPr id="3" name="Picture 2" descr="Snapshot 2012-06-08 00-57-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90600"/>
            <a:ext cx="3649579" cy="26670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3000"/>
              </a:schemeClr>
            </a:outerShdw>
            <a:reflection stA="50000" endPos="75000" dist="12700" dir="5400000" sy="-100000" algn="bl" rotWithShape="0"/>
            <a:softEdge rad="88900"/>
          </a:effectLst>
        </p:spPr>
      </p:pic>
      <p:sp>
        <p:nvSpPr>
          <p:cNvPr id="4" name="TextBox 3"/>
          <p:cNvSpPr txBox="1"/>
          <p:nvPr/>
        </p:nvSpPr>
        <p:spPr>
          <a:xfrm>
            <a:off x="-1534472" y="178602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© 2016 Pearson Education, Inc., </a:t>
            </a:r>
            <a:r>
              <a:rPr lang="en-GB" dirty="0" smtClean="0"/>
              <a:t>Hoboken, </a:t>
            </a:r>
            <a:r>
              <a:rPr lang="en-GB" dirty="0" smtClean="0"/>
              <a:t>NJ. All rights reserved.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15" y="2564904"/>
            <a:ext cx="8818671" cy="29210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728" y="764704"/>
            <a:ext cx="9143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+mn-lt"/>
              </a:rPr>
              <a:t>Table 7.1   </a:t>
            </a:r>
            <a:endParaRPr lang="en-US" sz="3600" dirty="0" smtClean="0">
              <a:latin typeface="+mn-lt"/>
            </a:endParaRPr>
          </a:p>
          <a:p>
            <a:pPr algn="ctr"/>
            <a:r>
              <a:rPr lang="en-US" sz="3600" dirty="0" smtClean="0">
                <a:latin typeface="+mn-lt"/>
              </a:rPr>
              <a:t>I</a:t>
            </a:r>
            <a:r>
              <a:rPr lang="en-US" sz="3600" dirty="0">
                <a:latin typeface="+mn-lt"/>
              </a:rPr>
              <a:t>/O Techniques </a:t>
            </a:r>
          </a:p>
        </p:txBody>
      </p:sp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556313" cy="1116106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I/O Commands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76400"/>
            <a:ext cx="7556313" cy="4724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There are four types of I/O commands that an I/O module may receive when it is addressed by a processor:</a:t>
            </a:r>
          </a:p>
          <a:p>
            <a:pPr marL="800100" indent="-173038">
              <a:buSzPct val="100000"/>
              <a:buFont typeface="+mj-lt"/>
              <a:buAutoNum type="arabicParenR"/>
            </a:pPr>
            <a:r>
              <a:rPr lang="en-US" dirty="0" smtClean="0"/>
              <a:t> Control</a:t>
            </a:r>
          </a:p>
          <a:p>
            <a:pPr marL="1028700" lvl="1" indent="-173038">
              <a:buSzPct val="100000"/>
              <a:buNone/>
            </a:pPr>
            <a:r>
              <a:rPr lang="en-US" dirty="0" smtClean="0"/>
              <a:t>- used to activate a peripheral and tell it what to do</a:t>
            </a:r>
          </a:p>
          <a:p>
            <a:pPr marL="800100" indent="-173038">
              <a:buSzPct val="100000"/>
              <a:buFont typeface="+mj-lt"/>
              <a:buAutoNum type="arabicParenR"/>
            </a:pPr>
            <a:r>
              <a:rPr lang="en-US" dirty="0" smtClean="0"/>
              <a:t> Test</a:t>
            </a:r>
          </a:p>
          <a:p>
            <a:pPr marL="1028700" lvl="1" indent="-173038">
              <a:buSzPct val="100000"/>
              <a:buNone/>
            </a:pPr>
            <a:r>
              <a:rPr lang="en-US" dirty="0" smtClean="0"/>
              <a:t>- used to test various status conditions associated with an I/O module and its peripherals</a:t>
            </a:r>
          </a:p>
          <a:p>
            <a:pPr marL="800100" indent="-173038">
              <a:buSzPct val="100000"/>
              <a:buFont typeface="+mj-lt"/>
              <a:buAutoNum type="arabicParenR"/>
            </a:pPr>
            <a:r>
              <a:rPr lang="en-US" dirty="0" smtClean="0"/>
              <a:t> Read</a:t>
            </a:r>
          </a:p>
          <a:p>
            <a:pPr marL="1028700" lvl="1" indent="-173038">
              <a:buSzPct val="100000"/>
              <a:buNone/>
            </a:pPr>
            <a:r>
              <a:rPr lang="en-US" dirty="0" smtClean="0"/>
              <a:t>- causes the I/O module to obtain an item of data from the peripheral and place it in an internal buffer</a:t>
            </a:r>
          </a:p>
          <a:p>
            <a:pPr marL="800100" indent="-173038">
              <a:buSzPct val="100000"/>
              <a:buFont typeface="+mj-lt"/>
              <a:buAutoNum type="arabicParenR"/>
            </a:pPr>
            <a:r>
              <a:rPr lang="en-US" dirty="0" smtClean="0"/>
              <a:t> Write</a:t>
            </a:r>
          </a:p>
          <a:p>
            <a:pPr marL="1028700" lvl="1" indent="-173038">
              <a:buSzPct val="100000"/>
              <a:buNone/>
            </a:pPr>
            <a:r>
              <a:rPr lang="en-US" dirty="0" smtClean="0"/>
              <a:t>- causes the I/O module to take an item of data from the data bus and subsequently transmit that data item to the peripheral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79512" y="6488571"/>
            <a:ext cx="6122894" cy="365125"/>
          </a:xfrm>
        </p:spPr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 descr="f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99392"/>
            <a:ext cx="8875059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116632"/>
            <a:ext cx="7556500" cy="111601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I/O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Instructions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33065412"/>
              </p:ext>
            </p:extLst>
          </p:nvPr>
        </p:nvGraphicFramePr>
        <p:xfrm>
          <a:off x="316780" y="1011202"/>
          <a:ext cx="85344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556313" cy="1116106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I/O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Mapping Summary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772816"/>
            <a:ext cx="7556313" cy="4144963"/>
          </a:xfrm>
        </p:spPr>
        <p:txBody>
          <a:bodyPr/>
          <a:lstStyle/>
          <a:p>
            <a:r>
              <a:rPr lang="en-US" sz="2400" dirty="0"/>
              <a:t>Memory mapped I/O</a:t>
            </a:r>
          </a:p>
          <a:p>
            <a:pPr lvl="1"/>
            <a:r>
              <a:rPr lang="en-US" sz="2000" dirty="0"/>
              <a:t>Devices and memory share an address space</a:t>
            </a:r>
          </a:p>
          <a:p>
            <a:pPr lvl="1"/>
            <a:r>
              <a:rPr lang="en-US" sz="2000" dirty="0"/>
              <a:t>I/O looks just like memory read/write</a:t>
            </a:r>
          </a:p>
          <a:p>
            <a:pPr lvl="1"/>
            <a:r>
              <a:rPr lang="en-US" sz="2000" dirty="0"/>
              <a:t>No special commands for I/O</a:t>
            </a:r>
          </a:p>
          <a:p>
            <a:pPr lvl="2"/>
            <a:r>
              <a:rPr lang="en-US" sz="1800" dirty="0"/>
              <a:t>Large selection of memory access commands available</a:t>
            </a:r>
          </a:p>
          <a:p>
            <a:r>
              <a:rPr lang="en-US" sz="2400" dirty="0"/>
              <a:t>Isolated I/O</a:t>
            </a:r>
          </a:p>
          <a:p>
            <a:pPr lvl="1"/>
            <a:r>
              <a:rPr lang="en-US" sz="2000" dirty="0"/>
              <a:t>Separate address spaces</a:t>
            </a:r>
          </a:p>
          <a:p>
            <a:pPr lvl="1"/>
            <a:r>
              <a:rPr lang="en-US" sz="2000" dirty="0"/>
              <a:t>Need I/O or memory select lines</a:t>
            </a:r>
          </a:p>
          <a:p>
            <a:pPr lvl="1"/>
            <a:r>
              <a:rPr lang="en-US" sz="2000" dirty="0"/>
              <a:t>Special commands for I/O</a:t>
            </a:r>
          </a:p>
          <a:p>
            <a:pPr lvl="2"/>
            <a:r>
              <a:rPr lang="en-US" dirty="0"/>
              <a:t>Limited set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492">
            <a:off x="6804248" y="4244642"/>
            <a:ext cx="1574924" cy="1928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TextBox 9"/>
          <p:cNvSpPr txBox="1"/>
          <p:nvPr/>
        </p:nvSpPr>
        <p:spPr>
          <a:xfrm>
            <a:off x="313552" y="4648201"/>
            <a:ext cx="296047" cy="48607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 descr="f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6116" r="10265" b="17536"/>
          <a:stretch/>
        </p:blipFill>
        <p:spPr>
          <a:xfrm>
            <a:off x="2123728" y="-74548"/>
            <a:ext cx="5112568" cy="643929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188640"/>
            <a:ext cx="7556500" cy="1116013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Interrupt-Driven I/O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67586456"/>
              </p:ext>
            </p:extLst>
          </p:nvPr>
        </p:nvGraphicFramePr>
        <p:xfrm>
          <a:off x="369020" y="1051456"/>
          <a:ext cx="84582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 descr="f6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" t="10308" r="5744" b="10024"/>
          <a:stretch/>
        </p:blipFill>
        <p:spPr>
          <a:xfrm>
            <a:off x="1979712" y="0"/>
            <a:ext cx="5436449" cy="637349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4" name="Picture 3" descr="f7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1" b="11946"/>
          <a:stretch/>
        </p:blipFill>
        <p:spPr>
          <a:xfrm>
            <a:off x="1465285" y="-99392"/>
            <a:ext cx="6059043" cy="646605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ontent Placeholder 2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21410627"/>
              </p:ext>
            </p:extLst>
          </p:nvPr>
        </p:nvGraphicFramePr>
        <p:xfrm>
          <a:off x="505122" y="1424786"/>
          <a:ext cx="8013700" cy="4754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304800"/>
            <a:ext cx="7556500" cy="111601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Issues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39552" y="4221088"/>
            <a:ext cx="6191157" cy="833718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7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400" y="1371600"/>
            <a:ext cx="2286000" cy="193899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7" name="Text Placeholder 10"/>
          <p:cNvSpPr>
            <a:spLocks noGrp="1"/>
          </p:cNvSpPr>
          <p:nvPr>
            <p:ph type="body" sz="half" idx="2"/>
          </p:nvPr>
        </p:nvSpPr>
        <p:spPr>
          <a:xfrm>
            <a:off x="611560" y="5085184"/>
            <a:ext cx="8104095" cy="1190624"/>
          </a:xfrm>
        </p:spPr>
        <p:txBody>
          <a:bodyPr>
            <a:noAutofit/>
          </a:bodyPr>
          <a:lstStyle/>
          <a:p>
            <a:r>
              <a:rPr lang="en-US" sz="3200" dirty="0" smtClean="0"/>
              <a:t>Input/Output</a:t>
            </a:r>
            <a:endParaRPr lang="en-US" sz="3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539552" y="22432"/>
            <a:ext cx="7556313" cy="995082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Device Identification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605" name="Rectangle 5"/>
          <p:cNvSpPr>
            <a:spLocks noGrp="1" noChangeArrowheads="1"/>
          </p:cNvSpPr>
          <p:nvPr>
            <p:ph idx="1"/>
          </p:nvPr>
        </p:nvSpPr>
        <p:spPr>
          <a:xfrm>
            <a:off x="539552" y="1844824"/>
            <a:ext cx="7848600" cy="4800600"/>
          </a:xfrm>
        </p:spPr>
        <p:txBody>
          <a:bodyPr>
            <a:normAutofit fontScale="40000" lnSpcReduction="20000"/>
          </a:bodyPr>
          <a:lstStyle/>
          <a:p>
            <a:pPr marL="228600" lvl="1">
              <a:spcBef>
                <a:spcPts val="2000"/>
              </a:spcBef>
              <a:buClr>
                <a:schemeClr val="accent1"/>
              </a:buClr>
            </a:pPr>
            <a:r>
              <a:rPr lang="en-US" sz="2857" b="1" dirty="0" smtClean="0"/>
              <a:t>Multiple interrupt lines</a:t>
            </a:r>
          </a:p>
          <a:p>
            <a:pPr lvl="1"/>
            <a:r>
              <a:rPr lang="en-US" sz="2880" dirty="0" smtClean="0"/>
              <a:t>Between the processor and the I/O modules</a:t>
            </a:r>
          </a:p>
          <a:p>
            <a:pPr lvl="1"/>
            <a:r>
              <a:rPr lang="en-US" sz="2880" dirty="0" smtClean="0"/>
              <a:t>Most straightforward approach to the problem</a:t>
            </a:r>
          </a:p>
          <a:p>
            <a:pPr lvl="1"/>
            <a:r>
              <a:rPr lang="en-US" sz="2880" dirty="0" smtClean="0"/>
              <a:t>Consequently even if multiple lines are used, it is likely that each line will have multiple I/O modules attached to it</a:t>
            </a:r>
          </a:p>
          <a:p>
            <a:pPr marL="228600" lvl="1">
              <a:spcBef>
                <a:spcPts val="2000"/>
              </a:spcBef>
              <a:buClr>
                <a:schemeClr val="accent1"/>
              </a:buClr>
            </a:pPr>
            <a:r>
              <a:rPr lang="en-US" sz="2857" b="1" dirty="0" smtClean="0"/>
              <a:t>Software poll</a:t>
            </a:r>
          </a:p>
          <a:p>
            <a:pPr lvl="1"/>
            <a:r>
              <a:rPr lang="en-US" sz="2880" dirty="0" smtClean="0"/>
              <a:t>When processor detects an interrupt it branches to an interrupt-service routine whose job is to poll each I/O module to determine which module caused the interrupt</a:t>
            </a:r>
          </a:p>
          <a:p>
            <a:pPr lvl="1"/>
            <a:r>
              <a:rPr lang="en-US" sz="2880" dirty="0" smtClean="0"/>
              <a:t>Time consuming</a:t>
            </a:r>
          </a:p>
          <a:p>
            <a:pPr marL="228600" lvl="1">
              <a:spcBef>
                <a:spcPts val="2000"/>
              </a:spcBef>
              <a:buClr>
                <a:schemeClr val="accent1"/>
              </a:buClr>
            </a:pPr>
            <a:r>
              <a:rPr lang="en-US" sz="2857" b="1" dirty="0" smtClean="0"/>
              <a:t>Daisy chain (hardware poll, vectored)</a:t>
            </a:r>
          </a:p>
          <a:p>
            <a:pPr lvl="1"/>
            <a:r>
              <a:rPr lang="en-US" sz="2947" dirty="0" smtClean="0"/>
              <a:t>The interrupt acknowledge line is daisy chained through the modules</a:t>
            </a:r>
          </a:p>
          <a:p>
            <a:pPr lvl="1"/>
            <a:r>
              <a:rPr lang="en-US" sz="2947" dirty="0" smtClean="0"/>
              <a:t>Vector – address of the I/O module or some other unique identifier</a:t>
            </a:r>
          </a:p>
          <a:p>
            <a:pPr lvl="1"/>
            <a:r>
              <a:rPr lang="en-US" sz="2947" dirty="0" smtClean="0"/>
              <a:t>Vectored interrupt – processor uses the vector as a pointer to the appropriate device-service routine, avoiding the need to execute a general interrupt-service routine first</a:t>
            </a:r>
          </a:p>
          <a:p>
            <a:pPr marL="228600" lvl="1">
              <a:spcBef>
                <a:spcPts val="2000"/>
              </a:spcBef>
              <a:buClr>
                <a:schemeClr val="accent1"/>
              </a:buClr>
            </a:pPr>
            <a:r>
              <a:rPr lang="en-US" sz="2880" b="1" dirty="0" smtClean="0"/>
              <a:t>Bus arbitration (vectored)</a:t>
            </a:r>
          </a:p>
          <a:p>
            <a:pPr lvl="1"/>
            <a:r>
              <a:rPr lang="en-US" sz="2947" dirty="0" smtClean="0"/>
              <a:t>An I/O module must first gain control of the bus before it can raise the interrupt request line</a:t>
            </a:r>
          </a:p>
          <a:p>
            <a:pPr lvl="1"/>
            <a:r>
              <a:rPr lang="en-US" sz="2947" dirty="0" smtClean="0"/>
              <a:t>When the processor detects the interrupt it responds on the interrupt acknowledge line</a:t>
            </a:r>
          </a:p>
          <a:p>
            <a:pPr lvl="1"/>
            <a:r>
              <a:rPr lang="en-US" sz="2947" dirty="0" smtClean="0"/>
              <a:t>Then the requesting module places its vector on the data lines</a:t>
            </a:r>
            <a:endParaRPr lang="en-US" sz="2947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539552" y="1052736"/>
            <a:ext cx="7558960" cy="774700"/>
          </a:xfrm>
        </p:spPr>
        <p:txBody>
          <a:bodyPr/>
          <a:lstStyle/>
          <a:p>
            <a:r>
              <a:rPr lang="en-US" dirty="0" smtClean="0"/>
              <a:t>Four general categories of techniques are in common use: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79512" y="6476589"/>
            <a:ext cx="6122894" cy="365125"/>
          </a:xfrm>
        </p:spPr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 descr="f8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0"/>
          <a:stretch/>
        </p:blipFill>
        <p:spPr>
          <a:xfrm>
            <a:off x="2483768" y="116632"/>
            <a:ext cx="5299364" cy="665431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5" name="Picture 4" descr="f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3" b="24875"/>
          <a:stretch/>
        </p:blipFill>
        <p:spPr>
          <a:xfrm>
            <a:off x="179512" y="260648"/>
            <a:ext cx="8685929" cy="626469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5" name="Picture 4" descr="f10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7" b="15964"/>
          <a:stretch/>
        </p:blipFill>
        <p:spPr>
          <a:xfrm>
            <a:off x="971600" y="-99392"/>
            <a:ext cx="7317457" cy="666742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6" name="Picture 5" descr="f1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t="5067" r="7100" b="10198"/>
          <a:stretch/>
        </p:blipFill>
        <p:spPr>
          <a:xfrm>
            <a:off x="2123728" y="-99392"/>
            <a:ext cx="5112568" cy="657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37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6324600" cy="9906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Drawbacks of Programmed and Interrupt-Driven I/O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1600200"/>
            <a:ext cx="6191157" cy="3886200"/>
          </a:xfrm>
        </p:spPr>
        <p:txBody>
          <a:bodyPr>
            <a:normAutofit/>
          </a:bodyPr>
          <a:lstStyle/>
          <a:p>
            <a:pPr marL="228600" indent="-228600">
              <a:spcBef>
                <a:spcPts val="2000"/>
              </a:spcBef>
              <a:buFont typeface="Wingdings" pitchFamily="2" charset="2"/>
              <a:buChar char="n"/>
            </a:pPr>
            <a:r>
              <a:rPr lang="en-GB" sz="2000" dirty="0" smtClean="0"/>
              <a:t>Both forms of I/O suffer from two inherent drawbacks:</a:t>
            </a:r>
          </a:p>
          <a:p>
            <a:pPr marL="914400" lvl="1" indent="-457200">
              <a:spcBef>
                <a:spcPts val="2000"/>
              </a:spcBef>
              <a:buClr>
                <a:schemeClr val="accent1"/>
              </a:buClr>
              <a:buSzPct val="100000"/>
              <a:buFont typeface="+mj-lt"/>
              <a:buAutoNum type="arabicParenR"/>
            </a:pPr>
            <a:r>
              <a:rPr lang="en-GB" sz="1900" dirty="0" smtClean="0"/>
              <a:t>The I/O transfer rate is limited by the speed with which the processor can test and service a device</a:t>
            </a:r>
          </a:p>
          <a:p>
            <a:pPr marL="914400" lvl="1" indent="-457200">
              <a:spcBef>
                <a:spcPts val="2000"/>
              </a:spcBef>
              <a:buClr>
                <a:schemeClr val="accent1"/>
              </a:buClr>
              <a:buSzPct val="100000"/>
              <a:buFont typeface="+mj-lt"/>
              <a:buAutoNum type="arabicParenR"/>
            </a:pPr>
            <a:r>
              <a:rPr lang="en-GB" sz="1900" dirty="0" smtClean="0"/>
              <a:t>The processor is tied up in managing an I/O transfer; a number of instructions must be executed for each I/O transfer</a:t>
            </a:r>
            <a:endParaRPr lang="en-GB" sz="800" dirty="0" smtClean="0"/>
          </a:p>
          <a:p>
            <a:pPr marL="228600" indent="-228600">
              <a:spcBef>
                <a:spcPts val="2000"/>
              </a:spcBef>
            </a:pPr>
            <a:r>
              <a:rPr lang="en-GB" sz="2000" dirty="0" smtClean="0"/>
              <a:t>	</a:t>
            </a:r>
          </a:p>
          <a:p>
            <a:pPr marL="228600" indent="-228600">
              <a:spcBef>
                <a:spcPts val="2000"/>
              </a:spcBef>
              <a:buFont typeface="Wingdings" pitchFamily="2" charset="2"/>
              <a:buChar char="n"/>
            </a:pPr>
            <a:endParaRPr lang="en-GB" sz="2000" dirty="0" smtClean="0"/>
          </a:p>
          <a:p>
            <a:pPr marL="228600" indent="-228600">
              <a:spcBef>
                <a:spcPts val="2000"/>
              </a:spcBef>
              <a:buFont typeface="Wingdings" pitchFamily="2" charset="2"/>
              <a:buChar char="n"/>
            </a:pPr>
            <a:endParaRPr lang="en-GB" sz="2000" dirty="0"/>
          </a:p>
        </p:txBody>
      </p:sp>
      <p:sp useBgFill="1">
        <p:nvSpPr>
          <p:cNvPr id="5" name="TextBox 4"/>
          <p:cNvSpPr txBox="1"/>
          <p:nvPr/>
        </p:nvSpPr>
        <p:spPr>
          <a:xfrm>
            <a:off x="228600" y="4648201"/>
            <a:ext cx="381000" cy="38100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4869160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eaLnBrk="1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When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large volumes of data are to be moved a more efficient technique is </a:t>
            </a:r>
            <a:r>
              <a:rPr lang="en-GB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direct memory access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(DMA)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 descr="f1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1" b="24699"/>
          <a:stretch/>
        </p:blipFill>
        <p:spPr>
          <a:xfrm>
            <a:off x="611560" y="-243408"/>
            <a:ext cx="8027542" cy="662473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 descr="f1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3" t="15899" r="11259" b="15790"/>
          <a:stretch/>
        </p:blipFill>
        <p:spPr>
          <a:xfrm>
            <a:off x="-257747" y="-8792"/>
            <a:ext cx="9298159" cy="6390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4" name="Picture 3" descr="f1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5" b="13168"/>
          <a:stretch/>
        </p:blipFill>
        <p:spPr>
          <a:xfrm>
            <a:off x="1475656" y="-68348"/>
            <a:ext cx="6264696" cy="657220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 descr="f1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t="10832" r="3969" b="6879"/>
          <a:stretch/>
        </p:blipFill>
        <p:spPr>
          <a:xfrm>
            <a:off x="179512" y="116632"/>
            <a:ext cx="8964488" cy="612878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 descr="f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" t="13104" r="6422" b="7928"/>
          <a:stretch/>
        </p:blipFill>
        <p:spPr>
          <a:xfrm>
            <a:off x="1475656" y="-171400"/>
            <a:ext cx="5904656" cy="665634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8" name="Rectangle 6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556313" cy="1116106"/>
          </a:xfrm>
        </p:spPr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Fly-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DMA Controller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773566"/>
              </p:ext>
            </p:extLst>
          </p:nvPr>
        </p:nvGraphicFramePr>
        <p:xfrm>
          <a:off x="467544" y="1628800"/>
          <a:ext cx="7920880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236296" y="1501552"/>
            <a:ext cx="1907704" cy="5356448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Table 7.2  </a:t>
            </a: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Intel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8237A Registers </a:t>
            </a:r>
            <a:endParaRPr lang="en-GB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6027003"/>
            <a:ext cx="21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E/D = enable/disable</a:t>
            </a:r>
          </a:p>
          <a:p>
            <a:r>
              <a:rPr lang="en-US" sz="1200" dirty="0">
                <a:latin typeface="+mn-lt"/>
              </a:rPr>
              <a:t>TC = terminal count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1520" y="6492875"/>
            <a:ext cx="6122894" cy="365125"/>
          </a:xfrm>
        </p:spPr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88640"/>
            <a:ext cx="7056784" cy="608445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Cache Access (DCA)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67544" y="1556792"/>
            <a:ext cx="7488832" cy="4680520"/>
          </a:xfrm>
        </p:spPr>
        <p:txBody>
          <a:bodyPr>
            <a:normAutofit/>
          </a:bodyPr>
          <a:lstStyle/>
          <a:p>
            <a:r>
              <a:rPr lang="en-US" dirty="0" smtClean="0"/>
              <a:t>DMA is not able to scale to meet the increased demand due to dramatic increases in data rates for network I/O</a:t>
            </a:r>
          </a:p>
          <a:p>
            <a:r>
              <a:rPr lang="en-US" dirty="0" smtClean="0"/>
              <a:t>Demand is coming primarily from the widespread deployment of 10-Gbps and 100-Gbps Ethernet switches to handle massive amounts of data transfer to and from database servers and other high-performance systems</a:t>
            </a:r>
          </a:p>
          <a:p>
            <a:r>
              <a:rPr lang="en-US" dirty="0" smtClean="0"/>
              <a:t>Another source of traffic comes from Wi-Fi in the gigabit range</a:t>
            </a:r>
          </a:p>
          <a:p>
            <a:r>
              <a:rPr lang="en-US" dirty="0" smtClean="0"/>
              <a:t>Network Wi-Fi devices that handle 3.2 </a:t>
            </a:r>
            <a:r>
              <a:rPr lang="en-US" dirty="0" err="1" smtClean="0"/>
              <a:t>Gbps</a:t>
            </a:r>
            <a:r>
              <a:rPr lang="en-US" dirty="0" smtClean="0"/>
              <a:t> and 6.76 </a:t>
            </a:r>
            <a:r>
              <a:rPr lang="en-US" dirty="0" err="1" smtClean="0"/>
              <a:t>Gbps</a:t>
            </a:r>
            <a:r>
              <a:rPr lang="en-US" dirty="0" smtClean="0"/>
              <a:t> are becoming widely available and producing demand on enterprise systems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857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6" name="Picture 5" descr="f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99392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38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251520" y="260648"/>
            <a:ext cx="7556500" cy="1116012"/>
          </a:xfrm>
        </p:spPr>
        <p:txBody>
          <a:bodyPr/>
          <a:lstStyle/>
          <a:p>
            <a:r>
              <a:rPr lang="en-US" dirty="0" smtClean="0"/>
              <a:t>Cache-Related Performance Issues</a:t>
            </a:r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26447383"/>
              </p:ext>
            </p:extLst>
          </p:nvPr>
        </p:nvGraphicFramePr>
        <p:xfrm>
          <a:off x="263568" y="1052736"/>
          <a:ext cx="848489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25645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Cache-Related Performance Issues</a:t>
            </a:r>
            <a:endParaRPr lang="en-US" dirty="0"/>
          </a:p>
        </p:txBody>
      </p:sp>
      <p:graphicFrame>
        <p:nvGraphicFramePr>
          <p:cNvPr id="17" name="Content Placeholder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7895241"/>
              </p:ext>
            </p:extLst>
          </p:nvPr>
        </p:nvGraphicFramePr>
        <p:xfrm>
          <a:off x="390650" y="1556792"/>
          <a:ext cx="810597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881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 Traffic Steps: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39552" y="2348880"/>
            <a:ext cx="3657600" cy="367879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Packet arrives</a:t>
            </a:r>
          </a:p>
          <a:p>
            <a:r>
              <a:rPr lang="en-US" dirty="0" smtClean="0"/>
              <a:t>DMA</a:t>
            </a:r>
          </a:p>
          <a:p>
            <a:r>
              <a:rPr lang="en-US" dirty="0" smtClean="0"/>
              <a:t>NIC interrupts host</a:t>
            </a:r>
          </a:p>
          <a:p>
            <a:r>
              <a:rPr lang="en-US" dirty="0" smtClean="0"/>
              <a:t>Retrieve descriptors and headers</a:t>
            </a:r>
          </a:p>
          <a:p>
            <a:r>
              <a:rPr lang="en-US" dirty="0" smtClean="0"/>
              <a:t>Cache miss occurs</a:t>
            </a:r>
          </a:p>
          <a:p>
            <a:r>
              <a:rPr lang="en-US" dirty="0" smtClean="0"/>
              <a:t>Header is processed</a:t>
            </a:r>
          </a:p>
          <a:p>
            <a:r>
              <a:rPr lang="en-US" dirty="0" smtClean="0"/>
              <a:t>Payload transferred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427984" y="2564904"/>
            <a:ext cx="3657600" cy="3678797"/>
          </a:xfrm>
        </p:spPr>
        <p:txBody>
          <a:bodyPr/>
          <a:lstStyle/>
          <a:p>
            <a:r>
              <a:rPr lang="en-US" dirty="0" smtClean="0"/>
              <a:t>Packet transfer requested</a:t>
            </a:r>
          </a:p>
          <a:p>
            <a:r>
              <a:rPr lang="en-US" dirty="0" smtClean="0"/>
              <a:t>Packet created</a:t>
            </a:r>
          </a:p>
          <a:p>
            <a:r>
              <a:rPr lang="en-US" dirty="0" smtClean="0"/>
              <a:t>Output operation invoked</a:t>
            </a:r>
          </a:p>
          <a:p>
            <a:r>
              <a:rPr lang="en-US" dirty="0" smtClean="0"/>
              <a:t>DMA transfer</a:t>
            </a:r>
          </a:p>
          <a:p>
            <a:r>
              <a:rPr lang="en-US" dirty="0" smtClean="0"/>
              <a:t>NIC signals completion</a:t>
            </a:r>
          </a:p>
          <a:p>
            <a:r>
              <a:rPr lang="en-US" dirty="0" smtClean="0"/>
              <a:t>Driver frees buffer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467544" y="1412776"/>
            <a:ext cx="3657600" cy="692768"/>
          </a:xfrm>
        </p:spPr>
        <p:txBody>
          <a:bodyPr/>
          <a:lstStyle/>
          <a:p>
            <a:r>
              <a:rPr lang="en-US" sz="2800" dirty="0" smtClean="0"/>
              <a:t>Incoming</a:t>
            </a:r>
            <a:endParaRPr lang="en-US" sz="28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>
          <a:xfrm>
            <a:off x="4355976" y="1772816"/>
            <a:ext cx="3657600" cy="692768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Outgoing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623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Cache Access Strategies</a:t>
            </a:r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1735124"/>
              </p:ext>
            </p:extLst>
          </p:nvPr>
        </p:nvGraphicFramePr>
        <p:xfrm>
          <a:off x="498475" y="1412776"/>
          <a:ext cx="7457902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340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6" name="Picture 5" descr="f17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7" b="14042"/>
          <a:stretch/>
        </p:blipFill>
        <p:spPr>
          <a:xfrm>
            <a:off x="918401" y="0"/>
            <a:ext cx="7120877" cy="663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56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556313" cy="1116106"/>
          </a:xfrm>
        </p:spPr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Evolution of the I/O Function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828800"/>
            <a:ext cx="3505200" cy="4571999"/>
          </a:xfrm>
        </p:spPr>
        <p:txBody>
          <a:bodyPr>
            <a:normAutofit/>
          </a:bodyPr>
          <a:lstStyle/>
          <a:p>
            <a:pPr marL="342900" indent="-342900">
              <a:buSzPct val="100000"/>
              <a:buFont typeface="+mj-lt"/>
              <a:buAutoNum type="arabicPeriod"/>
            </a:pPr>
            <a:r>
              <a:rPr lang="en-GB" dirty="0" smtClean="0"/>
              <a:t>The CPU directly controls a peripheral device. </a:t>
            </a: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en-GB" dirty="0" smtClean="0"/>
              <a:t>A controller or I/O module is added.  The CPU uses programmed I/O without interrupts.</a:t>
            </a: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en-GB" dirty="0" smtClean="0"/>
              <a:t>Same configuration as in step 2 is used, but now interrupts are employed.  The CPU need not spend time waiting for an I/O operation to be performed, thus increasing efficiency.</a:t>
            </a:r>
          </a:p>
          <a:p>
            <a:pPr marL="342900" indent="-342900">
              <a:buSzPct val="100000"/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985962"/>
            <a:ext cx="3942678" cy="4643438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10000"/>
              </a:lnSpc>
              <a:buSzPct val="100000"/>
              <a:buFont typeface="+mj-lt"/>
              <a:buAutoNum type="arabicPeriod" startAt="4"/>
            </a:pPr>
            <a:r>
              <a:rPr lang="en-US" dirty="0" smtClean="0"/>
              <a:t>The I/O module is given direct access to memory via DMA.  It can now move a block of data to or from memory without involving the CPU, except at the beginning and end of the transfer.</a:t>
            </a:r>
          </a:p>
          <a:p>
            <a:pPr marL="342900" indent="-342900">
              <a:lnSpc>
                <a:spcPct val="110000"/>
              </a:lnSpc>
              <a:buSzPct val="100000"/>
              <a:buFont typeface="+mj-lt"/>
              <a:buAutoNum type="arabicPeriod" startAt="4"/>
            </a:pPr>
            <a:r>
              <a:rPr lang="en-US" dirty="0" smtClean="0"/>
              <a:t>The I/O module is enhanced to become a processor in its own right, with a specialized instruction set tailored for I/O</a:t>
            </a:r>
          </a:p>
          <a:p>
            <a:pPr marL="342900" indent="-342900">
              <a:lnSpc>
                <a:spcPct val="120000"/>
              </a:lnSpc>
              <a:buSzPct val="100000"/>
              <a:buFont typeface="+mj-lt"/>
              <a:buAutoNum type="arabicPeriod" startAt="4"/>
            </a:pPr>
            <a:r>
              <a:rPr lang="en-US" dirty="0" smtClean="0"/>
              <a:t>The I/O module has a local memory of its own and is, in fact, a computer in its own right.  With this architecture a large set of I/O devices can be controlled with minimal CPU involvement.</a:t>
            </a:r>
          </a:p>
          <a:p>
            <a:pPr marL="342900" indent="-342900">
              <a:buSzPct val="100000"/>
              <a:buFont typeface="+mj-lt"/>
              <a:buAutoNum type="arabicPeriod" startAt="4"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556313" cy="1116106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External Devices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828800"/>
            <a:ext cx="3657600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Provide a means of exchanging data between the external environment and the computer</a:t>
            </a:r>
          </a:p>
          <a:p>
            <a:r>
              <a:rPr lang="en-US" dirty="0" smtClean="0"/>
              <a:t>Attach to the computer by a link to an I/O module</a:t>
            </a:r>
          </a:p>
          <a:p>
            <a:pPr lvl="1"/>
            <a:r>
              <a:rPr lang="en-US" sz="1600" dirty="0" smtClean="0"/>
              <a:t>The link is used to exchange control, status, and data between the I/O module and the external device</a:t>
            </a:r>
          </a:p>
          <a:p>
            <a:r>
              <a:rPr lang="en-US" i="1" dirty="0"/>
              <a:t>P</a:t>
            </a:r>
            <a:r>
              <a:rPr lang="en-US" i="1" dirty="0" smtClean="0"/>
              <a:t>eripheral device</a:t>
            </a:r>
            <a:endParaRPr lang="en-US" dirty="0" smtClean="0"/>
          </a:p>
          <a:p>
            <a:pPr lvl="1"/>
            <a:r>
              <a:rPr lang="en-US" sz="1600" dirty="0" smtClean="0"/>
              <a:t>An external device connected to an I/O module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032" y="1484784"/>
            <a:ext cx="3744416" cy="525658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4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Three categories:</a:t>
            </a:r>
          </a:p>
          <a:p>
            <a:r>
              <a:rPr lang="en-US" sz="2118" dirty="0" smtClean="0"/>
              <a:t>Human readable</a:t>
            </a:r>
          </a:p>
          <a:p>
            <a:pPr lvl="1"/>
            <a:r>
              <a:rPr lang="en-US" dirty="0" smtClean="0"/>
              <a:t>Suitable for communicating with the computer user</a:t>
            </a:r>
          </a:p>
          <a:p>
            <a:pPr lvl="1"/>
            <a:r>
              <a:rPr lang="en-US" dirty="0" smtClean="0"/>
              <a:t>Video display terminals (VDTs), printers</a:t>
            </a:r>
          </a:p>
          <a:p>
            <a:r>
              <a:rPr lang="en-US" sz="2118" dirty="0" smtClean="0"/>
              <a:t>Machine readable</a:t>
            </a:r>
          </a:p>
          <a:p>
            <a:pPr lvl="1"/>
            <a:r>
              <a:rPr lang="en-US" dirty="0" smtClean="0"/>
              <a:t>Suitable for communicating with equipment</a:t>
            </a:r>
          </a:p>
          <a:p>
            <a:pPr lvl="1"/>
            <a:r>
              <a:rPr lang="en-US" dirty="0" smtClean="0"/>
              <a:t>Magnetic disk and tape systems, sensors and actuators</a:t>
            </a:r>
          </a:p>
          <a:p>
            <a:r>
              <a:rPr lang="en-US" sz="2118" dirty="0" smtClean="0"/>
              <a:t>Communication</a:t>
            </a:r>
          </a:p>
          <a:p>
            <a:pPr lvl="1"/>
            <a:r>
              <a:rPr lang="en-US" dirty="0" smtClean="0"/>
              <a:t>Suitable for communicating with remote devices such as a terminal, a machine readable device, or another computer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97000"/>
          </a:blip>
          <a:stretch>
            <a:fillRect/>
          </a:stretch>
        </p:blipFill>
        <p:spPr>
          <a:xfrm>
            <a:off x="7086600" y="228600"/>
            <a:ext cx="1825625" cy="1610100"/>
          </a:xfrm>
          <a:prstGeom prst="rect">
            <a:avLst/>
          </a:prstGeom>
          <a:effectLst>
            <a:glow rad="101600">
              <a:schemeClr val="accent4">
                <a:alpha val="62000"/>
              </a:schemeClr>
            </a:glow>
            <a:softEdge rad="508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5" name="Picture 4" descr="f18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4" b="6181"/>
          <a:stretch/>
        </p:blipFill>
        <p:spPr>
          <a:xfrm>
            <a:off x="1691680" y="0"/>
            <a:ext cx="5976664" cy="655380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556313" cy="1116106"/>
          </a:xfrm>
        </p:spPr>
        <p:txBody>
          <a:bodyPr/>
          <a:lstStyle/>
          <a:p>
            <a:r>
              <a:rPr lang="en-US" dirty="0" smtClean="0"/>
              <a:t>Universal Serial Bus (USB)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908720"/>
            <a:ext cx="7556313" cy="547260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Widely used for peripheral connections</a:t>
            </a:r>
          </a:p>
          <a:p>
            <a:r>
              <a:rPr lang="en-US" dirty="0" smtClean="0"/>
              <a:t>Is the default interface for slower speed devices</a:t>
            </a:r>
          </a:p>
          <a:p>
            <a:r>
              <a:rPr lang="en-US" dirty="0" smtClean="0"/>
              <a:t>Commonly used high-speed I/O</a:t>
            </a:r>
          </a:p>
          <a:p>
            <a:r>
              <a:rPr lang="en-US" dirty="0" smtClean="0"/>
              <a:t>Has gone through multiple generations</a:t>
            </a:r>
          </a:p>
          <a:p>
            <a:pPr lvl="1"/>
            <a:r>
              <a:rPr lang="en-US" dirty="0" smtClean="0"/>
              <a:t>USB 1.0</a:t>
            </a:r>
          </a:p>
          <a:p>
            <a:pPr lvl="2"/>
            <a:r>
              <a:rPr lang="en-US" dirty="0"/>
              <a:t>D</a:t>
            </a:r>
            <a:r>
              <a:rPr lang="en-US" dirty="0" smtClean="0"/>
              <a:t>efined a </a:t>
            </a:r>
            <a:r>
              <a:rPr lang="en-US" i="1" dirty="0" smtClean="0"/>
              <a:t>Low Speed </a:t>
            </a:r>
            <a:r>
              <a:rPr lang="en-US" dirty="0" smtClean="0"/>
              <a:t>data rate of 1.5 Mbps and a </a:t>
            </a:r>
            <a:r>
              <a:rPr lang="en-US" i="1" dirty="0" smtClean="0"/>
              <a:t>Full Speed</a:t>
            </a:r>
            <a:r>
              <a:rPr lang="en-US" dirty="0" smtClean="0"/>
              <a:t> rate of 12 Mbps</a:t>
            </a:r>
          </a:p>
          <a:p>
            <a:pPr lvl="1"/>
            <a:r>
              <a:rPr lang="en-US" dirty="0" smtClean="0"/>
              <a:t>USB 2.0</a:t>
            </a:r>
          </a:p>
          <a:p>
            <a:pPr lvl="2"/>
            <a:r>
              <a:rPr lang="en-US" dirty="0" smtClean="0"/>
              <a:t>Provides a data rate of 480 Mbps</a:t>
            </a:r>
          </a:p>
          <a:p>
            <a:pPr lvl="1"/>
            <a:r>
              <a:rPr lang="en-US" dirty="0" smtClean="0"/>
              <a:t>USB 3.0</a:t>
            </a:r>
          </a:p>
          <a:p>
            <a:pPr lvl="2"/>
            <a:r>
              <a:rPr lang="en-US" dirty="0" smtClean="0"/>
              <a:t>Higher speed bus called </a:t>
            </a:r>
            <a:r>
              <a:rPr lang="en-US" i="1" dirty="0" err="1" smtClean="0"/>
              <a:t>SuperSpeed</a:t>
            </a:r>
            <a:r>
              <a:rPr lang="en-US" i="1" dirty="0" smtClean="0"/>
              <a:t> </a:t>
            </a:r>
            <a:r>
              <a:rPr lang="en-US" dirty="0" smtClean="0"/>
              <a:t>in parallel with the USB 2.0 bus</a:t>
            </a:r>
          </a:p>
          <a:p>
            <a:pPr lvl="2"/>
            <a:r>
              <a:rPr lang="en-US" dirty="0" smtClean="0"/>
              <a:t>Signaling speed of </a:t>
            </a:r>
            <a:r>
              <a:rPr lang="en-US" i="1" dirty="0" err="1" smtClean="0"/>
              <a:t>SuperSpeed</a:t>
            </a:r>
            <a:r>
              <a:rPr lang="en-US" i="1" dirty="0" smtClean="0"/>
              <a:t> </a:t>
            </a:r>
            <a:r>
              <a:rPr lang="en-US" dirty="0" smtClean="0"/>
              <a:t>is 5 </a:t>
            </a:r>
            <a:r>
              <a:rPr lang="en-US" dirty="0" err="1" smtClean="0"/>
              <a:t>Gbps</a:t>
            </a:r>
            <a:r>
              <a:rPr lang="en-US" dirty="0" smtClean="0"/>
              <a:t>, but due to signaling overhead the usable data rate is up to 4 </a:t>
            </a:r>
            <a:r>
              <a:rPr lang="en-US" dirty="0" err="1" smtClean="0"/>
              <a:t>Gbps</a:t>
            </a:r>
            <a:endParaRPr lang="en-US" dirty="0" smtClean="0"/>
          </a:p>
          <a:p>
            <a:pPr lvl="1"/>
            <a:r>
              <a:rPr lang="en-US" dirty="0" smtClean="0"/>
              <a:t>USB 3.1</a:t>
            </a:r>
          </a:p>
          <a:p>
            <a:pPr lvl="2"/>
            <a:r>
              <a:rPr lang="en-US" dirty="0" smtClean="0"/>
              <a:t>Includes a faster transfer mode called </a:t>
            </a:r>
            <a:r>
              <a:rPr lang="en-US" i="1" dirty="0" err="1" smtClean="0"/>
              <a:t>SuperSpeed</a:t>
            </a:r>
            <a:r>
              <a:rPr lang="en-US" i="1" dirty="0" smtClean="0"/>
              <a:t>+</a:t>
            </a:r>
            <a:endParaRPr lang="en-US" dirty="0" smtClean="0"/>
          </a:p>
          <a:p>
            <a:pPr lvl="2"/>
            <a:r>
              <a:rPr lang="en-US" dirty="0" smtClean="0"/>
              <a:t>This transfer mode achieves a signaling rate of 10 </a:t>
            </a:r>
            <a:r>
              <a:rPr lang="en-US" dirty="0" err="1" smtClean="0"/>
              <a:t>Gbps</a:t>
            </a:r>
            <a:r>
              <a:rPr lang="en-US" dirty="0" smtClean="0"/>
              <a:t> and a theoretical usable data rate of 9.7 </a:t>
            </a:r>
            <a:r>
              <a:rPr lang="en-US" dirty="0" err="1" smtClean="0"/>
              <a:t>Gbps</a:t>
            </a:r>
            <a:endParaRPr lang="en-US" dirty="0" smtClean="0"/>
          </a:p>
          <a:p>
            <a:r>
              <a:rPr lang="en-US" dirty="0" smtClean="0"/>
              <a:t>Is controlled by a root host controller which attaches to devices to create a local network with a hierarchical tree topology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399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556313" cy="1116106"/>
          </a:xfrm>
        </p:spPr>
        <p:txBody>
          <a:bodyPr/>
          <a:lstStyle/>
          <a:p>
            <a:r>
              <a:rPr lang="en-US" dirty="0" smtClean="0"/>
              <a:t>FireWire Serial Bus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7556313" cy="5400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Was developed as an alternative to small computer system interface (SCSI) to be used on smaller systems, such as personal computers, workstations, and servers</a:t>
            </a:r>
          </a:p>
          <a:p>
            <a:r>
              <a:rPr lang="en-US" dirty="0" smtClean="0"/>
              <a:t>Objective was to meet the increasing demands for high I/O rates while avoiding the bulky and expensive I/O channel technologies developed for mainframe and supercomputer systems</a:t>
            </a:r>
          </a:p>
          <a:p>
            <a:r>
              <a:rPr lang="en-US" dirty="0" smtClean="0"/>
              <a:t>IEEE standard 1394, for a High Performance Serial Bus</a:t>
            </a:r>
          </a:p>
          <a:p>
            <a:r>
              <a:rPr lang="en-US" dirty="0" smtClean="0"/>
              <a:t>Uses a daisy chain configuration, with up to 63 devices connected off a single port</a:t>
            </a:r>
          </a:p>
          <a:p>
            <a:r>
              <a:rPr lang="en-US" dirty="0" smtClean="0"/>
              <a:t>1022 FireWire buses can be interconnected using bridges</a:t>
            </a:r>
          </a:p>
          <a:p>
            <a:r>
              <a:rPr lang="en-US" dirty="0" smtClean="0"/>
              <a:t>Provides for hot plugging which makes it possible to connect and disconnect peripherals without having to power the computer system down or reconfigure the system</a:t>
            </a:r>
          </a:p>
          <a:p>
            <a:r>
              <a:rPr lang="en-US" dirty="0" smtClean="0"/>
              <a:t>Provides for automatic configuration</a:t>
            </a:r>
          </a:p>
          <a:p>
            <a:r>
              <a:rPr lang="en-US" dirty="0" smtClean="0"/>
              <a:t>No terminations and the system automatically performs a configuration function to assign addresses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159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12776"/>
            <a:ext cx="7560840" cy="453650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Small Computer System Interface</a:t>
            </a:r>
          </a:p>
          <a:p>
            <a:r>
              <a:rPr lang="en-US" dirty="0" smtClean="0"/>
              <a:t>A once common standard for connecting peripheral devices to small and medium-sized computers</a:t>
            </a:r>
          </a:p>
          <a:p>
            <a:r>
              <a:rPr lang="en-US" dirty="0" smtClean="0"/>
              <a:t>Has lost popularity to USB and FireWire in smaller systems</a:t>
            </a:r>
          </a:p>
          <a:p>
            <a:r>
              <a:rPr lang="en-US" dirty="0" smtClean="0"/>
              <a:t>High-speed versions remain popular for mass memory support on enterprise systems</a:t>
            </a:r>
          </a:p>
          <a:p>
            <a:r>
              <a:rPr lang="en-US" dirty="0" smtClean="0"/>
              <a:t>Physical organization is a shared bus, which can support up       to 16 or 32 devices, depending on the generation of the   standard</a:t>
            </a:r>
          </a:p>
          <a:p>
            <a:pPr lvl="1"/>
            <a:r>
              <a:rPr lang="en-US" dirty="0"/>
              <a:t>The bus provides for parallel transmission rather than serial, </a:t>
            </a:r>
            <a:r>
              <a:rPr lang="en-US" dirty="0" smtClean="0"/>
              <a:t>          with </a:t>
            </a:r>
            <a:r>
              <a:rPr lang="en-US" dirty="0"/>
              <a:t>a bus width of 16 bits on earlier generations and 32 bits </a:t>
            </a:r>
            <a:r>
              <a:rPr lang="en-US" dirty="0" smtClean="0"/>
              <a:t>             on </a:t>
            </a:r>
            <a:r>
              <a:rPr lang="en-US" dirty="0"/>
              <a:t>later generations</a:t>
            </a:r>
          </a:p>
          <a:p>
            <a:pPr lvl="1"/>
            <a:r>
              <a:rPr lang="en-US" dirty="0" smtClean="0"/>
              <a:t>Speeds range from 5 Mbps on the original SCSI-1                specification to 160 Mbps on SCSI-3 U3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000" l="5500" r="9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4248" y="5157192"/>
            <a:ext cx="2057371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32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556313" cy="1116106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Thunderbolt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0" y="3645024"/>
            <a:ext cx="3657600" cy="1965960"/>
          </a:xfrm>
        </p:spPr>
        <p:txBody>
          <a:bodyPr>
            <a:normAutofit/>
          </a:bodyPr>
          <a:lstStyle/>
          <a:p>
            <a:r>
              <a:rPr lang="en-US" dirty="0" smtClean="0"/>
              <a:t>Provides up to 10 Gbps throughput in each direction and up to 10 Watts of power to connected peripherals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5"/>
          </p:nvPr>
        </p:nvSpPr>
        <p:spPr>
          <a:xfrm>
            <a:off x="467544" y="1827839"/>
            <a:ext cx="3785450" cy="5060031"/>
          </a:xfrm>
        </p:spPr>
        <p:txBody>
          <a:bodyPr>
            <a:normAutofit/>
          </a:bodyPr>
          <a:lstStyle/>
          <a:p>
            <a:r>
              <a:rPr lang="en-US" dirty="0" smtClean="0"/>
              <a:t>Most recent and fastest peripheral connection technology to become available for general-purpose use</a:t>
            </a:r>
          </a:p>
          <a:p>
            <a:r>
              <a:rPr lang="en-US" dirty="0" smtClean="0"/>
              <a:t>Developed by Intel with collaboration from Apple</a:t>
            </a:r>
          </a:p>
          <a:p>
            <a:r>
              <a:rPr lang="en-US" dirty="0" smtClean="0"/>
              <a:t>The technology combines data, video, audio, and power into a single high-speed connection for peripherals such as hard drives, RAID arrays, video-capture boxes, and network interfaces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476672"/>
            <a:ext cx="2581275" cy="2581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838200"/>
            <a:ext cx="474663" cy="376148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InfiniBand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556792"/>
            <a:ext cx="7416823" cy="4752528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I/O specification aimed at the high-end server market</a:t>
            </a:r>
          </a:p>
          <a:p>
            <a:r>
              <a:rPr lang="en-GB" dirty="0" smtClean="0"/>
              <a:t>First version was released in early 2001</a:t>
            </a:r>
          </a:p>
          <a:p>
            <a:r>
              <a:rPr lang="en-GB" dirty="0" smtClean="0"/>
              <a:t>Heavily relied on by IBM </a:t>
            </a:r>
            <a:r>
              <a:rPr lang="en-GB" dirty="0" err="1" smtClean="0"/>
              <a:t>zEnterprise</a:t>
            </a:r>
            <a:r>
              <a:rPr lang="en-GB" dirty="0" smtClean="0"/>
              <a:t> series of mainframes</a:t>
            </a:r>
          </a:p>
          <a:p>
            <a:r>
              <a:rPr lang="en-GB" dirty="0" smtClean="0"/>
              <a:t>Standard describes an architecture and specifications for data flow among processors and intelligent I/O devices</a:t>
            </a:r>
          </a:p>
          <a:p>
            <a:r>
              <a:rPr lang="en-GB" dirty="0" smtClean="0"/>
              <a:t>Has become a popular interface for storage area networking and other large storage configurations</a:t>
            </a:r>
          </a:p>
          <a:p>
            <a:r>
              <a:rPr lang="en-GB" dirty="0" smtClean="0"/>
              <a:t>Enables servers, remote storage, and other network devices to be attached in a central fabric of switches and links</a:t>
            </a:r>
          </a:p>
          <a:p>
            <a:r>
              <a:rPr lang="en-GB" dirty="0" smtClean="0"/>
              <a:t>The switch-based architecture can connect up to 64,000 servers, storage systems, and networking devices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39552" y="2132856"/>
            <a:ext cx="3657600" cy="3678797"/>
          </a:xfrm>
        </p:spPr>
        <p:txBody>
          <a:bodyPr/>
          <a:lstStyle/>
          <a:p>
            <a:r>
              <a:rPr lang="en-US" dirty="0" smtClean="0"/>
              <a:t>High-speed bus system for connecting peripherals of a wide variety of types and speeds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499992" y="1988840"/>
            <a:ext cx="3456384" cy="3888432"/>
          </a:xfrm>
        </p:spPr>
        <p:txBody>
          <a:bodyPr/>
          <a:lstStyle/>
          <a:p>
            <a:r>
              <a:rPr lang="en-US" dirty="0" smtClean="0"/>
              <a:t>Serial Advanced Technology Attachment</a:t>
            </a:r>
          </a:p>
          <a:p>
            <a:r>
              <a:rPr lang="en-US" dirty="0" smtClean="0"/>
              <a:t>An interface for disk storage systems</a:t>
            </a:r>
          </a:p>
          <a:p>
            <a:r>
              <a:rPr lang="en-US" dirty="0" smtClean="0"/>
              <a:t>Provides data rates of up to 6 </a:t>
            </a:r>
            <a:r>
              <a:rPr lang="en-US" dirty="0" err="1" smtClean="0"/>
              <a:t>Gbps</a:t>
            </a:r>
            <a:r>
              <a:rPr lang="en-US" dirty="0" smtClean="0"/>
              <a:t>, with a maximum per device of 300 Mbps</a:t>
            </a:r>
          </a:p>
          <a:p>
            <a:r>
              <a:rPr lang="en-US" dirty="0" smtClean="0"/>
              <a:t>Widely used in desktop computers and in industrial and embedded applications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39552" y="836712"/>
            <a:ext cx="3657600" cy="1196824"/>
          </a:xfrm>
        </p:spPr>
        <p:txBody>
          <a:bodyPr/>
          <a:lstStyle/>
          <a:p>
            <a:r>
              <a:rPr lang="en-US" dirty="0" smtClean="0"/>
              <a:t>PCI Express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355976" y="548680"/>
            <a:ext cx="3657600" cy="1196824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SATA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041" y="3717032"/>
            <a:ext cx="2615148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15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Ethernet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98518" y="1412776"/>
            <a:ext cx="3657600" cy="4713387"/>
          </a:xfrm>
        </p:spPr>
        <p:txBody>
          <a:bodyPr>
            <a:normAutofit/>
          </a:bodyPr>
          <a:lstStyle/>
          <a:p>
            <a:r>
              <a:rPr lang="en-US" dirty="0" smtClean="0"/>
              <a:t>Predominant wired networking technology</a:t>
            </a:r>
          </a:p>
          <a:p>
            <a:r>
              <a:rPr lang="en-US" dirty="0" smtClean="0"/>
              <a:t>Has evolved to support data rates up to 100 </a:t>
            </a:r>
            <a:r>
              <a:rPr lang="en-US" dirty="0" err="1" smtClean="0"/>
              <a:t>Gbps</a:t>
            </a:r>
            <a:r>
              <a:rPr lang="en-US" dirty="0" smtClean="0"/>
              <a:t> and distances from a few meters to tens of km</a:t>
            </a:r>
          </a:p>
          <a:p>
            <a:r>
              <a:rPr lang="en-US" dirty="0" smtClean="0"/>
              <a:t>Has become essential for supporting personal computers, workstations, servers, and massive data storage devices in organizations large and small</a:t>
            </a:r>
          </a:p>
          <a:p>
            <a:r>
              <a:rPr lang="en-US" dirty="0" smtClean="0"/>
              <a:t>Began as an experimental  bus-based 3-Mbps system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499992" y="2060848"/>
            <a:ext cx="3657600" cy="4140200"/>
          </a:xfrm>
        </p:spPr>
        <p:txBody>
          <a:bodyPr/>
          <a:lstStyle/>
          <a:p>
            <a:r>
              <a:rPr lang="en-US" dirty="0" smtClean="0"/>
              <a:t>Has moved from bus-based to switch-based</a:t>
            </a:r>
          </a:p>
          <a:p>
            <a:pPr lvl="1"/>
            <a:r>
              <a:rPr lang="en-US" dirty="0" smtClean="0"/>
              <a:t>Data rate has periodically increased by an order of magnitude</a:t>
            </a:r>
          </a:p>
          <a:p>
            <a:pPr lvl="1"/>
            <a:r>
              <a:rPr lang="en-US" dirty="0" smtClean="0"/>
              <a:t>There is a central switch with all of the devices connected directly to the switch</a:t>
            </a:r>
          </a:p>
          <a:p>
            <a:pPr marL="228600" lvl="1">
              <a:spcBef>
                <a:spcPts val="2000"/>
              </a:spcBef>
              <a:buClr>
                <a:schemeClr val="accent1"/>
              </a:buClr>
            </a:pPr>
            <a:r>
              <a:rPr lang="en-US" dirty="0"/>
              <a:t>Ethernet systems are currently available at speeds up to 100 </a:t>
            </a:r>
            <a:r>
              <a:rPr lang="en-US" dirty="0" err="1"/>
              <a:t>Gbps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9" b="89815" l="1000" r="98667">
                        <a14:foregroundMark x1="67000" y1="49074" x2="67000" y2="49074"/>
                        <a14:foregroundMark x1="8000" y1="48148" x2="8000" y2="48148"/>
                        <a14:foregroundMark x1="12667" y1="61111" x2="12667" y2="61111"/>
                        <a14:foregroundMark x1="42333" y1="62037" x2="42333" y2="62037"/>
                        <a14:foregroundMark x1="46667" y1="71759" x2="46667" y2="71759"/>
                        <a14:foregroundMark x1="42333" y1="68056" x2="42333" y2="68056"/>
                        <a14:foregroundMark x1="45000" y1="75926" x2="45000" y2="75926"/>
                        <a14:foregroundMark x1="48667" y1="78241" x2="48667" y2="782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9609">
            <a:off x="5467224" y="485816"/>
            <a:ext cx="1825566" cy="131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02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9592" y="332656"/>
            <a:ext cx="7556313" cy="1116106"/>
          </a:xfrm>
        </p:spPr>
        <p:txBody>
          <a:bodyPr/>
          <a:lstStyle/>
          <a:p>
            <a:r>
              <a:rPr lang="en-US" dirty="0" smtClean="0"/>
              <a:t>Wi-Fi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98518" y="1412776"/>
            <a:ext cx="3657600" cy="471338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Is the predominant wireless Internet access technology</a:t>
            </a:r>
          </a:p>
          <a:p>
            <a:r>
              <a:rPr lang="en-US" dirty="0" smtClean="0"/>
              <a:t>Now connects computers, tablets, smart phones, and other electronic devices such as video cameras TVs and thermostats</a:t>
            </a:r>
          </a:p>
          <a:p>
            <a:r>
              <a:rPr lang="en-US" dirty="0" smtClean="0"/>
              <a:t>In the enterprise has become an essential means of enhancing worker productivity and network effectiveness</a:t>
            </a:r>
          </a:p>
          <a:p>
            <a:r>
              <a:rPr lang="en-US" dirty="0" smtClean="0"/>
              <a:t>Public hotspots have expanded dramatically to provide free Internet access in most public places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499992" y="692696"/>
            <a:ext cx="3456384" cy="5835525"/>
          </a:xfrm>
        </p:spPr>
        <p:txBody>
          <a:bodyPr>
            <a:normAutofit/>
          </a:bodyPr>
          <a:lstStyle/>
          <a:p>
            <a:r>
              <a:rPr lang="en-US" dirty="0" smtClean="0"/>
              <a:t>As the technology of antennas, wireless transmission techniques, and wireless protocol design has evolved, the IEEE 802.11 committee has been able to introduce standards for new versions of Wi-</a:t>
            </a:r>
            <a:r>
              <a:rPr lang="en-US" smtClean="0"/>
              <a:t>Fi at higher </a:t>
            </a:r>
            <a:r>
              <a:rPr lang="en-US" dirty="0" smtClean="0"/>
              <a:t>speeds</a:t>
            </a:r>
          </a:p>
          <a:p>
            <a:pPr marL="228600" lvl="1">
              <a:spcBef>
                <a:spcPts val="2000"/>
              </a:spcBef>
              <a:buClr>
                <a:schemeClr val="accent1"/>
              </a:buClr>
            </a:pPr>
            <a:r>
              <a:rPr lang="en-US" dirty="0" smtClean="0"/>
              <a:t>Current </a:t>
            </a:r>
            <a:r>
              <a:rPr lang="en-US" dirty="0"/>
              <a:t>version is 802.11ac (2014) with a maximum data rate of 3.2 </a:t>
            </a:r>
            <a:r>
              <a:rPr lang="en-US" dirty="0" err="1"/>
              <a:t>Gbps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70351">
            <a:off x="6236644" y="4392571"/>
            <a:ext cx="2128246" cy="203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7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5" name="Picture 4" descr="f1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2" b="31164"/>
          <a:stretch/>
        </p:blipFill>
        <p:spPr>
          <a:xfrm>
            <a:off x="395536" y="116632"/>
            <a:ext cx="7805644" cy="6423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 descr="f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7" t="10133" r="23678" b="20332"/>
          <a:stretch/>
        </p:blipFill>
        <p:spPr>
          <a:xfrm>
            <a:off x="1331640" y="-243408"/>
            <a:ext cx="6696744" cy="669747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3568" y="34886"/>
            <a:ext cx="8136904" cy="115212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Figure 7.20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IBM zEC12 I/O Frames-Front View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67544" y="6500553"/>
            <a:ext cx="56388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2016 Pearson Education, Inc.,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Hoboken,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NJ. All rights reserved.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 descr="EC12 Figure 7.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68760"/>
            <a:ext cx="6876256" cy="513108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5" name="Picture 4" descr="f2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4" b="13868"/>
          <a:stretch/>
        </p:blipFill>
        <p:spPr>
          <a:xfrm>
            <a:off x="755576" y="-30629"/>
            <a:ext cx="7272808" cy="659385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3428999" cy="1116106"/>
          </a:xfrm>
        </p:spPr>
        <p:txBody>
          <a:bodyPr>
            <a:normAutofit/>
          </a:bodyPr>
          <a:lstStyle/>
          <a:p>
            <a:r>
              <a:rPr lang="en-US" sz="4400" dirty="0" smtClean="0"/>
              <a:t>Summary</a:t>
            </a:r>
            <a:endParaRPr lang="en-US" sz="4400" dirty="0"/>
          </a:p>
        </p:txBody>
      </p:sp>
      <p:sp>
        <p:nvSpPr>
          <p:cNvPr id="30" name="Content Placeholder 29"/>
          <p:cNvSpPr>
            <a:spLocks noGrp="1"/>
          </p:cNvSpPr>
          <p:nvPr>
            <p:ph sz="half" idx="2"/>
          </p:nvPr>
        </p:nvSpPr>
        <p:spPr>
          <a:xfrm>
            <a:off x="539552" y="2204864"/>
            <a:ext cx="3810000" cy="43434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External devices</a:t>
            </a:r>
          </a:p>
          <a:p>
            <a:pPr lvl="1"/>
            <a:r>
              <a:rPr lang="en-US" dirty="0" smtClean="0"/>
              <a:t>Keyboard/monitor</a:t>
            </a:r>
          </a:p>
          <a:p>
            <a:pPr lvl="1"/>
            <a:r>
              <a:rPr lang="en-US" dirty="0" smtClean="0"/>
              <a:t>Disk drive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I/O modules</a:t>
            </a:r>
          </a:p>
          <a:p>
            <a:pPr lvl="1"/>
            <a:r>
              <a:rPr lang="en-US" dirty="0" smtClean="0"/>
              <a:t>Module function</a:t>
            </a:r>
          </a:p>
          <a:p>
            <a:pPr lvl="1"/>
            <a:r>
              <a:rPr lang="en-US" dirty="0" smtClean="0"/>
              <a:t>I/O module structure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Programmed I/O</a:t>
            </a:r>
          </a:p>
          <a:p>
            <a:pPr lvl="1"/>
            <a:r>
              <a:rPr lang="en-US" dirty="0" smtClean="0"/>
              <a:t>Overview of programmed I/O</a:t>
            </a:r>
          </a:p>
          <a:p>
            <a:pPr lvl="1"/>
            <a:r>
              <a:rPr lang="en-US" dirty="0" smtClean="0"/>
              <a:t>I/O commands/instructions</a:t>
            </a:r>
          </a:p>
          <a:p>
            <a:pPr marL="285750" lvl="1">
              <a:buClr>
                <a:schemeClr val="accent1"/>
              </a:buClr>
            </a:pPr>
            <a:r>
              <a:rPr lang="en-US" dirty="0"/>
              <a:t>Direct memory access</a:t>
            </a:r>
          </a:p>
          <a:p>
            <a:pPr lvl="1"/>
            <a:r>
              <a:rPr lang="en-US" dirty="0"/>
              <a:t>Drawbacks of programmed and interrupt-driven I/O</a:t>
            </a:r>
          </a:p>
          <a:p>
            <a:pPr lvl="1"/>
            <a:r>
              <a:rPr lang="en-US" dirty="0"/>
              <a:t>DMA function</a:t>
            </a:r>
          </a:p>
          <a:p>
            <a:pPr lvl="1"/>
            <a:r>
              <a:rPr lang="en-US" dirty="0"/>
              <a:t>Intel 8237A DMA controller</a:t>
            </a:r>
          </a:p>
          <a:p>
            <a:pPr lvl="1"/>
            <a:endParaRPr lang="en-US" dirty="0" smtClean="0"/>
          </a:p>
        </p:txBody>
      </p:sp>
      <p:sp>
        <p:nvSpPr>
          <p:cNvPr id="32" name="Content Placeholder 31"/>
          <p:cNvSpPr>
            <a:spLocks noGrp="1"/>
          </p:cNvSpPr>
          <p:nvPr>
            <p:ph sz="quarter" idx="4"/>
          </p:nvPr>
        </p:nvSpPr>
        <p:spPr>
          <a:xfrm>
            <a:off x="4495800" y="2060848"/>
            <a:ext cx="3964632" cy="4464496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700" dirty="0"/>
              <a:t>Interrupt-driven I/O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Interrupt processing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Design issues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Intel 82C59A interrupt controller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Intel 82C55A programmable peripheral interface</a:t>
            </a:r>
          </a:p>
          <a:p>
            <a:pPr marL="285750" lvl="1">
              <a:lnSpc>
                <a:spcPct val="90000"/>
              </a:lnSpc>
              <a:buClr>
                <a:schemeClr val="accent1"/>
              </a:buClr>
            </a:pPr>
            <a:r>
              <a:rPr lang="en-US" sz="1700" dirty="0"/>
              <a:t>Direct Cache Access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DMA using shared last-level cache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Cache-related performance issues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Direct cache access strategies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Direct data I/O</a:t>
            </a:r>
          </a:p>
          <a:p>
            <a:pPr marL="285750" lvl="1">
              <a:lnSpc>
                <a:spcPct val="90000"/>
              </a:lnSpc>
              <a:buClr>
                <a:schemeClr val="accent1"/>
              </a:buClr>
            </a:pPr>
            <a:r>
              <a:rPr lang="en-US" sz="1700" dirty="0"/>
              <a:t>I/O channels and processors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The evolution of the I/O function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Characteristics of I/O channels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052736"/>
            <a:ext cx="3657600" cy="1098177"/>
          </a:xfrm>
        </p:spPr>
        <p:txBody>
          <a:bodyPr>
            <a:normAutofit/>
          </a:bodyPr>
          <a:lstStyle/>
          <a:p>
            <a:endParaRPr lang="en-US" sz="800" dirty="0" smtClean="0"/>
          </a:p>
          <a:p>
            <a:endParaRPr lang="en-US" sz="800" dirty="0" smtClean="0"/>
          </a:p>
          <a:p>
            <a:r>
              <a:rPr lang="en-US" sz="3200" dirty="0" smtClean="0"/>
              <a:t>Chapter 7</a:t>
            </a:r>
          </a:p>
          <a:p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3"/>
          </p:nvPr>
        </p:nvSpPr>
        <p:spPr>
          <a:xfrm>
            <a:off x="4343400" y="228600"/>
            <a:ext cx="3657600" cy="1707776"/>
          </a:xfrm>
        </p:spPr>
        <p:txBody>
          <a:bodyPr/>
          <a:lstStyle/>
          <a:p>
            <a:r>
              <a:rPr lang="en-US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Input/Output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556313" cy="1116106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Keyboard/Monitor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539552" y="2060848"/>
            <a:ext cx="3769660" cy="4680520"/>
          </a:xfrm>
        </p:spPr>
        <p:txBody>
          <a:bodyPr>
            <a:normAutofit fontScale="70000" lnSpcReduction="20000"/>
          </a:bodyPr>
          <a:lstStyle/>
          <a:p>
            <a:r>
              <a:rPr lang="en-US" sz="2143" dirty="0" smtClean="0"/>
              <a:t>Basic unit of exchange is the character</a:t>
            </a:r>
          </a:p>
          <a:p>
            <a:pPr lvl="1"/>
            <a:r>
              <a:rPr lang="en-US" dirty="0" smtClean="0"/>
              <a:t>Associated with each character is a code</a:t>
            </a:r>
          </a:p>
          <a:p>
            <a:pPr lvl="1"/>
            <a:r>
              <a:rPr lang="en-US" dirty="0" smtClean="0"/>
              <a:t>Each character in this code is represented by a unique 7-bit binary code</a:t>
            </a:r>
          </a:p>
          <a:p>
            <a:pPr lvl="2"/>
            <a:r>
              <a:rPr lang="en-US" dirty="0" smtClean="0"/>
              <a:t>128 different characters can be represented</a:t>
            </a:r>
          </a:p>
          <a:p>
            <a:r>
              <a:rPr lang="en-US" sz="2143" dirty="0" smtClean="0"/>
              <a:t>Characters are of two types: </a:t>
            </a:r>
          </a:p>
          <a:p>
            <a:pPr lvl="1"/>
            <a:r>
              <a:rPr lang="en-US" dirty="0" smtClean="0"/>
              <a:t>Printable</a:t>
            </a:r>
          </a:p>
          <a:p>
            <a:pPr lvl="2"/>
            <a:r>
              <a:rPr lang="en-US" dirty="0" smtClean="0"/>
              <a:t>Alphabetic, numeric, and special characters that can be </a:t>
            </a:r>
            <a:r>
              <a:rPr lang="en-US" sz="1760" dirty="0" smtClean="0"/>
              <a:t>printed on paper or displayed on a screen</a:t>
            </a:r>
          </a:p>
          <a:p>
            <a:pPr lvl="1"/>
            <a:r>
              <a:rPr lang="en-US" sz="1857" dirty="0" smtClean="0"/>
              <a:t>Control </a:t>
            </a:r>
          </a:p>
          <a:p>
            <a:pPr lvl="2"/>
            <a:r>
              <a:rPr lang="en-US" dirty="0" smtClean="0"/>
              <a:t>Have to do with controlling the printing or displaying of characters</a:t>
            </a:r>
          </a:p>
          <a:p>
            <a:pPr lvl="2"/>
            <a:r>
              <a:rPr lang="en-US" dirty="0" smtClean="0"/>
              <a:t>Example is carriage return</a:t>
            </a:r>
          </a:p>
          <a:p>
            <a:pPr lvl="2"/>
            <a:r>
              <a:rPr lang="en-US" dirty="0" smtClean="0"/>
              <a:t>Other control characters are concerned with communications procedures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2895600"/>
            <a:ext cx="3581400" cy="3657600"/>
          </a:xfrm>
        </p:spPr>
        <p:txBody>
          <a:bodyPr>
            <a:noAutofit/>
          </a:bodyPr>
          <a:lstStyle/>
          <a:p>
            <a:pPr>
              <a:spcBef>
                <a:spcPts val="1400"/>
              </a:spcBef>
            </a:pPr>
            <a:r>
              <a:rPr lang="en-US" sz="1300" dirty="0" smtClean="0"/>
              <a:t>When the user depresses a key it generates an electronic signal that is interpreted by the transducer in the keyboard and translated into the bit pattern of the corresponding IRA code</a:t>
            </a:r>
          </a:p>
          <a:p>
            <a:pPr>
              <a:spcBef>
                <a:spcPts val="1400"/>
              </a:spcBef>
            </a:pPr>
            <a:r>
              <a:rPr lang="en-US" sz="1300" dirty="0" smtClean="0"/>
              <a:t>This bit pattern is transmitted to the I/O module in the computer</a:t>
            </a:r>
          </a:p>
          <a:p>
            <a:pPr>
              <a:spcBef>
                <a:spcPts val="1400"/>
              </a:spcBef>
            </a:pPr>
            <a:r>
              <a:rPr lang="en-US" sz="1300" dirty="0" smtClean="0"/>
              <a:t>On output, IRA code characters are transmitted to an external device from the I/O module</a:t>
            </a:r>
          </a:p>
          <a:p>
            <a:pPr>
              <a:spcBef>
                <a:spcPts val="1400"/>
              </a:spcBef>
            </a:pPr>
            <a:r>
              <a:rPr lang="en-US" sz="1300" dirty="0" smtClean="0"/>
              <a:t>The transducer interprets the code and sends the required electronic signals to the output device either to display the indicated character or perform the requested control function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9552" y="1124744"/>
            <a:ext cx="3816424" cy="793377"/>
          </a:xfrm>
        </p:spPr>
        <p:txBody>
          <a:bodyPr/>
          <a:lstStyle/>
          <a:p>
            <a:r>
              <a:rPr lang="en-US" dirty="0" smtClean="0"/>
              <a:t>International Reference Alphabet (IRA)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00" y="2286000"/>
            <a:ext cx="3657600" cy="475129"/>
          </a:xfrm>
          <a:solidFill>
            <a:schemeClr val="accent3"/>
          </a:solidFill>
        </p:spPr>
        <p:txBody>
          <a:bodyPr/>
          <a:lstStyle/>
          <a:p>
            <a:r>
              <a:rPr lang="en-US" dirty="0" smtClean="0"/>
              <a:t>Keyboard Codes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29200" y="228600"/>
            <a:ext cx="3352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eaLnBrk="1" hangingPunct="1">
              <a:spcBef>
                <a:spcPts val="800"/>
              </a:spcBef>
              <a:buClr>
                <a:schemeClr val="accent1"/>
              </a:buClr>
              <a:buSzPct val="75000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Most common means of computer/user interaction</a:t>
            </a: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228600" indent="-228600" eaLnBrk="1" hangingPunct="1">
              <a:spcBef>
                <a:spcPts val="800"/>
              </a:spcBef>
              <a:buClr>
                <a:schemeClr val="accent1"/>
              </a:buClr>
              <a:buSzPct val="75000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User provides input through the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keyboard</a:t>
            </a:r>
          </a:p>
          <a:p>
            <a:pPr marL="228600" indent="-228600" eaLnBrk="1" hangingPunct="1">
              <a:spcBef>
                <a:spcPts val="800"/>
              </a:spcBef>
              <a:buClr>
                <a:schemeClr val="accent1"/>
              </a:buClr>
              <a:buSzPct val="75000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The monitor displays data provided by the computer</a:t>
            </a:r>
          </a:p>
          <a:p>
            <a:endParaRPr lang="en-US" dirty="0" smtClean="0"/>
          </a:p>
        </p:txBody>
      </p:sp>
      <p:sp>
        <p:nvSpPr>
          <p:cNvPr id="10" name="Left Brace 9"/>
          <p:cNvSpPr/>
          <p:nvPr/>
        </p:nvSpPr>
        <p:spPr>
          <a:xfrm>
            <a:off x="4800600" y="228600"/>
            <a:ext cx="228600" cy="17526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1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00151671"/>
              </p:ext>
            </p:extLst>
          </p:nvPr>
        </p:nvGraphicFramePr>
        <p:xfrm>
          <a:off x="179512" y="260648"/>
          <a:ext cx="8727550" cy="6105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5" name="Picture 4" descr="f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t="11706" r="5319" b="11247"/>
          <a:stretch/>
        </p:blipFill>
        <p:spPr>
          <a:xfrm>
            <a:off x="107504" y="404664"/>
            <a:ext cx="8860150" cy="592982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556313" cy="792088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Programmed I/O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467544" y="1052736"/>
            <a:ext cx="7776864" cy="547260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dirty="0" smtClean="0">
                <a:solidFill>
                  <a:schemeClr val="accent3">
                    <a:lumMod val="75000"/>
                  </a:schemeClr>
                </a:solidFill>
              </a:rPr>
              <a:t>Three techniques are possible for I/O operations:</a:t>
            </a:r>
          </a:p>
          <a:p>
            <a:pPr marL="228600" indent="-228600">
              <a:spcBef>
                <a:spcPts val="800"/>
              </a:spcBef>
              <a:buFont typeface="Wingdings" pitchFamily="2" charset="2"/>
              <a:buChar char="n"/>
            </a:pPr>
            <a:r>
              <a:rPr lang="en-US" sz="2000" dirty="0" smtClean="0"/>
              <a:t>Programmed I/O</a:t>
            </a:r>
          </a:p>
          <a:p>
            <a:pPr marL="685800" lvl="1" indent="-228600">
              <a:spcBef>
                <a:spcPts val="800"/>
              </a:spcBef>
              <a:buFont typeface="Wingdings" pitchFamily="2" charset="2"/>
              <a:buChar char="n"/>
            </a:pPr>
            <a:r>
              <a:rPr lang="en-US" sz="1800" dirty="0" smtClean="0"/>
              <a:t>Data are exchanged between the processor and the I/O module</a:t>
            </a:r>
          </a:p>
          <a:p>
            <a:pPr marL="685800" lvl="1" indent="-228600">
              <a:spcBef>
                <a:spcPts val="800"/>
              </a:spcBef>
              <a:buFont typeface="Wingdings" pitchFamily="2" charset="2"/>
              <a:buChar char="n"/>
            </a:pPr>
            <a:r>
              <a:rPr lang="en-US" sz="1800" dirty="0" smtClean="0"/>
              <a:t>Processor executes a program that gives it direct control of the I/O operation</a:t>
            </a:r>
          </a:p>
          <a:p>
            <a:pPr marL="685800" lvl="1" indent="-228600">
              <a:spcBef>
                <a:spcPts val="800"/>
              </a:spcBef>
              <a:buFont typeface="Wingdings" pitchFamily="2" charset="2"/>
              <a:buChar char="n"/>
            </a:pPr>
            <a:r>
              <a:rPr lang="en-US" sz="1800" dirty="0" smtClean="0"/>
              <a:t>When the processor issues a command it must wait until the I/O operation is complete</a:t>
            </a:r>
          </a:p>
          <a:p>
            <a:pPr marL="685800" lvl="1" indent="-228600">
              <a:spcBef>
                <a:spcPts val="800"/>
              </a:spcBef>
              <a:buFont typeface="Wingdings" pitchFamily="2" charset="2"/>
              <a:buChar char="n"/>
            </a:pPr>
            <a:r>
              <a:rPr lang="en-US" sz="1800" dirty="0" smtClean="0"/>
              <a:t>If the processor is faster than the I/O module this is wasteful of processor time</a:t>
            </a:r>
          </a:p>
          <a:p>
            <a:pPr marL="228600" lvl="1" indent="-228600"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en-US" sz="2054" dirty="0" smtClean="0"/>
              <a:t>Interrupt-driven I/O</a:t>
            </a:r>
          </a:p>
          <a:p>
            <a:pPr marL="685800" lvl="1" indent="-228600">
              <a:spcBef>
                <a:spcPts val="800"/>
              </a:spcBef>
              <a:buFont typeface="Wingdings" pitchFamily="2" charset="2"/>
              <a:buChar char="n"/>
            </a:pPr>
            <a:r>
              <a:rPr lang="en-US" sz="1800" dirty="0" smtClean="0"/>
              <a:t>Processor issues an I/O command, continues to execute other instructions, and is interrupted by the I/O module when the latter has completed its work</a:t>
            </a:r>
          </a:p>
          <a:p>
            <a:pPr marL="228600" lvl="1">
              <a:spcBef>
                <a:spcPts val="800"/>
              </a:spcBef>
              <a:buClr>
                <a:schemeClr val="accent1"/>
              </a:buClr>
            </a:pPr>
            <a:r>
              <a:rPr lang="en-US" sz="2000" dirty="0" smtClean="0"/>
              <a:t>Direct memory access (DMA)</a:t>
            </a:r>
          </a:p>
          <a:p>
            <a:pPr marL="685800" lvl="1" indent="-228600">
              <a:spcBef>
                <a:spcPts val="800"/>
              </a:spcBef>
              <a:buFont typeface="Wingdings" pitchFamily="2" charset="2"/>
              <a:buChar char="n"/>
            </a:pPr>
            <a:r>
              <a:rPr lang="en-US" sz="1800" dirty="0" smtClean="0"/>
              <a:t>The I/O module and main memory exchange data directly without processor involvement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</a:majorFont>
      <a:minorFont>
        <a:latin typeface="Rockwell"/>
        <a:ea typeface=""/>
        <a:cs typeface=""/>
        <a:font script="Jpan" typeface="ＭＳ ゴシック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3998</TotalTime>
  <Words>21202</Words>
  <Application>Microsoft Macintosh PowerPoint</Application>
  <PresentationFormat>On-screen Show (4:3)</PresentationFormat>
  <Paragraphs>1778</Paragraphs>
  <Slides>52</Slides>
  <Notes>52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Advantage</vt:lpstr>
      <vt:lpstr>William Stallings  Computer Organization  and Architecture 10th Edition</vt:lpstr>
      <vt:lpstr>Chapter 7</vt:lpstr>
      <vt:lpstr>PowerPoint Presentation</vt:lpstr>
      <vt:lpstr>External Devices</vt:lpstr>
      <vt:lpstr>PowerPoint Presentation</vt:lpstr>
      <vt:lpstr>Keyboard/Monitor</vt:lpstr>
      <vt:lpstr>PowerPoint Presentation</vt:lpstr>
      <vt:lpstr>PowerPoint Presentation</vt:lpstr>
      <vt:lpstr>Programmed I/O</vt:lpstr>
      <vt:lpstr>PowerPoint Presentation</vt:lpstr>
      <vt:lpstr>I/O Commands</vt:lpstr>
      <vt:lpstr>PowerPoint Presentation</vt:lpstr>
      <vt:lpstr>I/O Instructions</vt:lpstr>
      <vt:lpstr>I/O Mapping Summary</vt:lpstr>
      <vt:lpstr>PowerPoint Presentation</vt:lpstr>
      <vt:lpstr>Interrupt-Driven I/O</vt:lpstr>
      <vt:lpstr>PowerPoint Presentation</vt:lpstr>
      <vt:lpstr>PowerPoint Presentation</vt:lpstr>
      <vt:lpstr>Design Issues</vt:lpstr>
      <vt:lpstr>Device Identification</vt:lpstr>
      <vt:lpstr>PowerPoint Presentation</vt:lpstr>
      <vt:lpstr>PowerPoint Presentation</vt:lpstr>
      <vt:lpstr>PowerPoint Presentation</vt:lpstr>
      <vt:lpstr>PowerPoint Presentation</vt:lpstr>
      <vt:lpstr>Drawbacks of Programmed and Interrupt-Driven I/O</vt:lpstr>
      <vt:lpstr>PowerPoint Presentation</vt:lpstr>
      <vt:lpstr>PowerPoint Presentation</vt:lpstr>
      <vt:lpstr>PowerPoint Presentation</vt:lpstr>
      <vt:lpstr>PowerPoint Presentation</vt:lpstr>
      <vt:lpstr>Fly-By DMA Controller</vt:lpstr>
      <vt:lpstr>Table 7.2    Intel  8237A Registers </vt:lpstr>
      <vt:lpstr>Direct Cache Access (DCA)</vt:lpstr>
      <vt:lpstr>PowerPoint Presentation</vt:lpstr>
      <vt:lpstr>Cache-Related Performance Issues</vt:lpstr>
      <vt:lpstr>Cache-Related Performance Issues</vt:lpstr>
      <vt:lpstr>Packet Traffic Steps:</vt:lpstr>
      <vt:lpstr>Direct Cache Access Strategies</vt:lpstr>
      <vt:lpstr>PowerPoint Presentation</vt:lpstr>
      <vt:lpstr>Evolution of the I/O Function</vt:lpstr>
      <vt:lpstr>PowerPoint Presentation</vt:lpstr>
      <vt:lpstr>Universal Serial Bus (USB)</vt:lpstr>
      <vt:lpstr>FireWire Serial Bus</vt:lpstr>
      <vt:lpstr>SCSI</vt:lpstr>
      <vt:lpstr>Thunderbolt</vt:lpstr>
      <vt:lpstr>InfiniBand</vt:lpstr>
      <vt:lpstr>PowerPoint Presentation</vt:lpstr>
      <vt:lpstr>Ethernet </vt:lpstr>
      <vt:lpstr>Wi-Fi</vt:lpstr>
      <vt:lpstr>PowerPoint Presentation</vt:lpstr>
      <vt:lpstr>Figure 7.20 IBM zEC12 I/O Frames-Front View</vt:lpstr>
      <vt:lpstr>PowerPoint Presentation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07 Input Output</dc:title>
  <dc:creator>Adrian J Pullin</dc:creator>
  <cp:lastModifiedBy>Carole Snyder</cp:lastModifiedBy>
  <cp:revision>151</cp:revision>
  <dcterms:created xsi:type="dcterms:W3CDTF">2012-06-24T19:18:50Z</dcterms:created>
  <dcterms:modified xsi:type="dcterms:W3CDTF">2015-02-25T15:18:28Z</dcterms:modified>
</cp:coreProperties>
</file>