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355" r:id="rId2"/>
    <p:sldId id="356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10" r:id="rId14"/>
    <p:sldId id="411" r:id="rId15"/>
    <p:sldId id="412" r:id="rId16"/>
    <p:sldId id="413" r:id="rId17"/>
    <p:sldId id="409" r:id="rId18"/>
    <p:sldId id="414" r:id="rId19"/>
    <p:sldId id="415" r:id="rId20"/>
    <p:sldId id="357" r:id="rId2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64753" autoAdjust="0"/>
  </p:normalViewPr>
  <p:slideViewPr>
    <p:cSldViewPr>
      <p:cViewPr varScale="1">
        <p:scale>
          <a:sx n="97" d="100"/>
          <a:sy n="97" d="100"/>
        </p:scale>
        <p:origin x="-3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6C479-061F-5649-B143-514A6C2D8DEF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AB7F1C-3DA1-7D4F-BC3F-AA0281FFE0C6}">
      <dgm:prSet/>
      <dgm:spPr/>
      <dgm:t>
        <a:bodyPr/>
        <a:lstStyle/>
        <a:p>
          <a:pPr rtl="0"/>
          <a:r>
            <a:rPr lang="en-US" smtClean="0"/>
            <a:t>The historical evolution can be divided up into three major phases:</a:t>
          </a:r>
          <a:endParaRPr lang="en-US"/>
        </a:p>
      </dgm:t>
    </dgm:pt>
    <dgm:pt modelId="{16F231E2-0381-E64E-8192-C59BCEED8136}" type="parTrans" cxnId="{3202FD27-9530-0445-909A-AF9B7944D5F8}">
      <dgm:prSet/>
      <dgm:spPr/>
      <dgm:t>
        <a:bodyPr/>
        <a:lstStyle/>
        <a:p>
          <a:endParaRPr lang="en-US"/>
        </a:p>
      </dgm:t>
    </dgm:pt>
    <dgm:pt modelId="{0E9B1D00-BB77-CF43-B5A9-9D3D819FE53A}" type="sibTrans" cxnId="{3202FD27-9530-0445-909A-AF9B7944D5F8}">
      <dgm:prSet/>
      <dgm:spPr/>
      <dgm:t>
        <a:bodyPr/>
        <a:lstStyle/>
        <a:p>
          <a:endParaRPr lang="en-US"/>
        </a:p>
      </dgm:t>
    </dgm:pt>
    <dgm:pt modelId="{0AE1C151-0085-0848-AF45-1C56B12060A4}">
      <dgm:prSet/>
      <dgm:spPr/>
      <dgm:t>
        <a:bodyPr/>
        <a:lstStyle/>
        <a:p>
          <a:pPr rtl="0"/>
          <a:r>
            <a:rPr lang="en-US" smtClean="0"/>
            <a:t>The first phase would cover early 1980s to late 1990s, where the GPU was composed of fixed, nonprogrammable, specialized processing stages</a:t>
          </a:r>
          <a:endParaRPr lang="en-US"/>
        </a:p>
      </dgm:t>
    </dgm:pt>
    <dgm:pt modelId="{0A454F6C-4EFF-BF45-A48C-B8715379076B}" type="parTrans" cxnId="{507983BC-90F0-EC4F-9088-4E100338C6DB}">
      <dgm:prSet/>
      <dgm:spPr/>
      <dgm:t>
        <a:bodyPr/>
        <a:lstStyle/>
        <a:p>
          <a:endParaRPr lang="en-US"/>
        </a:p>
      </dgm:t>
    </dgm:pt>
    <dgm:pt modelId="{4FC3CC3E-EE0C-4847-8134-E2181AD440CF}" type="sibTrans" cxnId="{507983BC-90F0-EC4F-9088-4E100338C6DB}">
      <dgm:prSet/>
      <dgm:spPr/>
      <dgm:t>
        <a:bodyPr/>
        <a:lstStyle/>
        <a:p>
          <a:endParaRPr lang="en-US"/>
        </a:p>
      </dgm:t>
    </dgm:pt>
    <dgm:pt modelId="{7EDAFC26-85BA-D642-9C8F-6A3D4CD45153}">
      <dgm:prSet/>
      <dgm:spPr/>
      <dgm:t>
        <a:bodyPr/>
        <a:lstStyle/>
        <a:p>
          <a:pPr rtl="0"/>
          <a:r>
            <a:rPr lang="en-US" smtClean="0"/>
            <a:t>The second phase would cover the iterative modification of the resulting Phase I GPU architecture from a fixed, specialized, hardware pipeline to a fully programmable processor (early to mid-2000s)</a:t>
          </a:r>
          <a:endParaRPr lang="en-US"/>
        </a:p>
      </dgm:t>
    </dgm:pt>
    <dgm:pt modelId="{23177D86-97A7-924A-91F4-040692D85F87}" type="parTrans" cxnId="{A0E73989-3FE7-C04F-A1F6-D857F61A57CE}">
      <dgm:prSet/>
      <dgm:spPr/>
      <dgm:t>
        <a:bodyPr/>
        <a:lstStyle/>
        <a:p>
          <a:endParaRPr lang="en-US"/>
        </a:p>
      </dgm:t>
    </dgm:pt>
    <dgm:pt modelId="{D8384A4A-E3D3-EE45-A2C8-AB5C8BBA0F2E}" type="sibTrans" cxnId="{A0E73989-3FE7-C04F-A1F6-D857F61A57CE}">
      <dgm:prSet/>
      <dgm:spPr/>
      <dgm:t>
        <a:bodyPr/>
        <a:lstStyle/>
        <a:p>
          <a:endParaRPr lang="en-US"/>
        </a:p>
      </dgm:t>
    </dgm:pt>
    <dgm:pt modelId="{469E26AD-DF70-0B46-B5D2-0BEBD30C43FD}">
      <dgm:prSet/>
      <dgm:spPr/>
      <dgm:t>
        <a:bodyPr/>
        <a:lstStyle/>
        <a:p>
          <a:pPr rtl="0"/>
          <a:r>
            <a:rPr lang="en-US" smtClean="0"/>
            <a:t>The third phase covers how the GPU/GPGPU architecture makes an excellent and affordable highly parallelized SIMD coprocessor for accelerating the run times of some nongraphics-related programs, along with how a GPGPU language maps to this architecture  </a:t>
          </a:r>
          <a:endParaRPr lang="en-US"/>
        </a:p>
      </dgm:t>
    </dgm:pt>
    <dgm:pt modelId="{F0336DF9-41B1-6342-8451-6A5732490C40}" type="parTrans" cxnId="{274E9F63-1DD0-574D-8F3F-1021D5C1D29D}">
      <dgm:prSet/>
      <dgm:spPr/>
      <dgm:t>
        <a:bodyPr/>
        <a:lstStyle/>
        <a:p>
          <a:endParaRPr lang="en-US"/>
        </a:p>
      </dgm:t>
    </dgm:pt>
    <dgm:pt modelId="{9312EF4C-5D3B-7348-B623-2683A3472456}" type="sibTrans" cxnId="{274E9F63-1DD0-574D-8F3F-1021D5C1D29D}">
      <dgm:prSet/>
      <dgm:spPr/>
      <dgm:t>
        <a:bodyPr/>
        <a:lstStyle/>
        <a:p>
          <a:endParaRPr lang="en-US"/>
        </a:p>
      </dgm:t>
    </dgm:pt>
    <dgm:pt modelId="{78ABEDC4-F708-284C-B1DA-9587AC0771A7}" type="pres">
      <dgm:prSet presAssocID="{E956C479-061F-5649-B143-514A6C2D8DEF}" presName="vert0" presStyleCnt="0">
        <dgm:presLayoutVars>
          <dgm:dir/>
          <dgm:animOne val="branch"/>
          <dgm:animLvl val="lvl"/>
        </dgm:presLayoutVars>
      </dgm:prSet>
      <dgm:spPr/>
    </dgm:pt>
    <dgm:pt modelId="{DC0FACB3-19DE-8644-A02C-3F9E35193B33}" type="pres">
      <dgm:prSet presAssocID="{C5AB7F1C-3DA1-7D4F-BC3F-AA0281FFE0C6}" presName="thickLine" presStyleLbl="alignNode1" presStyleIdx="0" presStyleCnt="1"/>
      <dgm:spPr/>
    </dgm:pt>
    <dgm:pt modelId="{CD677DFC-C20A-7345-8281-8220DE0967F7}" type="pres">
      <dgm:prSet presAssocID="{C5AB7F1C-3DA1-7D4F-BC3F-AA0281FFE0C6}" presName="horz1" presStyleCnt="0"/>
      <dgm:spPr/>
    </dgm:pt>
    <dgm:pt modelId="{803B7819-851E-1B47-A748-58D9B3EF94B1}" type="pres">
      <dgm:prSet presAssocID="{C5AB7F1C-3DA1-7D4F-BC3F-AA0281FFE0C6}" presName="tx1" presStyleLbl="revTx" presStyleIdx="0" presStyleCnt="4"/>
      <dgm:spPr/>
    </dgm:pt>
    <dgm:pt modelId="{2D654E56-E948-AF48-98DC-55B77A62E76E}" type="pres">
      <dgm:prSet presAssocID="{C5AB7F1C-3DA1-7D4F-BC3F-AA0281FFE0C6}" presName="vert1" presStyleCnt="0"/>
      <dgm:spPr/>
    </dgm:pt>
    <dgm:pt modelId="{8F8313C6-DFFC-C74B-A386-1CF333012DE0}" type="pres">
      <dgm:prSet presAssocID="{0AE1C151-0085-0848-AF45-1C56B12060A4}" presName="vertSpace2a" presStyleCnt="0"/>
      <dgm:spPr/>
    </dgm:pt>
    <dgm:pt modelId="{23C02503-7774-5647-924C-3845E19207A8}" type="pres">
      <dgm:prSet presAssocID="{0AE1C151-0085-0848-AF45-1C56B12060A4}" presName="horz2" presStyleCnt="0"/>
      <dgm:spPr/>
    </dgm:pt>
    <dgm:pt modelId="{BEC1993F-C11A-A549-A363-0049F90E4591}" type="pres">
      <dgm:prSet presAssocID="{0AE1C151-0085-0848-AF45-1C56B12060A4}" presName="horzSpace2" presStyleCnt="0"/>
      <dgm:spPr/>
    </dgm:pt>
    <dgm:pt modelId="{164C444C-A976-6C4C-8252-601D5135E955}" type="pres">
      <dgm:prSet presAssocID="{0AE1C151-0085-0848-AF45-1C56B12060A4}" presName="tx2" presStyleLbl="revTx" presStyleIdx="1" presStyleCnt="4"/>
      <dgm:spPr/>
    </dgm:pt>
    <dgm:pt modelId="{B4B6321A-53FF-8844-842F-A27F931A5318}" type="pres">
      <dgm:prSet presAssocID="{0AE1C151-0085-0848-AF45-1C56B12060A4}" presName="vert2" presStyleCnt="0"/>
      <dgm:spPr/>
    </dgm:pt>
    <dgm:pt modelId="{14D0B4F1-63D4-1E4D-BDB9-8F7704F8768E}" type="pres">
      <dgm:prSet presAssocID="{0AE1C151-0085-0848-AF45-1C56B12060A4}" presName="thinLine2b" presStyleLbl="callout" presStyleIdx="0" presStyleCnt="3"/>
      <dgm:spPr/>
    </dgm:pt>
    <dgm:pt modelId="{9A799077-FBE5-1447-ACB0-275AD4FBF096}" type="pres">
      <dgm:prSet presAssocID="{0AE1C151-0085-0848-AF45-1C56B12060A4}" presName="vertSpace2b" presStyleCnt="0"/>
      <dgm:spPr/>
    </dgm:pt>
    <dgm:pt modelId="{BAD6448C-B1DE-3C45-A3FC-22E6D4655BC7}" type="pres">
      <dgm:prSet presAssocID="{7EDAFC26-85BA-D642-9C8F-6A3D4CD45153}" presName="horz2" presStyleCnt="0"/>
      <dgm:spPr/>
    </dgm:pt>
    <dgm:pt modelId="{6A82DEFC-0038-0340-AE2C-D0E3121A6618}" type="pres">
      <dgm:prSet presAssocID="{7EDAFC26-85BA-D642-9C8F-6A3D4CD45153}" presName="horzSpace2" presStyleCnt="0"/>
      <dgm:spPr/>
    </dgm:pt>
    <dgm:pt modelId="{D4ABED86-A7B4-4147-B510-1709D10D27AF}" type="pres">
      <dgm:prSet presAssocID="{7EDAFC26-85BA-D642-9C8F-6A3D4CD45153}" presName="tx2" presStyleLbl="revTx" presStyleIdx="2" presStyleCnt="4"/>
      <dgm:spPr/>
    </dgm:pt>
    <dgm:pt modelId="{D313948E-094B-9348-B67B-049A422E99C3}" type="pres">
      <dgm:prSet presAssocID="{7EDAFC26-85BA-D642-9C8F-6A3D4CD45153}" presName="vert2" presStyleCnt="0"/>
      <dgm:spPr/>
    </dgm:pt>
    <dgm:pt modelId="{A536B1C0-51F5-8646-AB34-BA503DA5CF0A}" type="pres">
      <dgm:prSet presAssocID="{7EDAFC26-85BA-D642-9C8F-6A3D4CD45153}" presName="thinLine2b" presStyleLbl="callout" presStyleIdx="1" presStyleCnt="3"/>
      <dgm:spPr/>
    </dgm:pt>
    <dgm:pt modelId="{8FC3F4B1-DB53-7A41-BE39-2CE8E37111A1}" type="pres">
      <dgm:prSet presAssocID="{7EDAFC26-85BA-D642-9C8F-6A3D4CD45153}" presName="vertSpace2b" presStyleCnt="0"/>
      <dgm:spPr/>
    </dgm:pt>
    <dgm:pt modelId="{EE212478-44C4-5043-A993-AB7595B86142}" type="pres">
      <dgm:prSet presAssocID="{469E26AD-DF70-0B46-B5D2-0BEBD30C43FD}" presName="horz2" presStyleCnt="0"/>
      <dgm:spPr/>
    </dgm:pt>
    <dgm:pt modelId="{D338DF24-337A-2C43-A8AE-1A262BD0D07E}" type="pres">
      <dgm:prSet presAssocID="{469E26AD-DF70-0B46-B5D2-0BEBD30C43FD}" presName="horzSpace2" presStyleCnt="0"/>
      <dgm:spPr/>
    </dgm:pt>
    <dgm:pt modelId="{A903ECDA-9235-8F4A-A351-020D131966B0}" type="pres">
      <dgm:prSet presAssocID="{469E26AD-DF70-0B46-B5D2-0BEBD30C43FD}" presName="tx2" presStyleLbl="revTx" presStyleIdx="3" presStyleCnt="4"/>
      <dgm:spPr/>
    </dgm:pt>
    <dgm:pt modelId="{6EA40CA2-01A0-0F48-9D2A-26055834362D}" type="pres">
      <dgm:prSet presAssocID="{469E26AD-DF70-0B46-B5D2-0BEBD30C43FD}" presName="vert2" presStyleCnt="0"/>
      <dgm:spPr/>
    </dgm:pt>
    <dgm:pt modelId="{EF18CC1B-A746-9243-9322-CC70D00635C6}" type="pres">
      <dgm:prSet presAssocID="{469E26AD-DF70-0B46-B5D2-0BEBD30C43FD}" presName="thinLine2b" presStyleLbl="callout" presStyleIdx="2" presStyleCnt="3"/>
      <dgm:spPr/>
    </dgm:pt>
    <dgm:pt modelId="{515823CC-636A-E548-A91A-2CD069ACAC4A}" type="pres">
      <dgm:prSet presAssocID="{469E26AD-DF70-0B46-B5D2-0BEBD30C43FD}" presName="vertSpace2b" presStyleCnt="0"/>
      <dgm:spPr/>
    </dgm:pt>
  </dgm:ptLst>
  <dgm:cxnLst>
    <dgm:cxn modelId="{3202FD27-9530-0445-909A-AF9B7944D5F8}" srcId="{E956C479-061F-5649-B143-514A6C2D8DEF}" destId="{C5AB7F1C-3DA1-7D4F-BC3F-AA0281FFE0C6}" srcOrd="0" destOrd="0" parTransId="{16F231E2-0381-E64E-8192-C59BCEED8136}" sibTransId="{0E9B1D00-BB77-CF43-B5A9-9D3D819FE53A}"/>
    <dgm:cxn modelId="{C59DFD01-48C9-D74A-A996-ECC056DEBD17}" type="presOf" srcId="{469E26AD-DF70-0B46-B5D2-0BEBD30C43FD}" destId="{A903ECDA-9235-8F4A-A351-020D131966B0}" srcOrd="0" destOrd="0" presId="urn:microsoft.com/office/officeart/2008/layout/LinedList"/>
    <dgm:cxn modelId="{A0E73989-3FE7-C04F-A1F6-D857F61A57CE}" srcId="{C5AB7F1C-3DA1-7D4F-BC3F-AA0281FFE0C6}" destId="{7EDAFC26-85BA-D642-9C8F-6A3D4CD45153}" srcOrd="1" destOrd="0" parTransId="{23177D86-97A7-924A-91F4-040692D85F87}" sibTransId="{D8384A4A-E3D3-EE45-A2C8-AB5C8BBA0F2E}"/>
    <dgm:cxn modelId="{FC2164CF-DE00-B842-9A85-DA38FA4FC583}" type="presOf" srcId="{E956C479-061F-5649-B143-514A6C2D8DEF}" destId="{78ABEDC4-F708-284C-B1DA-9587AC0771A7}" srcOrd="0" destOrd="0" presId="urn:microsoft.com/office/officeart/2008/layout/LinedList"/>
    <dgm:cxn modelId="{507983BC-90F0-EC4F-9088-4E100338C6DB}" srcId="{C5AB7F1C-3DA1-7D4F-BC3F-AA0281FFE0C6}" destId="{0AE1C151-0085-0848-AF45-1C56B12060A4}" srcOrd="0" destOrd="0" parTransId="{0A454F6C-4EFF-BF45-A48C-B8715379076B}" sibTransId="{4FC3CC3E-EE0C-4847-8134-E2181AD440CF}"/>
    <dgm:cxn modelId="{9F7DF8BA-EE17-DB4B-AB6D-AE35D0EE3893}" type="presOf" srcId="{C5AB7F1C-3DA1-7D4F-BC3F-AA0281FFE0C6}" destId="{803B7819-851E-1B47-A748-58D9B3EF94B1}" srcOrd="0" destOrd="0" presId="urn:microsoft.com/office/officeart/2008/layout/LinedList"/>
    <dgm:cxn modelId="{37F97E77-4407-4346-8DC3-B20D69C1BBB2}" type="presOf" srcId="{7EDAFC26-85BA-D642-9C8F-6A3D4CD45153}" destId="{D4ABED86-A7B4-4147-B510-1709D10D27AF}" srcOrd="0" destOrd="0" presId="urn:microsoft.com/office/officeart/2008/layout/LinedList"/>
    <dgm:cxn modelId="{A3C87D12-B5DE-1742-97C5-F61B3A0B07C2}" type="presOf" srcId="{0AE1C151-0085-0848-AF45-1C56B12060A4}" destId="{164C444C-A976-6C4C-8252-601D5135E955}" srcOrd="0" destOrd="0" presId="urn:microsoft.com/office/officeart/2008/layout/LinedList"/>
    <dgm:cxn modelId="{274E9F63-1DD0-574D-8F3F-1021D5C1D29D}" srcId="{C5AB7F1C-3DA1-7D4F-BC3F-AA0281FFE0C6}" destId="{469E26AD-DF70-0B46-B5D2-0BEBD30C43FD}" srcOrd="2" destOrd="0" parTransId="{F0336DF9-41B1-6342-8451-6A5732490C40}" sibTransId="{9312EF4C-5D3B-7348-B623-2683A3472456}"/>
    <dgm:cxn modelId="{5FCC20E6-C3D6-E542-9A7C-79E92313A868}" type="presParOf" srcId="{78ABEDC4-F708-284C-B1DA-9587AC0771A7}" destId="{DC0FACB3-19DE-8644-A02C-3F9E35193B33}" srcOrd="0" destOrd="0" presId="urn:microsoft.com/office/officeart/2008/layout/LinedList"/>
    <dgm:cxn modelId="{4986D175-961C-4144-A4D8-CEF49184CE17}" type="presParOf" srcId="{78ABEDC4-F708-284C-B1DA-9587AC0771A7}" destId="{CD677DFC-C20A-7345-8281-8220DE0967F7}" srcOrd="1" destOrd="0" presId="urn:microsoft.com/office/officeart/2008/layout/LinedList"/>
    <dgm:cxn modelId="{7F651D2C-EC66-4D45-A654-0EB499F9EF5B}" type="presParOf" srcId="{CD677DFC-C20A-7345-8281-8220DE0967F7}" destId="{803B7819-851E-1B47-A748-58D9B3EF94B1}" srcOrd="0" destOrd="0" presId="urn:microsoft.com/office/officeart/2008/layout/LinedList"/>
    <dgm:cxn modelId="{1DAFFA6F-3ED0-7F42-A32E-726BD650D80E}" type="presParOf" srcId="{CD677DFC-C20A-7345-8281-8220DE0967F7}" destId="{2D654E56-E948-AF48-98DC-55B77A62E76E}" srcOrd="1" destOrd="0" presId="urn:microsoft.com/office/officeart/2008/layout/LinedList"/>
    <dgm:cxn modelId="{DD5BF2DF-ABBA-B14E-91B5-4C80D3A6A002}" type="presParOf" srcId="{2D654E56-E948-AF48-98DC-55B77A62E76E}" destId="{8F8313C6-DFFC-C74B-A386-1CF333012DE0}" srcOrd="0" destOrd="0" presId="urn:microsoft.com/office/officeart/2008/layout/LinedList"/>
    <dgm:cxn modelId="{3D0EA2DD-CB40-CC45-9DD7-121140A253AD}" type="presParOf" srcId="{2D654E56-E948-AF48-98DC-55B77A62E76E}" destId="{23C02503-7774-5647-924C-3845E19207A8}" srcOrd="1" destOrd="0" presId="urn:microsoft.com/office/officeart/2008/layout/LinedList"/>
    <dgm:cxn modelId="{717B480B-F4CA-2144-B9CD-782536943AB3}" type="presParOf" srcId="{23C02503-7774-5647-924C-3845E19207A8}" destId="{BEC1993F-C11A-A549-A363-0049F90E4591}" srcOrd="0" destOrd="0" presId="urn:microsoft.com/office/officeart/2008/layout/LinedList"/>
    <dgm:cxn modelId="{1CF95B3E-BA92-8F4A-B474-B6A368B71D45}" type="presParOf" srcId="{23C02503-7774-5647-924C-3845E19207A8}" destId="{164C444C-A976-6C4C-8252-601D5135E955}" srcOrd="1" destOrd="0" presId="urn:microsoft.com/office/officeart/2008/layout/LinedList"/>
    <dgm:cxn modelId="{922D8131-802F-2F41-94C7-3BF3EE805A78}" type="presParOf" srcId="{23C02503-7774-5647-924C-3845E19207A8}" destId="{B4B6321A-53FF-8844-842F-A27F931A5318}" srcOrd="2" destOrd="0" presId="urn:microsoft.com/office/officeart/2008/layout/LinedList"/>
    <dgm:cxn modelId="{B90148EC-5248-BB42-AB6F-043B5B8B784E}" type="presParOf" srcId="{2D654E56-E948-AF48-98DC-55B77A62E76E}" destId="{14D0B4F1-63D4-1E4D-BDB9-8F7704F8768E}" srcOrd="2" destOrd="0" presId="urn:microsoft.com/office/officeart/2008/layout/LinedList"/>
    <dgm:cxn modelId="{5242E3A9-C568-F946-9258-9DED6147B74A}" type="presParOf" srcId="{2D654E56-E948-AF48-98DC-55B77A62E76E}" destId="{9A799077-FBE5-1447-ACB0-275AD4FBF096}" srcOrd="3" destOrd="0" presId="urn:microsoft.com/office/officeart/2008/layout/LinedList"/>
    <dgm:cxn modelId="{C20390F2-0654-0F41-A912-AE73ACEB1B5A}" type="presParOf" srcId="{2D654E56-E948-AF48-98DC-55B77A62E76E}" destId="{BAD6448C-B1DE-3C45-A3FC-22E6D4655BC7}" srcOrd="4" destOrd="0" presId="urn:microsoft.com/office/officeart/2008/layout/LinedList"/>
    <dgm:cxn modelId="{40C2C227-DBC1-D646-BC29-FFE0EB3D5BE1}" type="presParOf" srcId="{BAD6448C-B1DE-3C45-A3FC-22E6D4655BC7}" destId="{6A82DEFC-0038-0340-AE2C-D0E3121A6618}" srcOrd="0" destOrd="0" presId="urn:microsoft.com/office/officeart/2008/layout/LinedList"/>
    <dgm:cxn modelId="{766C6838-DB8D-1241-AC79-2A3F2E05DDDB}" type="presParOf" srcId="{BAD6448C-B1DE-3C45-A3FC-22E6D4655BC7}" destId="{D4ABED86-A7B4-4147-B510-1709D10D27AF}" srcOrd="1" destOrd="0" presId="urn:microsoft.com/office/officeart/2008/layout/LinedList"/>
    <dgm:cxn modelId="{A2CC449B-51E3-3F45-B3F1-69AEDDDAAE02}" type="presParOf" srcId="{BAD6448C-B1DE-3C45-A3FC-22E6D4655BC7}" destId="{D313948E-094B-9348-B67B-049A422E99C3}" srcOrd="2" destOrd="0" presId="urn:microsoft.com/office/officeart/2008/layout/LinedList"/>
    <dgm:cxn modelId="{544865D4-057C-1E4B-969A-5AE8B120408D}" type="presParOf" srcId="{2D654E56-E948-AF48-98DC-55B77A62E76E}" destId="{A536B1C0-51F5-8646-AB34-BA503DA5CF0A}" srcOrd="5" destOrd="0" presId="urn:microsoft.com/office/officeart/2008/layout/LinedList"/>
    <dgm:cxn modelId="{20567AF8-1EDF-1044-AF23-84EA2461514D}" type="presParOf" srcId="{2D654E56-E948-AF48-98DC-55B77A62E76E}" destId="{8FC3F4B1-DB53-7A41-BE39-2CE8E37111A1}" srcOrd="6" destOrd="0" presId="urn:microsoft.com/office/officeart/2008/layout/LinedList"/>
    <dgm:cxn modelId="{47B3612A-22C1-8540-9DD4-95E322ED5470}" type="presParOf" srcId="{2D654E56-E948-AF48-98DC-55B77A62E76E}" destId="{EE212478-44C4-5043-A993-AB7595B86142}" srcOrd="7" destOrd="0" presId="urn:microsoft.com/office/officeart/2008/layout/LinedList"/>
    <dgm:cxn modelId="{78E5A178-19EB-0940-BADF-7488202D0C1A}" type="presParOf" srcId="{EE212478-44C4-5043-A993-AB7595B86142}" destId="{D338DF24-337A-2C43-A8AE-1A262BD0D07E}" srcOrd="0" destOrd="0" presId="urn:microsoft.com/office/officeart/2008/layout/LinedList"/>
    <dgm:cxn modelId="{06664A13-736A-A54D-90E1-B4DBBB55AF08}" type="presParOf" srcId="{EE212478-44C4-5043-A993-AB7595B86142}" destId="{A903ECDA-9235-8F4A-A351-020D131966B0}" srcOrd="1" destOrd="0" presId="urn:microsoft.com/office/officeart/2008/layout/LinedList"/>
    <dgm:cxn modelId="{D6E6B992-4586-384A-8540-EABC1351EEA3}" type="presParOf" srcId="{EE212478-44C4-5043-A993-AB7595B86142}" destId="{6EA40CA2-01A0-0F48-9D2A-26055834362D}" srcOrd="2" destOrd="0" presId="urn:microsoft.com/office/officeart/2008/layout/LinedList"/>
    <dgm:cxn modelId="{A7FC21C0-FFC0-874D-AC1F-D47649303E11}" type="presParOf" srcId="{2D654E56-E948-AF48-98DC-55B77A62E76E}" destId="{EF18CC1B-A746-9243-9322-CC70D00635C6}" srcOrd="8" destOrd="0" presId="urn:microsoft.com/office/officeart/2008/layout/LinedList"/>
    <dgm:cxn modelId="{D61162D8-9F7A-634E-B2BC-44ED1DC1AA90}" type="presParOf" srcId="{2D654E56-E948-AF48-98DC-55B77A62E76E}" destId="{515823CC-636A-E548-A91A-2CD069ACAC4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FACB3-19DE-8644-A02C-3F9E35193B33}">
      <dsp:nvSpPr>
        <dsp:cNvPr id="0" name=""/>
        <dsp:cNvSpPr/>
      </dsp:nvSpPr>
      <dsp:spPr>
        <a:xfrm>
          <a:off x="0" y="0"/>
          <a:ext cx="8208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B7819-851E-1B47-A748-58D9B3EF94B1}">
      <dsp:nvSpPr>
        <dsp:cNvPr id="0" name=""/>
        <dsp:cNvSpPr/>
      </dsp:nvSpPr>
      <dsp:spPr>
        <a:xfrm>
          <a:off x="0" y="0"/>
          <a:ext cx="1641782" cy="475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The historical evolution can be divided up into three major phases:</a:t>
          </a:r>
          <a:endParaRPr lang="en-US" sz="2600" kern="1200"/>
        </a:p>
      </dsp:txBody>
      <dsp:txXfrm>
        <a:off x="0" y="0"/>
        <a:ext cx="1641782" cy="4752528"/>
      </dsp:txXfrm>
    </dsp:sp>
    <dsp:sp modelId="{164C444C-A976-6C4C-8252-601D5135E955}">
      <dsp:nvSpPr>
        <dsp:cNvPr id="0" name=""/>
        <dsp:cNvSpPr/>
      </dsp:nvSpPr>
      <dsp:spPr>
        <a:xfrm>
          <a:off x="1764916" y="74258"/>
          <a:ext cx="6443995" cy="148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The first phase would cover early 1980s to late 1990s, where the GPU was composed of fixed, nonprogrammable, specialized processing stages</a:t>
          </a:r>
          <a:endParaRPr lang="en-US" sz="1900" kern="1200"/>
        </a:p>
      </dsp:txBody>
      <dsp:txXfrm>
        <a:off x="1764916" y="74258"/>
        <a:ext cx="6443995" cy="1485165"/>
      </dsp:txXfrm>
    </dsp:sp>
    <dsp:sp modelId="{14D0B4F1-63D4-1E4D-BDB9-8F7704F8768E}">
      <dsp:nvSpPr>
        <dsp:cNvPr id="0" name=""/>
        <dsp:cNvSpPr/>
      </dsp:nvSpPr>
      <dsp:spPr>
        <a:xfrm>
          <a:off x="1641782" y="1559423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ABED86-A7B4-4147-B510-1709D10D27AF}">
      <dsp:nvSpPr>
        <dsp:cNvPr id="0" name=""/>
        <dsp:cNvSpPr/>
      </dsp:nvSpPr>
      <dsp:spPr>
        <a:xfrm>
          <a:off x="1764916" y="1633681"/>
          <a:ext cx="6443995" cy="148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The second phase would cover the iterative modification of the resulting Phase I GPU architecture from a fixed, specialized, hardware pipeline to a fully programmable processor (early to mid-2000s)</a:t>
          </a:r>
          <a:endParaRPr lang="en-US" sz="1900" kern="1200"/>
        </a:p>
      </dsp:txBody>
      <dsp:txXfrm>
        <a:off x="1764916" y="1633681"/>
        <a:ext cx="6443995" cy="1485165"/>
      </dsp:txXfrm>
    </dsp:sp>
    <dsp:sp modelId="{A536B1C0-51F5-8646-AB34-BA503DA5CF0A}">
      <dsp:nvSpPr>
        <dsp:cNvPr id="0" name=""/>
        <dsp:cNvSpPr/>
      </dsp:nvSpPr>
      <dsp:spPr>
        <a:xfrm>
          <a:off x="1641782" y="3118846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03ECDA-9235-8F4A-A351-020D131966B0}">
      <dsp:nvSpPr>
        <dsp:cNvPr id="0" name=""/>
        <dsp:cNvSpPr/>
      </dsp:nvSpPr>
      <dsp:spPr>
        <a:xfrm>
          <a:off x="1764916" y="3193104"/>
          <a:ext cx="6443995" cy="148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The third phase covers how the GPU/GPGPU architecture makes an excellent and affordable highly parallelized SIMD coprocessor for accelerating the run times of some nongraphics-related programs, along with how a GPGPU language maps to this architecture  </a:t>
          </a:r>
          <a:endParaRPr lang="en-US" sz="1900" kern="1200"/>
        </a:p>
      </dsp:txBody>
      <dsp:txXfrm>
        <a:off x="1764916" y="3193104"/>
        <a:ext cx="6443995" cy="1485165"/>
      </dsp:txXfrm>
    </dsp:sp>
    <dsp:sp modelId="{EF18CC1B-A746-9243-9322-CC70D00635C6}">
      <dsp:nvSpPr>
        <dsp:cNvPr id="0" name=""/>
        <dsp:cNvSpPr/>
      </dsp:nvSpPr>
      <dsp:spPr>
        <a:xfrm>
          <a:off x="1641782" y="4678269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086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87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10/e, by William Stallings, Chapter </a:t>
            </a:r>
            <a:r>
              <a:rPr lang="en-US" dirty="0" smtClean="0">
                <a:latin typeface="Times New Roman" pitchFamily="-110" charset="0"/>
              </a:rPr>
              <a:t>19 “General-Purpose</a:t>
            </a:r>
            <a:r>
              <a:rPr lang="en-US" baseline="0" dirty="0" smtClean="0">
                <a:latin typeface="Times New Roman" pitchFamily="-110" charset="0"/>
              </a:rPr>
              <a:t> Graphic Processing Units</a:t>
            </a:r>
            <a:r>
              <a:rPr lang="en-US" dirty="0" smtClean="0">
                <a:latin typeface="Times New Roman" pitchFamily="-110" charset="0"/>
              </a:rPr>
              <a:t>”.  (Contributed by Peter Zeno, </a:t>
            </a:r>
            <a:r>
              <a:rPr lang="en-US" dirty="0" err="1" smtClean="0">
                <a:latin typeface="Times New Roman" pitchFamily="-110" charset="0"/>
              </a:rPr>
              <a:t>Ph.D</a:t>
            </a:r>
            <a:r>
              <a:rPr lang="en-US" dirty="0" smtClean="0">
                <a:latin typeface="Times New Roman" pitchFamily="-110" charset="0"/>
              </a:rPr>
              <a:t> Candidate, University</a:t>
            </a:r>
            <a:r>
              <a:rPr lang="en-US" baseline="0" dirty="0" smtClean="0">
                <a:latin typeface="Times New Roman" pitchFamily="-110" charset="0"/>
              </a:rPr>
              <a:t> of Bridgeport)</a:t>
            </a:r>
            <a:endParaRPr lang="en-AU" dirty="0" smtClean="0">
              <a:latin typeface="Times New Roman" pitchFamily="-110" charset="0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more detailed illustration of the SM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module is shown in Figure 19.5 [NIVD09].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Lastly,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GigaThread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global scheduler, in orange and located next to the host interface, is responsible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distribution of thread blocks to all of the SM’s warp schedulers (see Figure 19.5).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right-hand side of Figure 19.5 breaks down the NVIDIA Fermi architecture into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its basic components for a single SM. These components are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GPU processor cores (total of 32 CUDA cores)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Warp scheduler and dispatch port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Sixteen load/store units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Four SFUs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32k * 32-bit registers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Shared memory and L1 cache (64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 total)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0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covered previously,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GigaThread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global scheduler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 on the GPU chip distributes the thread blocks to the SMs. The dual warp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scheduler will then break up each thread block it is processing into warps , where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warp is a bundle of 32 threads that start at the same starting address and their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thread IDs are consecutive. Once a warp is issued, each thread will have its 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instruction address counter and register set. This allows for independent branching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execution of each thread in the SM.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GPU is most efficient when it is processing as many warps as possible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keep the CUDA cores maximally utilized. As illustrated in Figure 19.6, maximum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SM hardware utilization will occur when the dual warp schedulers and 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dispatch units are able to issue two warps every two clock cycles (Fermi architecture).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explained next, structural hazards are the main source of an SM falling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short of achieving this maximum processing rate, while off-chip memory access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latency can be more easily hidden.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divided column of 16 CUDA cores (*  2), 16 load/store units, and 4 SFUs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(see Figure 19.5) is eligible to be assigned half a warp (16 threads) to process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of the two warp scheduler/dispatch units per clock cycle, given that the component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column isn’t experiencing a structural hazard. Structural hazards are caused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limited SFUs, double-precision multiplication, and branching. However, the warp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schedulers have a built-in scoreboard to track warps that are available for execution,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well as structural hazards. This allows for the SM to both work around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structural hazards and help hide off-chip memory access latency as optimally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possible.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Therefore, it is important for the programmer to set the thread block size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greater than the total number of CUDA cores in an SM, but less than the maximum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allowable threads per block, and to make sure the thread block size (in the x  and/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y  dimensions) is a multiple of 32 (warp size) to achieve near-optimal utilization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mentioned in the CUDA Basics section, the NVIDIA GPU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processor cores are also known as CUDA cores (see Figure 19.5). Also defined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earlier, and as can be seen in Figure 19.4, there are a total of 32 CUDA cores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dedicated to each SM in the Fermi architecture. Each CUDA core has two separate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pipelines or data paths: an integer (INT) unit pipeline and a floating-point (FP)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 pipeline (see Figure 19.5). Only one of these data paths can be used during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single clock period. The INT unit is capable of 32-bit, 64-bit, and extended precision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integer and logic/bitwise operations. The FP unit can perform a single-precision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FP operation, while a double-precision FP operation requires two CUDA cores.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Therefore, threads that perform only double-precision FP operations will take twice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long to run compared to a single-precision FP thread. This performance impact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double-precision FP arithmetic is addressed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Kepler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architecture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inclusion of dedicated double-precision units in each SM, as well as a majority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Single-precision units. Fortunately, the management of thread-level FP single-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double-precision operations is hidden from the CUDA programmer. However,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programmer should be aware of the potential performance impact that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incurred between using the two precision types based on the GPU used.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Fermi architecture added an improvement to the CUDA core’s FP unit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over its predecessors. It upgraded from the IEEE 754-1985 floating-point arithmetic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standard to the IEEE 754-2008 standard. This was accomplished by improving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on the accuracy of the multiply-add instruction (MAD) with a fused multiply-add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(FMA) instruction. The FMA instruction is valid for both single-and double-precision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arithmetic. The Fermi architecture performs only a single rounding at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end of an FMA instruction. Not only is the accuracy of the result improved, but also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performing an FMA instruction is compressed into a single processor clock cycle.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Therefore, 32 single-precision or 16 double-precision FMA operations can occur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single processor clock cycle per 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Although the Fermi architecture has an impressive 32k *  32-bit registers per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SM, each thread has a maximum of 64 *  32-bit registers allocated to it as defined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CUDA compute capability version 2.x, which is a function of the maximum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active warps allowed per SM, as well as the number of registers per SM. As shown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Table 19.2, the registers, along with shared memory, have the fastest access times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only several nanoseconds (ns).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40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If there is any temporary register spillage,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will first get moved to L1 cache before being sent to L2 cache, then long access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latency local memory (see Figure 19.7a). The use of L1 cache helps prevent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read/write hazards from occurring. The lifetime of the data in the registers assigned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a thread is therefore only as long as the life of the thread.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addressable, on-chip shared memory dedicated to the GPU processor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cores of an SM is a unique configuration when compared to contemporary multicore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microprocessors, such as the CPU. These contemporary architectures, as covered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Chapter 18 and illustrated in Figure 18.6, have a dedicated on-chip L1 cache and a set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registers per core. However, they typically do not have on-chip addressable memory.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Instead, dedicated memory management hardware regulates the movement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between the cache and main memory without control from the programmer.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is significantly different from the GPU architecture (see Figure 19.5).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discussed at the beginning of this chapter, shared memory was added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GPU architecture specifically to assist with GPGPU applications. Optimizing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use of shared memory can significantly improve the speedup and performance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a GPGPU application by eliminating unneeded long latency accesses to off-chip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memory. Despite the shared memory being small in size for each SM (48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maximum configuration), it has a very low access latency of 100 *  to 150 *  less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than global memory (see Table 19.2). Thus, there are three major ways that shared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 can accelerate the parallel processing tasks: (1) multiple repeated use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shared memory data by all threads of a block (e.g., blocks of data used for matrix–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matrix multiplication); (2) select threads of a block (based on specific IDs) are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transfer data from the global memory to the shared memory, thus redundant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reads and writes to the same memory locations are removed; and (3) the user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optimize data accesses to global memory by making sure the accesses are coalesced,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when possible. All of these points also aid in reducing off-chip memory bandwidth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constraint issues. The lifetime of the data in an SM’s shared memory is as long as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life of the thread block being processed on it. So, once all of the threads of the block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have completed, the data in the SM’s shared memory is no longer valid.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Although the use of shared memory will give the optimum run times, in some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applications the memory accesses are not known during the programming phase.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is where having more L1 cache available (maximum setting of 48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)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give the optimal results. Additionally, the L1 cache helps with aiding register spills,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instead of going straight to local (off-chip) DRAM memory. The two-level cache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Hierarchy—single L1 cache per SM, and the across chip, SM shared L2 cache—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gives the same benefits as those found in conventional multicore microprocessors.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58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It is important for the programmer to understand the nuances of the various GPU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memories, particularly the sizes available for each memory type, their relative access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times, and accessibility limitations, to enable correct and efficient code development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using CUDA. As one can see from the CUDA Basics section covered at the beginning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chapter, the SM level memories just covered, and the terminology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parameters listed in Table 19.2, a much different approach is required for GPGPU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programming than program development targeted for a CPU, where the specific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storage hardware used (other than file I/O) is hidden from the programmer.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example, with the GPU architecture, each thread assigned to a CUDA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core has its own set of registers, such that one thread cannot access another thread’s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registers, whether in the same SM or not. The only way threads within a particular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SM can cooperate with each other (via data sharing) is through the shared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(see Figure 19.8). This is typically accomplished by the programmer assigning 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certain threads of an SM to write to specific locations of its shared memory, thus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preventing write hazards or wasted cycles (e.g., many threads reading the same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from global memory and writing it to the same shared memory address). Before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threads of a particular SM are allowed to read from the shared memory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has just been written to, synchronization of all the threads of that SM needs to take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place to prevent a read-after-write (RAW) data hazard.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9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another example of a GPGPU architecture, this section provides an overview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Gen8 processor graphics architecture [INTE14, PEDD14].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fundamental building block of the Gen8 architecture is the execution unit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(EU) shown in Figure 19.9. The EU is a simultaneous multithreading (SMT) architecture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 seven threads. Recall from Chapters 17 and 18 that in an SMT architecture,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 banks are expanded so that multiple threads can share the use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pipeline resources. The EU has seven threads and is implemented as a superscalar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pipeline architecture. Each thread includes 128 general-purpose registers. Within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EU, the primary computation units are two SIMD floating-point units that support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both floating-point and integer computation. Each SIMD FPU can complete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simultaneous add and multiply floating-point instructions every cycle. There is also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 unit dedicated to branch instructions and a send unit for memory operations.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register stores 32 bytes, accessible as an SIMD 8-element vector of 32-bit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elements. Thus each Gen8 thread has 4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of general-purpose register file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(GRF), for a total of 28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of GRF per EU. Flexible addressing modes permit registers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be addressed together to build effectively wider registers, or even to represent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strided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rectangular block data structures.2  Per thread architectural state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maintained in a separate dedicated architecture register file (ARF).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56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EU can issue up to four different instructions simultaneously from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threads. The thread arbiter dispatches each instruction to one of the four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functional units for execution.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EUs are organized into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(Figure 19.10), which may contain up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eight EUs. Each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contains its own local thread dispatcher unit and its 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supporting instruction caches. Thus, a single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has dedicated hardware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resources and register files for a total of 56 simultaneous threads.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also includes a unit called the sampler, with its own local L1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L2 cache. The sampler is used for sampling texture and image surfaces. The sampler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includes logic to support dynamic decompression of block compression texture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formats. The sampler also includes fixed-function logic that enables address conversion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image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u,v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) coordinates and address clamping modes such as mirror, wrap,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border, and clamp. The sampler supports a variety of sampling filtering modes such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point, bilinear,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trilinear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and anisotropic. The data port provides efficient read/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write operations that attempt to take advantage of cache line size to consolidate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read operations from different threads.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4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create product variants,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may be clustered into groups called slices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(Figure 19.11). Currently, up to three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may be organized into a single slice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a total of 24 EUs. In addition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subslices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the slice includes logic for thread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dispatch routing, other function logic to optimize graphic data processing, a shared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L3 cache, and a smaller shared local memory structure. The latter is visible (addressable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memory) to the EUs and is useful for sharing temporary variables.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enhance performance a technique known as cache banking  is used for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shared L3 data cache. To achieve high bandwidth, the cache is divided into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equalsize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 modules, called banks, which can be accessed simultaneously. 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 read or write request made of n  addresses that fall in n  distinct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banks can therefore be serviced simultaneously, yielding an overall bandwidth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n  times as high as the bandwidth of a single module. However, if two addresses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a memory request fall in the same memory bank, there is a bank conflict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access has to be serialized. The hardware splits a memory request with bank conflicts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into as many separate conflict-free requests as necessary, decreasing throughput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by a factor equal to the number of separate memory requests. If the number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separate memory requests is n , the initial memory request is said to cause n-way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bank conflicts. To get maximum performance, it is therefore important to understand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how memory addresses map to memory banks in order to schedule the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requests so as to minimize bank conflicts.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Finally,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product architect can create product families or a specific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product within a family by placing a single slice or multiple slices on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chip.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These slices are combined with additional front-end logic to manage command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submission, as well as fixed-function logic to support 3D rendering and media pipelines.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Additionally, the entire Gen8 compute architecture interfaces to the rest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components via a dedicated unit called the graphics technology interface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(GTI).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15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example of such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the Intel Core M Processor with Intel HD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Graphics 5300 Gen8 (Figure 19.12). In addition to the GPU portion, the chip contains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multiple CPU cores, an LLC cache and a system agent. The system agent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includes controllers for DRAM memory, display,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PCIe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devices. The Processor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Graphics Gen8, CPUs, LLC cache, and system agent are interconnected with a 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structure, such as we saw for the Xeon processor (Figure 7.16).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4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graphics processor unit (GPU)  is designed specifically to be optimized for fast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three-dimensional (3D) graphics rendering and video processing. GPUs can be found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almost all of today’s workstations, laptops, tablets, and smartphones [OWEN08].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GPU comes in many sizes. The larger units have several hundred to thousands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parallel processor cores on a single integrated circuit (IC). These can be found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separate coprocessor cards, usually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PCIe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- based, in workstations, gaming systems,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even supercomputers [SLAV12]. The smallest GPUs are found in embedded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systems, such as tablets and smartphones, where the GPU is composed of only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single--digit number of cores, and are typically combined with a number of conventional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cores, referred to as central processing units (CPUs)  on the same silicon IC.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Over the past several years, the GPU has found its way into massively parallel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programming environments for a wide range of applications, such as bioinformatics,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molecular dynamics, oil and gas exploration, computational finance, signal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audio processing, statistical modeling, computer vision, and medical imaging.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where the term general-purpose computing using a GPU (GPGPU)  is derived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from. The main reasons for the migration of highly parallelizable applications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GPU are due to the advent of programmer friendly GPGPU languages, such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NVIDIA’s CUDA and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Khronos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Group’s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OpenCL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some slight modifications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the GPU architecture to facilitate general-purpose computing [SAND10] (from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here on known as GPGPU architecture), along with the low cost and high performance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GPUs. For example, for about $200, one can purchase a GPU with 960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parallel processor cores for your workstation (e.g., NVIDIA’s GeForce GTX 660).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We begin this chapter with an overview of the CUDA model, which is essential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understanding the design and use of GPUs. Next, the chapter contrasts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GPUs and CPUs. This is followed by a detailed look at GPU architecture. Then,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Intel’s GPU is examined. Finally, the chapter discusses when to use a GPU as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F2598D2-2ED8-8547-B4B7-C382E9B8AC9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Chapter </a:t>
            </a:r>
            <a:r>
              <a:rPr lang="en-GB" smtClean="0"/>
              <a:t>19 </a:t>
            </a:r>
            <a:r>
              <a:rPr lang="en-GB" dirty="0" smtClean="0"/>
              <a:t>summary.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CUDA (Compute Unified Device Architecture) is a parallel computing platform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programming model created by NVIDIA and implemented by the graphics processing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units (GPUs) that they produce. To adequately describe the GPGPU architecture,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several CUDA software terms and concepts need to be covered first. This is by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means a comprehensive introduction to the CUDA programming language, particularly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since the focus of this chapter and book is on computer architecture. However,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difficult to describe the hardware portion of the GPGPU system without first laying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foundation with CUDA software terminology and its programming framework.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These concepts will carry over into the GPU/GPGPU architecture domain.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CUDA C is a C/C++  based language. A CUDA program can be divided into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three general sections: (1) code to be run on the host (CPU); (2) code to be run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device (GPU); and (3) the code related to the transfer of data between the host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the device. The code to be run on the host is of course serial code that can’t,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isn’t worth, parallelizing. The data-parallel code to be run on the GPU is called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kernel , while a thread  is a single instance of this kernel function. The kernel typically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will have few to no branching statements. Branching statements in the kernel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result in serial execution of the threads in the GPU hardware. More about this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covered in Section 19.3.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programmer defines the number of threads launched when the kernel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function is called. The total number of threads defined is typically in the thousands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maximize the utilization of the GPU processor cores  (also known as CUDA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cores ), as well as maximize the available speedup. Additionally, the programmer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specifies how these threads are to be bundled.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0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To be more specific, threads are uniformly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bundled in blocks , and the number of blocks (also known as thread blocks 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per kernel launch is called a grid  (see Figure 19.1).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19.1 illustrates a two-dimensional grid  of two-dimensional thread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blocks. Both the grid and block dimensions can be either one, two, or three dimensions.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They need not have the same dimensions. For example, the grid could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set to one dimension, and the thread block could be set to three dimensions. However,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we will see shortly, this configuration can’t fully utilize the GPU processors,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because a block is assigned to only one of the several GPU streaming multiprocessors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(SMs) . A block is never split between SMs. Thus, all but one set of GPU processor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cores will be idle, while one SM is bearing the full processing load. Additionally,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there is a maximum number of threads that an SM will accept. If this number is surpassed,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then the code won’t compile. Therefore, it is up to the programmer to 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specification data of the GPU to be used, and distribute the load as uniformly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possible. At minimum, the number of thread blocks launched should be no less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number of SMs on the GPU. However, finding the optimum configuration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a very time consuming and daunting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4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Table 19.1 gives a summary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CUDA terms just defined.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2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Because the GPU and the CPU are designed and optimized for two significantly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types of applications, their architectures differ significantly. This can be seen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by comparing the relative amount of die area (transistor count) that is dedicated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cache, control logic, and processing logic for the two types of processor technologies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(see Figure 19.2). In the CPU, as discussed in Chapter 18, the control logic and cache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 make up the majority of the CPU’s real estate. This is as expected for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architecture which is tuned to process sequential code as quickly as possible.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other hand, a GPU uses a massively parallel SIMD (single instruction multiple data)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architecture to perform mainly mathematical operations. As such, a GPU doesn’t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require the same complex capabilities of the CPU’s control logic (i.e., out of order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execution, branch prediction, data hazards, etc.). Nor does it require large amounts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cache memory. GPUs simply run the same thread of code on large amounts of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and are able to hide memory latency by managing the execution of more threads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than available processor cores.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3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video game market has driven the need for ever-increasing real-time graphics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realism. This translates into more parallel GPU processor cores with greater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floating-point capabilities. As a result, the GPU is designed to maximize the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floating-point operations per second (FLOPs) it can perform. Additionally,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newer NVIDIA architectures, such as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Kepler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and Maxwell architectures,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focused on increasing the performance per watt ratio (FLOPs/watt) over previous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GPU architectures by decreasing the power required by each GPU processor core.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was accomplished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Kepler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by decreasing its processor cores’ clock, while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increasing the number of on-chip transistors (following Moore’s Law) allowing for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positive net gain of 3x the performance per watt over the Fermi architecture. Additionally,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Maxwell architecture has improved execution efficiency. This trend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increasing FLOPs that a GPU can perform versus a multicore CPU has diverged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exponential rate (see Figure 19.3 [NVID14]), thus creating a large performance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gap. Similar can be said about the performance per watt gap between these two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processing technologies.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5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historical evolution of the GPU architecture can be divided up into three major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phases or eras. The first phase would cover the early days of the GPU architecture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(early 1980s to late 1990s), where the GPU was composed of fixed, nonprogrammable,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specialized processing stages (e.g., vertex, raster,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etc.). Additionally,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continued technology advancements during this period, allowing for a dramatic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decrease in the size and cost of a graphics system, in turn brought graphics processors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the PC in the mid-to late-1990s. The second phase would cover the iterative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modification of the resulting Phase I GPU architecture from a fixed, specialized,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hardware pipeline to a fully programmable processor (approximately during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early to mid-2000s). The general, final modification, introduced by NVIDIA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2006, facilitated the use of its new GPGPU language, CUDA. The third phase picks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up where the second one leaves off and covers how the GPU/GPGPU architecture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makes an excellent and affordable highly parallelized SIMD coprocessor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accelerating the run times of some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nongraphics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-related programs, along with how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GPGPU language (CUDA in this case) maps to this architecture. The focus of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chapter follows this third phase or era of the GPU.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first NVIDIA GPU with added GPGPU support hardware was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GeForce 8800 GTX. To enable the GPU to be used by programmers for general-purpose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parallel computing applications, a true cache hierarchy and a user-addressable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shared memory was added. Additionally, arrays of the programmable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GPU processor cores are equally divided up into scalable SMs. The benefit of such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architecture is the scalability of GPU processor cores, as well as SMs in new generations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different models of GPUs without requiring modification to the CUDA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programming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0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19.4 illustrates the general layout of the NVIDIA Fermi architecture GPU.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can be seen in this figure, the L2 cache is centrally located to the 16 SMs (8 SMs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above and below). Each SM is represented by the 2 adjacent columns and 16 rows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rectangles (GPU processor cores), along with a column of 16 load/store units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column of 4 special function units (SFUs). The rectangles at the head and foot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SMs in Figure 19.4 are where the registers and L1/shared memory are located.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six DRAM I/O interfaces has a 64-bit memory interface (the DRAM interface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circuitry is show in dark blue rectangles on the outermost left and right sides). Thus,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collectively, there is a 384-bit interface to the GPU’s GDDR5 (graphic double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rate, a DDR memory designed specifically for graphic processing) DRAM, allowing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support of up to a total of 6 GB of SM off-chip memory (i.e., global, constant,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texture, and local). More specifics about these different memory types will be discussed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the next section. Also, illustrated in Figure 19.4 is the host interface,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can be found on the left-hand side of the GPU layout diagram. The host interface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allows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PCIe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connectivity between the GPU and the CPU.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6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© 2016 Pearson Education, Inc., Hoboken, NJ. All rights reserved.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72200" y="6421316"/>
            <a:ext cx="2617694" cy="409437"/>
          </a:xfrm>
        </p:spPr>
        <p:txBody>
          <a:bodyPr/>
          <a:lstStyle/>
          <a:p>
            <a:r>
              <a:rPr lang="en-GB" smtClean="0"/>
              <a:t>© 2016 Pearson Education, Inc., Hoboken, NJ. All rights reserved.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b="7971"/>
          <a:stretch/>
        </p:blipFill>
        <p:spPr>
          <a:xfrm>
            <a:off x="1403648" y="-99392"/>
            <a:ext cx="5976664" cy="67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4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 b="17517"/>
          <a:stretch/>
        </p:blipFill>
        <p:spPr>
          <a:xfrm>
            <a:off x="323528" y="-21434"/>
            <a:ext cx="7868997" cy="66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241878" cy="4752528"/>
          </a:xfrm>
        </p:spPr>
        <p:txBody>
          <a:bodyPr/>
          <a:lstStyle/>
          <a:p>
            <a:r>
              <a:rPr lang="en-US" dirty="0" smtClean="0"/>
              <a:t>The NVIDIA GPU processor cores are also known as CUDA cores</a:t>
            </a:r>
          </a:p>
          <a:p>
            <a:r>
              <a:rPr lang="en-US" dirty="0" smtClean="0"/>
              <a:t>There are a total of 32 CUDA cores dedicated to each SM in the Fermi architecture</a:t>
            </a:r>
          </a:p>
          <a:p>
            <a:r>
              <a:rPr lang="en-US" dirty="0" smtClean="0"/>
              <a:t>Each CUDA core has two separate pipelines or data paths</a:t>
            </a:r>
          </a:p>
          <a:p>
            <a:pPr lvl="1"/>
            <a:r>
              <a:rPr lang="en-US" dirty="0" smtClean="0"/>
              <a:t>An integer (INT) unit pipeline</a:t>
            </a:r>
          </a:p>
          <a:p>
            <a:pPr lvl="2"/>
            <a:r>
              <a:rPr lang="en-US" dirty="0" smtClean="0"/>
              <a:t>Is capable of 32-bit, 64-bit, and extended precision for integer and logic/bitwise operations</a:t>
            </a:r>
          </a:p>
          <a:p>
            <a:pPr lvl="1"/>
            <a:r>
              <a:rPr lang="en-US" dirty="0" smtClean="0"/>
              <a:t>Floating-point (FP) unit pipeline</a:t>
            </a:r>
          </a:p>
          <a:p>
            <a:pPr lvl="2"/>
            <a:r>
              <a:rPr lang="en-US" dirty="0" smtClean="0"/>
              <a:t>Can perform a single-precision FP operation, while a double-precision FP operation requires two CUDA cores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20888"/>
            <a:ext cx="8738760" cy="3648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70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Table 19.2 </a:t>
            </a:r>
            <a:endParaRPr lang="en-US" sz="3200" dirty="0" smtClean="0">
              <a:latin typeface="+mn-lt"/>
            </a:endParaRPr>
          </a:p>
          <a:p>
            <a:pPr algn="ctr"/>
            <a:r>
              <a:rPr lang="en-US" sz="3200" dirty="0" smtClean="0">
                <a:latin typeface="+mn-lt"/>
              </a:rPr>
              <a:t>GPU’s </a:t>
            </a:r>
            <a:r>
              <a:rPr lang="en-US" sz="3200" dirty="0">
                <a:latin typeface="+mn-lt"/>
              </a:rPr>
              <a:t>Memory Hierarchy Attributes</a:t>
            </a:r>
            <a:r>
              <a:rPr lang="en-US" sz="3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76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-171400"/>
            <a:ext cx="5431809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9881"/>
          <a:stretch/>
        </p:blipFill>
        <p:spPr>
          <a:xfrm>
            <a:off x="755576" y="-171400"/>
            <a:ext cx="7419338" cy="69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5" b="24773"/>
          <a:stretch/>
        </p:blipFill>
        <p:spPr>
          <a:xfrm>
            <a:off x="15538" y="332656"/>
            <a:ext cx="8857751" cy="63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5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4773" r="-988" b="5680"/>
          <a:stretch/>
        </p:blipFill>
        <p:spPr>
          <a:xfrm>
            <a:off x="1907704" y="260648"/>
            <a:ext cx="5580085" cy="64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5" b="5299"/>
          <a:stretch/>
        </p:blipFill>
        <p:spPr>
          <a:xfrm>
            <a:off x="1115616" y="-171400"/>
            <a:ext cx="6841100" cy="68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9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8" b="27637"/>
          <a:stretch/>
        </p:blipFill>
        <p:spPr>
          <a:xfrm>
            <a:off x="-396552" y="1052736"/>
            <a:ext cx="100396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7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414908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11560" y="4941168"/>
            <a:ext cx="6768752" cy="733425"/>
          </a:xfrm>
        </p:spPr>
        <p:txBody>
          <a:bodyPr>
            <a:noAutofit/>
          </a:bodyPr>
          <a:lstStyle/>
          <a:p>
            <a:r>
              <a:rPr lang="en-US" sz="4400" dirty="0" smtClean="0"/>
              <a:t>General-Purpose Graphic Processing Units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073526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3657600" cy="41044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CUDA basics</a:t>
            </a:r>
          </a:p>
          <a:p>
            <a:r>
              <a:rPr lang="en-US" sz="2000" dirty="0" smtClean="0"/>
              <a:t>GPU versus CPU</a:t>
            </a:r>
          </a:p>
          <a:p>
            <a:pPr lvl="1"/>
            <a:r>
              <a:rPr lang="en-US" dirty="0" smtClean="0"/>
              <a:t>Basic differences between CPU and GPU architectures</a:t>
            </a:r>
          </a:p>
          <a:p>
            <a:pPr lvl="1"/>
            <a:r>
              <a:rPr lang="en-US" dirty="0" smtClean="0"/>
              <a:t>Performance and performance per watt comparison</a:t>
            </a:r>
          </a:p>
          <a:p>
            <a:r>
              <a:rPr lang="en-US" sz="2000" dirty="0" smtClean="0"/>
              <a:t>Intel’s Gen8 GPU</a:t>
            </a:r>
            <a:endParaRPr lang="en-US" dirty="0" smtClean="0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788024" y="2368435"/>
            <a:ext cx="3657600" cy="44553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GPU architecture overview</a:t>
            </a:r>
          </a:p>
          <a:p>
            <a:pPr lvl="1"/>
            <a:r>
              <a:rPr lang="en-US" sz="2000" dirty="0" smtClean="0"/>
              <a:t>B</a:t>
            </a:r>
            <a:r>
              <a:rPr lang="en-US" dirty="0" smtClean="0"/>
              <a:t>aseline GPU architecture</a:t>
            </a:r>
          </a:p>
          <a:p>
            <a:pPr lvl="1"/>
            <a:r>
              <a:rPr lang="en-US" dirty="0" smtClean="0"/>
              <a:t>Full chip layout</a:t>
            </a:r>
          </a:p>
          <a:p>
            <a:pPr lvl="1"/>
            <a:r>
              <a:rPr lang="en-US" dirty="0" smtClean="0"/>
              <a:t>Streaming multiprocessor architecture details</a:t>
            </a:r>
          </a:p>
          <a:p>
            <a:pPr lvl="1"/>
            <a:r>
              <a:rPr lang="en-US" dirty="0" smtClean="0"/>
              <a:t>Importance of knowing and programming to your memory types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3657600" cy="1098177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 </a:t>
            </a:r>
            <a:r>
              <a:rPr lang="en-US" sz="3200" dirty="0" smtClean="0"/>
              <a:t>19     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419600" y="304800"/>
            <a:ext cx="3657600" cy="170777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General-Purpose Graphic Processing Units</a:t>
            </a:r>
            <a:endParaRPr lang="en-US" dirty="0">
              <a:solidFill>
                <a:srgbClr val="6666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56313" cy="1116106"/>
          </a:xfrm>
        </p:spPr>
        <p:txBody>
          <a:bodyPr/>
          <a:lstStyle/>
          <a:p>
            <a:r>
              <a:rPr lang="en-US" dirty="0" smtClean="0"/>
              <a:t>Compute Unified Device Architecture (CUDA)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56792"/>
            <a:ext cx="7745934" cy="48965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parallel computing platform and programming model created by NVIDIA and implemented by the graphics processing units (GPUs) that they produce</a:t>
            </a:r>
          </a:p>
          <a:p>
            <a:r>
              <a:rPr lang="en-US" dirty="0" smtClean="0"/>
              <a:t>CUDA C is a C/C++ based language</a:t>
            </a:r>
          </a:p>
          <a:p>
            <a:r>
              <a:rPr lang="en-US" dirty="0" smtClean="0"/>
              <a:t>Program can be divided into three general sections</a:t>
            </a:r>
          </a:p>
          <a:p>
            <a:pPr lvl="1"/>
            <a:r>
              <a:rPr lang="en-US" dirty="0" smtClean="0"/>
              <a:t>Code to be run on the host (CPU)</a:t>
            </a:r>
          </a:p>
          <a:p>
            <a:pPr lvl="1"/>
            <a:r>
              <a:rPr lang="en-US" dirty="0" smtClean="0"/>
              <a:t>Code to be run on the device (GPU)</a:t>
            </a:r>
          </a:p>
          <a:p>
            <a:pPr lvl="1"/>
            <a:r>
              <a:rPr lang="en-US" dirty="0" smtClean="0"/>
              <a:t>The code related to the transfer of data between the host and the device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The data-parallel code to be run on the GPU is called a </a:t>
            </a:r>
            <a:r>
              <a:rPr lang="en-US" sz="2000" i="1" dirty="0" smtClean="0"/>
              <a:t>kernel</a:t>
            </a:r>
          </a:p>
          <a:p>
            <a:pPr lvl="1"/>
            <a:r>
              <a:rPr lang="en-US" dirty="0"/>
              <a:t>Typically will have few to no branching statements</a:t>
            </a:r>
          </a:p>
          <a:p>
            <a:pPr lvl="1"/>
            <a:r>
              <a:rPr lang="en-US" dirty="0"/>
              <a:t>Branching statements in the kernel result in serial execution of the threads in the GPU hardware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A </a:t>
            </a:r>
            <a:r>
              <a:rPr lang="en-US" sz="2000" i="1" dirty="0" smtClean="0"/>
              <a:t>thread </a:t>
            </a:r>
            <a:r>
              <a:rPr lang="en-US" sz="2000" dirty="0" smtClean="0"/>
              <a:t>is a single instance of the kernel function</a:t>
            </a:r>
          </a:p>
          <a:p>
            <a:pPr lvl="1"/>
            <a:r>
              <a:rPr lang="en-US" sz="1900" dirty="0"/>
              <a:t>The programmer defines the number of threads launched when the kernel function is called</a:t>
            </a:r>
          </a:p>
          <a:p>
            <a:pPr lvl="1"/>
            <a:r>
              <a:rPr lang="en-US" sz="1900" dirty="0"/>
              <a:t>The total number of threads defined is typically in the thousands to maximize the utilization of the GPU processor cores, as well as maximize the available speedup</a:t>
            </a:r>
          </a:p>
          <a:p>
            <a:pPr lvl="1"/>
            <a:r>
              <a:rPr lang="en-US" sz="1900" dirty="0"/>
              <a:t>The programmer specifies how these threads are to be bundled</a:t>
            </a:r>
            <a:endParaRPr lang="en-US" sz="19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3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9236"/>
          <a:stretch/>
        </p:blipFill>
        <p:spPr>
          <a:xfrm>
            <a:off x="1115616" y="-171400"/>
            <a:ext cx="7142833" cy="68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96952"/>
            <a:ext cx="8692885" cy="2867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4496" y="8249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4868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Table 19.1   </a:t>
            </a:r>
            <a:endParaRPr lang="en-US" sz="3200" dirty="0" smtClean="0">
              <a:latin typeface="+mn-lt"/>
            </a:endParaRPr>
          </a:p>
          <a:p>
            <a:pPr algn="ctr"/>
            <a:endParaRPr lang="en-US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CUDA </a:t>
            </a:r>
            <a:r>
              <a:rPr lang="en-US" sz="2800" dirty="0">
                <a:latin typeface="+mn-lt"/>
              </a:rPr>
              <a:t>Terms to GPU’s Hardware Components </a:t>
            </a:r>
            <a:endParaRPr lang="en-US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Equivalence </a:t>
            </a:r>
            <a:r>
              <a:rPr lang="en-US" sz="2800" dirty="0">
                <a:latin typeface="+mn-lt"/>
              </a:rPr>
              <a:t>Mapping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88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7" b="18663"/>
          <a:stretch/>
        </p:blipFill>
        <p:spPr>
          <a:xfrm>
            <a:off x="-684584" y="-14841"/>
            <a:ext cx="1085480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6" name="Picture 5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b="9117"/>
          <a:stretch/>
        </p:blipFill>
        <p:spPr>
          <a:xfrm>
            <a:off x="971600" y="-99392"/>
            <a:ext cx="6624736" cy="67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7556500" cy="1116012"/>
          </a:xfrm>
        </p:spPr>
        <p:txBody>
          <a:bodyPr/>
          <a:lstStyle/>
          <a:p>
            <a:r>
              <a:rPr lang="en-US" dirty="0" smtClean="0"/>
              <a:t>GPU Architecture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7925693"/>
              </p:ext>
            </p:extLst>
          </p:nvPr>
        </p:nvGraphicFramePr>
        <p:xfrm>
          <a:off x="395536" y="1340768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881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6" name="Picture 5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9881"/>
          <a:stretch/>
        </p:blipFill>
        <p:spPr>
          <a:xfrm>
            <a:off x="539552" y="-243408"/>
            <a:ext cx="7416824" cy="6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6962</TotalTime>
  <Words>5722</Words>
  <Application>Microsoft Macintosh PowerPoint</Application>
  <PresentationFormat>On-screen Show (4:3)</PresentationFormat>
  <Paragraphs>442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Advantage</vt:lpstr>
      <vt:lpstr>William Stallings  Computer Organization  and Architecture 10th Edition</vt:lpstr>
      <vt:lpstr>Chapter 19</vt:lpstr>
      <vt:lpstr>Compute Unified Device Architecture (CUDA)</vt:lpstr>
      <vt:lpstr>PowerPoint Presentation</vt:lpstr>
      <vt:lpstr>PowerPoint Presentation</vt:lpstr>
      <vt:lpstr>PowerPoint Presentation</vt:lpstr>
      <vt:lpstr>PowerPoint Presentation</vt:lpstr>
      <vt:lpstr>GPU Architecture Overview</vt:lpstr>
      <vt:lpstr>PowerPoint Presentation</vt:lpstr>
      <vt:lpstr>PowerPoint Presentation</vt:lpstr>
      <vt:lpstr>PowerPoint Presentation</vt:lpstr>
      <vt:lpstr>CUDA 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Processor Structure and Function</dc:title>
  <dc:creator>Adrian J Pullin</dc:creator>
  <cp:lastModifiedBy>Kim Mclaughlin</cp:lastModifiedBy>
  <cp:revision>149</cp:revision>
  <dcterms:created xsi:type="dcterms:W3CDTF">2012-07-22T02:20:50Z</dcterms:created>
  <dcterms:modified xsi:type="dcterms:W3CDTF">2015-03-03T04:23:25Z</dcterms:modified>
</cp:coreProperties>
</file>