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9"/>
  </p:notesMasterIdLst>
  <p:sldIdLst>
    <p:sldId id="280" r:id="rId2"/>
    <p:sldId id="281" r:id="rId3"/>
    <p:sldId id="276" r:id="rId4"/>
    <p:sldId id="278" r:id="rId5"/>
    <p:sldId id="279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E59B8-1E4C-4A4B-8DDF-FABE91B1A69C}" type="datetimeFigureOut">
              <a:rPr lang="en-CA" smtClean="0"/>
              <a:t>07/01/2015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CF0E0-5EF5-40EC-AB36-888B84932A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8748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8F3-2DD8-4732-8A1B-924FFF1A1AD0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7FDB-B341-4FA2-B5FA-DCAE32916C6E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70C4-9B64-47F8-8459-9CE3D1CC0E7D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833-1CC8-4E7D-B6EA-B0C6B67E19C8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D0A7-D493-4877-B645-5996FB6F4DC5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4590-8ED1-4A79-9AA4-60D0D2E9B94F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92D3-526E-41BD-890F-3F227B9091C5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E736-274C-4999-BB7F-67A5AAAF1DB6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4618-4A34-4388-8EFE-2AD29787737A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E97A-59A0-47E7-AE5F-398DF961642B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9411-5704-425B-9513-D626E9750FF6}" type="datetime2">
              <a:rPr lang="en-US" smtClean="0"/>
              <a:t>Wednesday, January 07,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653BE24-0AF6-4F3D-8470-F89FED0A0CE0}" type="datetime2">
              <a:rPr lang="en-US" smtClean="0"/>
              <a:t>Wednesday, January 07,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Production and Operations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An </a:t>
            </a:r>
            <a:r>
              <a:rPr lang="en-CA" dirty="0"/>
              <a:t>area of management concerned with overseeing, designing, and controlling </a:t>
            </a:r>
            <a:r>
              <a:rPr lang="en-CA" dirty="0" smtClean="0"/>
              <a:t>the </a:t>
            </a:r>
            <a:r>
              <a:rPr lang="en-CA" dirty="0"/>
              <a:t>production of goods or </a:t>
            </a:r>
            <a:r>
              <a:rPr lang="en-CA" dirty="0" smtClean="0"/>
              <a:t>services</a:t>
            </a:r>
          </a:p>
          <a:p>
            <a:endParaRPr lang="en-CA" dirty="0" smtClean="0"/>
          </a:p>
          <a:p>
            <a:r>
              <a:rPr lang="en-CA" dirty="0" smtClean="0"/>
              <a:t>It aims to ensure that operations and production are performed efficiently and optimally, while meeting </a:t>
            </a:r>
            <a:r>
              <a:rPr lang="en-CA" dirty="0"/>
              <a:t>customer </a:t>
            </a:r>
            <a:r>
              <a:rPr lang="en-CA" dirty="0" smtClean="0"/>
              <a:t>requirements. E.g. in terms of:</a:t>
            </a:r>
          </a:p>
          <a:p>
            <a:pPr lvl="1"/>
            <a:r>
              <a:rPr lang="en-CA" dirty="0" smtClean="0"/>
              <a:t>Cost</a:t>
            </a:r>
          </a:p>
          <a:p>
            <a:pPr lvl="1"/>
            <a:r>
              <a:rPr lang="en-CA" dirty="0" smtClean="0"/>
              <a:t>Time</a:t>
            </a:r>
          </a:p>
          <a:p>
            <a:pPr lvl="1"/>
            <a:r>
              <a:rPr lang="en-CA" dirty="0" smtClean="0"/>
              <a:t>Resources</a:t>
            </a:r>
            <a:endParaRPr lang="en-CA" dirty="0" smtClean="0"/>
          </a:p>
          <a:p>
            <a:pPr lvl="1"/>
            <a:r>
              <a:rPr lang="en-CA" dirty="0" smtClean="0"/>
              <a:t>Capacity</a:t>
            </a:r>
          </a:p>
          <a:p>
            <a:pPr lvl="1"/>
            <a:r>
              <a:rPr lang="en-CA" dirty="0" smtClean="0"/>
              <a:t>Profit</a:t>
            </a:r>
          </a:p>
          <a:p>
            <a:pPr lvl="1"/>
            <a:r>
              <a:rPr lang="en-CA" dirty="0" smtClean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8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Inventory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acts as a distributor for “Joe Buck Signature” footballs. Demand </a:t>
            </a:r>
            <a:r>
              <a:rPr lang="en-CA" dirty="0"/>
              <a:t>for </a:t>
            </a:r>
            <a:r>
              <a:rPr lang="en-CA" dirty="0" smtClean="0"/>
              <a:t>this </a:t>
            </a:r>
            <a:r>
              <a:rPr lang="en-CA" dirty="0"/>
              <a:t>particular </a:t>
            </a:r>
            <a:r>
              <a:rPr lang="en-CA" dirty="0" smtClean="0"/>
              <a:t>type of football varies </a:t>
            </a:r>
            <a:r>
              <a:rPr lang="en-CA" dirty="0"/>
              <a:t>from 30-60 units per day. Each unit sold yields $20 profit. The holding and opportunity costs of each unit totals $1 per day. What is our optimal inventory level? If there is a fixed cost of $200 associated with each </a:t>
            </a:r>
            <a:r>
              <a:rPr lang="en-CA" dirty="0" smtClean="0"/>
              <a:t>order </a:t>
            </a:r>
            <a:r>
              <a:rPr lang="en-CA" dirty="0" err="1" smtClean="0"/>
              <a:t>CrossChek</a:t>
            </a:r>
            <a:r>
              <a:rPr lang="en-CA" dirty="0" smtClean="0"/>
              <a:t> makes with its supplier, </a:t>
            </a:r>
            <a:r>
              <a:rPr lang="en-CA" dirty="0"/>
              <a:t>at what point should we place orders? How much should we order?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3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Processing Orders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gets </a:t>
            </a:r>
            <a:r>
              <a:rPr lang="en-CA" dirty="0"/>
              <a:t>requests-for-quotes </a:t>
            </a:r>
            <a:r>
              <a:rPr lang="en-CA" dirty="0" smtClean="0"/>
              <a:t>at </a:t>
            </a:r>
            <a:r>
              <a:rPr lang="en-CA" dirty="0"/>
              <a:t>a rate of about 15 per hour. Each of these requests is individually assessed by a sales clerk, who then answers with a quote. Each clerk earns a wage of $17 per hour, and the average profit earned by </a:t>
            </a:r>
            <a:r>
              <a:rPr lang="en-CA" dirty="0" err="1" smtClean="0"/>
              <a:t>CrossChek</a:t>
            </a:r>
            <a:r>
              <a:rPr lang="en-CA" dirty="0" smtClean="0"/>
              <a:t> is </a:t>
            </a:r>
            <a:r>
              <a:rPr lang="en-CA" dirty="0"/>
              <a:t>$28 per request. It takes a clerk an average of 15 minutes to answer a request for a quote, and it is found that the probability of a sale is 25% if a quote is given within an hour, dropping by 5% after each additional hour. What is the optimal number of clerks to employ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Consider new </a:t>
            </a:r>
            <a:r>
              <a:rPr lang="en-CA" dirty="0" smtClean="0"/>
              <a:t>products A</a:t>
            </a:r>
            <a:r>
              <a:rPr lang="en-CA" dirty="0"/>
              <a:t>, B and C. If </a:t>
            </a:r>
            <a:r>
              <a:rPr lang="en-CA" dirty="0" err="1" smtClean="0"/>
              <a:t>CrossChek</a:t>
            </a:r>
            <a:r>
              <a:rPr lang="en-CA" dirty="0" smtClean="0"/>
              <a:t> is </a:t>
            </a:r>
            <a:r>
              <a:rPr lang="en-CA" dirty="0"/>
              <a:t>successful in persuading its retail partners to carry A, it expects to make $500K profit. Otherwise, it stands to lose about $100K. For B, make $400K or lose $50K, and for C make $300K or break </a:t>
            </a:r>
            <a:r>
              <a:rPr lang="en-CA" dirty="0" smtClean="0"/>
              <a:t>even.</a:t>
            </a:r>
          </a:p>
          <a:p>
            <a:r>
              <a:rPr lang="en-CA" dirty="0" smtClean="0"/>
              <a:t>It </a:t>
            </a:r>
            <a:r>
              <a:rPr lang="en-CA" dirty="0"/>
              <a:t>expects A, B and C to be successful with probabilities, of 30%, 40% and 50%, respectively. </a:t>
            </a:r>
            <a:endParaRPr lang="en-CA" dirty="0" smtClean="0"/>
          </a:p>
          <a:p>
            <a:r>
              <a:rPr lang="en-CA" dirty="0" smtClean="0"/>
              <a:t>Also</a:t>
            </a:r>
            <a:r>
              <a:rPr lang="en-CA" dirty="0"/>
              <a:t>, if A is successful, it plans to roll out a </a:t>
            </a:r>
            <a:r>
              <a:rPr lang="en-CA" dirty="0" smtClean="0"/>
              <a:t>“</a:t>
            </a:r>
            <a:r>
              <a:rPr lang="en-CA" dirty="0" err="1" smtClean="0"/>
              <a:t>CrossChek</a:t>
            </a:r>
            <a:r>
              <a:rPr lang="en-CA" dirty="0" smtClean="0"/>
              <a:t> Special” version of the product, </a:t>
            </a:r>
            <a:r>
              <a:rPr lang="en-CA" dirty="0"/>
              <a:t>which will make an additional profit of $50K with 70% </a:t>
            </a:r>
            <a:r>
              <a:rPr lang="en-CA" dirty="0" smtClean="0"/>
              <a:t>probability.</a:t>
            </a:r>
          </a:p>
          <a:p>
            <a:r>
              <a:rPr lang="en-CA" dirty="0" smtClean="0"/>
              <a:t>Which </a:t>
            </a:r>
            <a:r>
              <a:rPr lang="en-CA" dirty="0"/>
              <a:t>product should they produce?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Multi-Criteria Decision Making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Consider other factors, in the above scenario, such as the extra (unpaid) time that several </a:t>
            </a:r>
            <a:r>
              <a:rPr lang="en-CA" dirty="0" smtClean="0"/>
              <a:t>employees </a:t>
            </a:r>
            <a:r>
              <a:rPr lang="en-CA" dirty="0"/>
              <a:t>will need to invest, as well as the possibility of low employee moral if the new product fails. </a:t>
            </a:r>
            <a:r>
              <a:rPr lang="en-CA" dirty="0" err="1" smtClean="0"/>
              <a:t>CrossChek</a:t>
            </a:r>
            <a:r>
              <a:rPr lang="en-CA" dirty="0" smtClean="0"/>
              <a:t> may </a:t>
            </a:r>
            <a:r>
              <a:rPr lang="en-CA" dirty="0"/>
              <a:t>even need to consider layoffs, which may damage public image. </a:t>
            </a:r>
            <a:r>
              <a:rPr lang="en-CA" dirty="0" smtClean="0"/>
              <a:t>These factors </a:t>
            </a:r>
            <a:r>
              <a:rPr lang="en-CA" dirty="0"/>
              <a:t>will need to be included in the analysis.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Project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Create a fictional business similar to that above, and determine optimal processes and decisions for the business using management science techniques learned in class. Students will work in teams </a:t>
            </a:r>
            <a:r>
              <a:rPr lang="en-CA" dirty="0" smtClean="0"/>
              <a:t>(of 4 or 5). </a:t>
            </a:r>
            <a:r>
              <a:rPr lang="en-CA" dirty="0"/>
              <a:t>Teams will submit a report as well as give a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4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Decision 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Central to management science</a:t>
            </a:r>
          </a:p>
          <a:p>
            <a:r>
              <a:rPr lang="en-CA" dirty="0" smtClean="0"/>
              <a:t>Process:</a:t>
            </a:r>
          </a:p>
          <a:p>
            <a:pPr lvl="1"/>
            <a:r>
              <a:rPr lang="en-CA" dirty="0" smtClean="0"/>
              <a:t>1. </a:t>
            </a:r>
            <a:r>
              <a:rPr lang="en-CA" dirty="0"/>
              <a:t>Define the problem</a:t>
            </a:r>
          </a:p>
          <a:p>
            <a:pPr lvl="1"/>
            <a:r>
              <a:rPr lang="en-CA" dirty="0" smtClean="0"/>
              <a:t>2. Identify </a:t>
            </a:r>
            <a:r>
              <a:rPr lang="en-CA" dirty="0"/>
              <a:t>the alternatives</a:t>
            </a:r>
          </a:p>
          <a:p>
            <a:pPr lvl="1"/>
            <a:r>
              <a:rPr lang="en-CA" dirty="0" smtClean="0"/>
              <a:t>3. Determine </a:t>
            </a:r>
            <a:r>
              <a:rPr lang="en-CA" dirty="0"/>
              <a:t>the criteria</a:t>
            </a:r>
          </a:p>
          <a:p>
            <a:pPr lvl="1"/>
            <a:r>
              <a:rPr lang="en-CA" dirty="0" smtClean="0"/>
              <a:t>4. Evaluate </a:t>
            </a:r>
            <a:r>
              <a:rPr lang="en-CA" dirty="0"/>
              <a:t>the </a:t>
            </a:r>
            <a:r>
              <a:rPr lang="en-CA" dirty="0" smtClean="0"/>
              <a:t>alternatives and select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 smtClean="0"/>
              <a:t>Representations </a:t>
            </a:r>
            <a:r>
              <a:rPr lang="en-CA" dirty="0"/>
              <a:t>of objects, situations, scenarios, etc., used to monitor the effects associated with various </a:t>
            </a:r>
            <a:r>
              <a:rPr lang="en-CA" dirty="0" smtClean="0"/>
              <a:t>inputs</a:t>
            </a:r>
          </a:p>
          <a:p>
            <a:pPr lvl="0"/>
            <a:endParaRPr lang="en-CA" dirty="0"/>
          </a:p>
          <a:p>
            <a:pPr lvl="0"/>
            <a:r>
              <a:rPr lang="en-CA" dirty="0" smtClean="0"/>
              <a:t>A </a:t>
            </a:r>
            <a:r>
              <a:rPr lang="en-CA" dirty="0"/>
              <a:t>model car may be used to assess the effects of different test </a:t>
            </a:r>
            <a:r>
              <a:rPr lang="en-CA" dirty="0" smtClean="0"/>
              <a:t>crashes</a:t>
            </a:r>
          </a:p>
          <a:p>
            <a:pPr lvl="0"/>
            <a:endParaRPr lang="en-CA" dirty="0"/>
          </a:p>
          <a:p>
            <a:pPr lvl="0"/>
            <a:r>
              <a:rPr lang="en-CA" dirty="0" smtClean="0"/>
              <a:t>A </a:t>
            </a:r>
            <a:r>
              <a:rPr lang="en-CA" dirty="0"/>
              <a:t>mathematical model may be used to compute how aerodynamics reduce wind resistance, and thus improve overall gas </a:t>
            </a:r>
            <a:r>
              <a:rPr lang="en-CA" dirty="0" smtClean="0"/>
              <a:t>mileage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3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As a simple example, a </a:t>
            </a:r>
            <a:r>
              <a:rPr lang="en-CA" dirty="0"/>
              <a:t>mathematical model can be used to compute </a:t>
            </a:r>
            <a:r>
              <a:rPr lang="en-CA" dirty="0" err="1" smtClean="0"/>
              <a:t>CrossChek’s</a:t>
            </a:r>
            <a:r>
              <a:rPr lang="en-CA" dirty="0" smtClean="0"/>
              <a:t> profits </a:t>
            </a:r>
            <a:r>
              <a:rPr lang="en-CA" dirty="0"/>
              <a:t>from sales of </a:t>
            </a:r>
            <a:r>
              <a:rPr lang="en-CA" dirty="0" smtClean="0"/>
              <a:t>a particular hockey stick:</a:t>
            </a:r>
          </a:p>
          <a:p>
            <a:pPr marL="0" lvl="0" indent="0">
              <a:buNone/>
            </a:pPr>
            <a:endParaRPr lang="en-CA" dirty="0" smtClean="0"/>
          </a:p>
          <a:p>
            <a:pPr marL="0" lv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CrossChek’s</a:t>
            </a:r>
            <a:r>
              <a:rPr lang="en-CA" dirty="0" smtClean="0"/>
              <a:t> profit per hockey stick sold: $150</a:t>
            </a:r>
          </a:p>
          <a:p>
            <a:pPr marL="0" lvl="0" indent="0">
              <a:buNone/>
            </a:pPr>
            <a:r>
              <a:rPr lang="en-CA" i="1" dirty="0"/>
              <a:t>	</a:t>
            </a:r>
            <a:endParaRPr lang="en-CA" i="1" dirty="0" smtClean="0"/>
          </a:p>
          <a:p>
            <a:pPr lvl="0"/>
            <a:r>
              <a:rPr lang="en-CA" dirty="0" smtClean="0"/>
              <a:t>We would like a mathematical model for </a:t>
            </a:r>
            <a:r>
              <a:rPr lang="en-CA" dirty="0" err="1" smtClean="0"/>
              <a:t>CrossChek’s</a:t>
            </a:r>
            <a:r>
              <a:rPr lang="en-CA" dirty="0" smtClean="0"/>
              <a:t> profit from the sale of hockey sticks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1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Models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Mathematical models are constructed with the use of </a:t>
            </a:r>
            <a:r>
              <a:rPr lang="en-CA" i="1" dirty="0" smtClean="0"/>
              <a:t>variables</a:t>
            </a:r>
          </a:p>
          <a:p>
            <a:endParaRPr lang="en-CA" dirty="0"/>
          </a:p>
          <a:p>
            <a:r>
              <a:rPr lang="en-CA" dirty="0" smtClean="0"/>
              <a:t>Think of various profit outcomes</a:t>
            </a:r>
          </a:p>
          <a:p>
            <a:endParaRPr lang="en-CA" dirty="0"/>
          </a:p>
          <a:p>
            <a:r>
              <a:rPr lang="en-CA" dirty="0" smtClean="0"/>
              <a:t>What variables are being controlled?</a:t>
            </a:r>
          </a:p>
          <a:p>
            <a:pPr lvl="1"/>
            <a:r>
              <a:rPr lang="en-CA" dirty="0" smtClean="0"/>
              <a:t>i.e. those whose values can be chosen/changed</a:t>
            </a:r>
          </a:p>
          <a:p>
            <a:pPr lvl="1"/>
            <a:r>
              <a:rPr lang="en-CA" dirty="0" smtClean="0"/>
              <a:t>inputs</a:t>
            </a:r>
          </a:p>
          <a:p>
            <a:pPr lvl="1"/>
            <a:endParaRPr lang="en-CA" dirty="0"/>
          </a:p>
          <a:p>
            <a:r>
              <a:rPr lang="en-CA" dirty="0" smtClean="0"/>
              <a:t>What variables are being computed?</a:t>
            </a:r>
          </a:p>
          <a:p>
            <a:pPr lvl="1"/>
            <a:r>
              <a:rPr lang="en-CA" dirty="0" smtClean="0"/>
              <a:t>outputs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More </a:t>
            </a:r>
            <a:r>
              <a:rPr lang="en-CA" dirty="0"/>
              <a:t>simply a mathematical model can be used to compute </a:t>
            </a:r>
            <a:r>
              <a:rPr lang="en-CA" dirty="0" err="1" smtClean="0"/>
              <a:t>CrossChek’s</a:t>
            </a:r>
            <a:r>
              <a:rPr lang="en-CA" dirty="0" smtClean="0"/>
              <a:t> profits </a:t>
            </a:r>
            <a:r>
              <a:rPr lang="en-CA" dirty="0"/>
              <a:t>from sales of </a:t>
            </a:r>
            <a:r>
              <a:rPr lang="en-CA" dirty="0" smtClean="0"/>
              <a:t>a particular hockey stick:</a:t>
            </a:r>
          </a:p>
          <a:p>
            <a:pPr marL="0" lvl="0" indent="0">
              <a:buNone/>
            </a:pPr>
            <a:endParaRPr lang="en-CA" dirty="0" smtClean="0"/>
          </a:p>
          <a:p>
            <a:pPr marL="0" lv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CrossChek’s</a:t>
            </a:r>
            <a:r>
              <a:rPr lang="en-CA" dirty="0" smtClean="0"/>
              <a:t> profit per hockey stick sold: $150</a:t>
            </a:r>
          </a:p>
          <a:p>
            <a:pPr marL="0" lvl="0" indent="0">
              <a:buNone/>
            </a:pPr>
            <a:r>
              <a:rPr lang="en-CA" i="1" dirty="0"/>
              <a:t>	</a:t>
            </a:r>
            <a:endParaRPr lang="en-CA" i="1" dirty="0" smtClean="0"/>
          </a:p>
          <a:p>
            <a:pPr lvl="0"/>
            <a:r>
              <a:rPr lang="en-CA" dirty="0" smtClean="0"/>
              <a:t>We would like a mathematical model for </a:t>
            </a:r>
            <a:r>
              <a:rPr lang="en-CA" dirty="0" err="1" smtClean="0"/>
              <a:t>CrossChek’s</a:t>
            </a:r>
            <a:r>
              <a:rPr lang="en-CA" dirty="0" smtClean="0"/>
              <a:t> profit from the sale of hockey sticks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0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Production and Operations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It is often viewed as the process of converting inputs (availability of resources, materials, time, capacity, etc.) into outputs (goods and/or services produces)</a:t>
            </a:r>
          </a:p>
          <a:p>
            <a:endParaRPr lang="en-CA" dirty="0"/>
          </a:p>
          <a:p>
            <a:r>
              <a:rPr lang="en-CA" dirty="0" smtClean="0"/>
              <a:t>Techniques from the areas of operations research and management science are typically employed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5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More </a:t>
            </a:r>
            <a:r>
              <a:rPr lang="en-CA" dirty="0"/>
              <a:t>simply a mathematical model can be used to compute </a:t>
            </a:r>
            <a:r>
              <a:rPr lang="en-CA" dirty="0" err="1" smtClean="0"/>
              <a:t>CrossChek’s</a:t>
            </a:r>
            <a:r>
              <a:rPr lang="en-CA" dirty="0" smtClean="0"/>
              <a:t> profits </a:t>
            </a:r>
            <a:r>
              <a:rPr lang="en-CA" dirty="0"/>
              <a:t>from sales of </a:t>
            </a:r>
            <a:r>
              <a:rPr lang="en-CA" dirty="0" smtClean="0"/>
              <a:t>a particular hockey stick:</a:t>
            </a:r>
          </a:p>
          <a:p>
            <a:pPr marL="0" lvl="0" indent="0">
              <a:buNone/>
            </a:pPr>
            <a:endParaRPr lang="en-CA" dirty="0" smtClean="0"/>
          </a:p>
          <a:p>
            <a:pPr marL="0" lv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CrossChek’s</a:t>
            </a:r>
            <a:r>
              <a:rPr lang="en-CA" dirty="0" smtClean="0"/>
              <a:t> profit per hockey stick sold: $150</a:t>
            </a:r>
          </a:p>
          <a:p>
            <a:pPr marL="0" lvl="0" indent="0">
              <a:buNone/>
            </a:pPr>
            <a:r>
              <a:rPr lang="en-CA" i="1" dirty="0"/>
              <a:t>	</a:t>
            </a:r>
            <a:endParaRPr lang="en-CA" i="1" dirty="0" smtClean="0"/>
          </a:p>
          <a:p>
            <a:pPr marL="0" lvl="0" indent="0">
              <a:buNone/>
            </a:pPr>
            <a:r>
              <a:rPr lang="en-CA" dirty="0"/>
              <a:t>	</a:t>
            </a:r>
            <a:r>
              <a:rPr lang="en-CA" dirty="0" smtClean="0"/>
              <a:t>Let </a:t>
            </a:r>
            <a:r>
              <a:rPr lang="en-CA" i="1" dirty="0" smtClean="0"/>
              <a:t>x</a:t>
            </a:r>
            <a:r>
              <a:rPr lang="en-CA" dirty="0" smtClean="0"/>
              <a:t> represent the number of sticks sold</a:t>
            </a:r>
          </a:p>
          <a:p>
            <a:pPr marL="0" lvl="0" indent="0">
              <a:buNone/>
            </a:pPr>
            <a:r>
              <a:rPr lang="en-CA" dirty="0"/>
              <a:t>	</a:t>
            </a:r>
            <a:r>
              <a:rPr lang="en-CA" dirty="0" smtClean="0"/>
              <a:t>Let </a:t>
            </a:r>
            <a:r>
              <a:rPr lang="en-CA" i="1" dirty="0" smtClean="0"/>
              <a:t>P</a:t>
            </a:r>
            <a:r>
              <a:rPr lang="en-CA" dirty="0" smtClean="0"/>
              <a:t> represent the total profit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9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More </a:t>
            </a:r>
            <a:r>
              <a:rPr lang="en-CA" dirty="0"/>
              <a:t>simply a mathematical model can be used to compute </a:t>
            </a:r>
            <a:r>
              <a:rPr lang="en-CA" dirty="0" err="1" smtClean="0"/>
              <a:t>CrossChek’s</a:t>
            </a:r>
            <a:r>
              <a:rPr lang="en-CA" dirty="0" smtClean="0"/>
              <a:t> profits </a:t>
            </a:r>
            <a:r>
              <a:rPr lang="en-CA" dirty="0"/>
              <a:t>from sales of </a:t>
            </a:r>
            <a:r>
              <a:rPr lang="en-CA" dirty="0" smtClean="0"/>
              <a:t>a particular hockey stick:</a:t>
            </a:r>
          </a:p>
          <a:p>
            <a:pPr marL="0" lvl="0" indent="0">
              <a:buNone/>
            </a:pPr>
            <a:endParaRPr lang="en-CA" dirty="0" smtClean="0"/>
          </a:p>
          <a:p>
            <a:pPr marL="0" lv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CrossChek’s</a:t>
            </a:r>
            <a:r>
              <a:rPr lang="en-CA" dirty="0" smtClean="0"/>
              <a:t> profit per hockey stick sold: $150</a:t>
            </a:r>
          </a:p>
          <a:p>
            <a:pPr marL="0" lvl="0" indent="0">
              <a:buNone/>
            </a:pPr>
            <a:r>
              <a:rPr lang="en-CA" i="1" dirty="0"/>
              <a:t>	</a:t>
            </a:r>
            <a:endParaRPr lang="en-CA" i="1" dirty="0" smtClean="0"/>
          </a:p>
          <a:p>
            <a:pPr marL="0" lvl="0" indent="0">
              <a:buNone/>
            </a:pPr>
            <a:r>
              <a:rPr lang="en-CA" dirty="0"/>
              <a:t>	</a:t>
            </a:r>
            <a:r>
              <a:rPr lang="en-CA" dirty="0" smtClean="0"/>
              <a:t>Let </a:t>
            </a:r>
            <a:r>
              <a:rPr lang="en-CA" i="1" dirty="0" smtClean="0"/>
              <a:t>x</a:t>
            </a:r>
            <a:r>
              <a:rPr lang="en-CA" dirty="0" smtClean="0"/>
              <a:t> represent the number of sticks sold</a:t>
            </a:r>
          </a:p>
          <a:p>
            <a:pPr marL="0" lvl="0" indent="0">
              <a:buNone/>
            </a:pPr>
            <a:r>
              <a:rPr lang="en-CA" dirty="0"/>
              <a:t>	</a:t>
            </a:r>
            <a:r>
              <a:rPr lang="en-CA" dirty="0" smtClean="0"/>
              <a:t>Let </a:t>
            </a:r>
            <a:r>
              <a:rPr lang="en-CA" i="1" dirty="0" smtClean="0"/>
              <a:t>P</a:t>
            </a:r>
            <a:r>
              <a:rPr lang="en-CA" dirty="0" smtClean="0"/>
              <a:t> represent the total profit</a:t>
            </a:r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 smtClean="0"/>
              <a:t>			</a:t>
            </a:r>
            <a:r>
              <a:rPr lang="en-CA" i="1" dirty="0" smtClean="0"/>
              <a:t>P</a:t>
            </a:r>
            <a:r>
              <a:rPr lang="en-CA" dirty="0" smtClean="0"/>
              <a:t> = 150</a:t>
            </a:r>
            <a:r>
              <a:rPr lang="en-CA" i="1" dirty="0" smtClean="0"/>
              <a:t>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Models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Give the model for total profit if </a:t>
            </a:r>
            <a:r>
              <a:rPr lang="en-CA" dirty="0" err="1" smtClean="0"/>
              <a:t>CrossChek</a:t>
            </a:r>
            <a:r>
              <a:rPr lang="en-CA" dirty="0" smtClean="0"/>
              <a:t> also offers a second type of stick that gives a profit of $200 per sale</a:t>
            </a:r>
          </a:p>
          <a:p>
            <a:endParaRPr lang="en-CA" dirty="0"/>
          </a:p>
          <a:p>
            <a:r>
              <a:rPr lang="en-CA" dirty="0" smtClean="0"/>
              <a:t>Define the necessary variables</a:t>
            </a:r>
          </a:p>
          <a:p>
            <a:r>
              <a:rPr lang="en-CA" dirty="0" smtClean="0"/>
              <a:t>Represent the model in terms of the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1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Models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Give the model for total profit if </a:t>
            </a:r>
            <a:r>
              <a:rPr lang="en-CA" dirty="0" err="1" smtClean="0"/>
              <a:t>CrossChek</a:t>
            </a:r>
            <a:r>
              <a:rPr lang="en-CA" dirty="0" smtClean="0"/>
              <a:t> also offers a second type of stick that gives a profit of $200 per sale</a:t>
            </a:r>
          </a:p>
          <a:p>
            <a:endParaRPr lang="en-CA" dirty="0"/>
          </a:p>
          <a:p>
            <a:r>
              <a:rPr lang="en-CA" dirty="0" smtClean="0"/>
              <a:t>Define the necessary variables</a:t>
            </a:r>
          </a:p>
          <a:p>
            <a:r>
              <a:rPr lang="en-CA" dirty="0" smtClean="0"/>
              <a:t>Represent the model in terms of the variables</a:t>
            </a:r>
          </a:p>
          <a:p>
            <a:endParaRPr lang="en-CA" dirty="0"/>
          </a:p>
          <a:p>
            <a:pPr marL="0" lvl="0" indent="0">
              <a:buNone/>
            </a:pPr>
            <a:r>
              <a:rPr lang="en-CA" dirty="0"/>
              <a:t>	Let </a:t>
            </a:r>
            <a:r>
              <a:rPr lang="en-CA" i="1" dirty="0"/>
              <a:t>x</a:t>
            </a:r>
            <a:r>
              <a:rPr lang="en-CA" dirty="0"/>
              <a:t> represent the number of sticks of first type sold</a:t>
            </a:r>
          </a:p>
          <a:p>
            <a:pPr marL="0" lvl="0" indent="0">
              <a:buNone/>
            </a:pPr>
            <a:r>
              <a:rPr lang="en-CA" dirty="0"/>
              <a:t>	Let </a:t>
            </a:r>
            <a:r>
              <a:rPr lang="en-CA" i="1" dirty="0" smtClean="0"/>
              <a:t>y</a:t>
            </a:r>
            <a:r>
              <a:rPr lang="en-CA" dirty="0" smtClean="0"/>
              <a:t> </a:t>
            </a:r>
            <a:r>
              <a:rPr lang="en-CA" dirty="0"/>
              <a:t>represent the number of </a:t>
            </a:r>
            <a:r>
              <a:rPr lang="en-CA" dirty="0" smtClean="0"/>
              <a:t>second type </a:t>
            </a:r>
            <a:r>
              <a:rPr lang="en-CA" dirty="0"/>
              <a:t>sold</a:t>
            </a:r>
          </a:p>
          <a:p>
            <a:pPr marL="0" lvl="0" indent="0">
              <a:buNone/>
            </a:pPr>
            <a:r>
              <a:rPr lang="en-CA" dirty="0"/>
              <a:t>	</a:t>
            </a:r>
            <a:r>
              <a:rPr lang="en-CA" dirty="0" smtClean="0"/>
              <a:t>Let </a:t>
            </a:r>
            <a:r>
              <a:rPr lang="en-CA" i="1" dirty="0"/>
              <a:t>P</a:t>
            </a:r>
            <a:r>
              <a:rPr lang="en-CA" dirty="0"/>
              <a:t> represent the total profit</a:t>
            </a:r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/>
              <a:t>			</a:t>
            </a:r>
            <a:r>
              <a:rPr lang="en-CA" i="1" dirty="0"/>
              <a:t>P</a:t>
            </a:r>
            <a:r>
              <a:rPr lang="en-CA" dirty="0"/>
              <a:t> = </a:t>
            </a:r>
            <a:r>
              <a:rPr lang="en-CA" dirty="0" smtClean="0"/>
              <a:t>150</a:t>
            </a:r>
            <a:r>
              <a:rPr lang="en-CA" i="1" dirty="0" smtClean="0"/>
              <a:t>x</a:t>
            </a:r>
            <a:r>
              <a:rPr lang="en-CA" dirty="0" smtClean="0"/>
              <a:t> + 200</a:t>
            </a:r>
            <a:r>
              <a:rPr lang="en-CA" i="1" dirty="0" smtClean="0"/>
              <a:t>y</a:t>
            </a:r>
            <a:endParaRPr lang="en-CA" i="1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Models – More Examples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Give a model for the temperature in Montreal, given that it is always 5 degrees colder than Toronto</a:t>
            </a:r>
          </a:p>
          <a:p>
            <a:endParaRPr lang="en-CA" dirty="0"/>
          </a:p>
          <a:p>
            <a:r>
              <a:rPr lang="en-CA" dirty="0" smtClean="0"/>
              <a:t>Give a model for Jim’s annual salary given that he makes twice as much as Frank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2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Models – 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We have a number of rules regarding the distribution of marbles amongst a group of kids:</a:t>
            </a:r>
          </a:p>
          <a:p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	Jenny gets 2 more </a:t>
            </a:r>
            <a:r>
              <a:rPr lang="en-CA" smtClean="0"/>
              <a:t>marbles than Fred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	Fred gets one more marble than Sue</a:t>
            </a:r>
          </a:p>
          <a:p>
            <a:pPr marL="0" indent="0">
              <a:buNone/>
            </a:pPr>
            <a:r>
              <a:rPr lang="en-CA" dirty="0" smtClean="0"/>
              <a:t>	Sue gets twice as many marbles as Alex</a:t>
            </a:r>
          </a:p>
          <a:p>
            <a:endParaRPr lang="en-CA" dirty="0"/>
          </a:p>
          <a:p>
            <a:r>
              <a:rPr lang="en-CA" dirty="0" smtClean="0"/>
              <a:t>We would like a mathematical model to represent possible distributions of marbles</a:t>
            </a:r>
          </a:p>
          <a:p>
            <a:r>
              <a:rPr lang="en-CA" dirty="0" smtClean="0"/>
              <a:t>Include an expression for the total number of marbles distributed</a:t>
            </a:r>
          </a:p>
          <a:p>
            <a:r>
              <a:rPr lang="en-CA" dirty="0" smtClean="0"/>
              <a:t>What are the controllable inputs? What are the constraints?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Models – 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would like to examine the effect on profit of various combinations of hockey stick production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/>
              <a:t>	Stick 1 provides $150 profit per unit</a:t>
            </a:r>
          </a:p>
          <a:p>
            <a:pPr marL="0" indent="0">
              <a:buNone/>
            </a:pPr>
            <a:r>
              <a:rPr lang="en-CA" dirty="0"/>
              <a:t>	Stick </a:t>
            </a:r>
            <a:r>
              <a:rPr lang="en-CA" dirty="0" smtClean="0"/>
              <a:t>2 </a:t>
            </a:r>
            <a:r>
              <a:rPr lang="en-CA" dirty="0"/>
              <a:t>provides </a:t>
            </a:r>
            <a:r>
              <a:rPr lang="en-CA" dirty="0" smtClean="0"/>
              <a:t>$200 </a:t>
            </a:r>
            <a:r>
              <a:rPr lang="en-CA" dirty="0"/>
              <a:t>profit per </a:t>
            </a:r>
            <a:r>
              <a:rPr lang="en-CA" dirty="0" smtClean="0"/>
              <a:t>unit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Stick 1 takes 30 minutes to produce per unit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Stick 2 takes 40 minutes to </a:t>
            </a:r>
            <a:r>
              <a:rPr lang="en-CA" dirty="0"/>
              <a:t>produce </a:t>
            </a:r>
            <a:r>
              <a:rPr lang="en-CA" dirty="0" smtClean="0"/>
              <a:t>per unit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Up to 10 hours of production time is available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Give the mathematical model for profit given the constraint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9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Models – 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Given this model, </a:t>
            </a:r>
            <a:r>
              <a:rPr lang="en-CA" dirty="0" err="1" smtClean="0"/>
              <a:t>CrossChek</a:t>
            </a:r>
            <a:r>
              <a:rPr lang="en-CA" dirty="0" smtClean="0"/>
              <a:t> would like to maximize profit</a:t>
            </a:r>
          </a:p>
          <a:p>
            <a:endParaRPr lang="en-CA" dirty="0" smtClean="0"/>
          </a:p>
          <a:p>
            <a:r>
              <a:rPr lang="en-CA" dirty="0" smtClean="0"/>
              <a:t>Three allocations are being considered: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/>
              <a:t>	11 units of stick 1, 6 units of stick 2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10 </a:t>
            </a:r>
            <a:r>
              <a:rPr lang="en-CA" dirty="0"/>
              <a:t>units of stick 1, </a:t>
            </a:r>
            <a:r>
              <a:rPr lang="en-CA" dirty="0" smtClean="0"/>
              <a:t>10 </a:t>
            </a:r>
            <a:r>
              <a:rPr lang="en-CA" dirty="0"/>
              <a:t>units of stick 2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6 </a:t>
            </a:r>
            <a:r>
              <a:rPr lang="en-CA" dirty="0"/>
              <a:t>units of stick 1, </a:t>
            </a:r>
            <a:r>
              <a:rPr lang="en-CA" dirty="0" smtClean="0"/>
              <a:t>9 </a:t>
            </a:r>
            <a:r>
              <a:rPr lang="en-CA" dirty="0"/>
              <a:t>units of stick 2</a:t>
            </a:r>
          </a:p>
          <a:p>
            <a:endParaRPr lang="en-CA" dirty="0"/>
          </a:p>
          <a:p>
            <a:r>
              <a:rPr lang="en-CA" dirty="0" smtClean="0"/>
              <a:t>Which allocations satisfy the constraints?</a:t>
            </a:r>
          </a:p>
          <a:p>
            <a:r>
              <a:rPr lang="en-CA" dirty="0" smtClean="0"/>
              <a:t>If those that satisfy the constraints, which maximizes profit?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</a:t>
            </a:r>
            <a:r>
              <a:rPr lang="en-CA" dirty="0" smtClean="0"/>
              <a:t>Operations Research?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Operations Research (OR): A discipline that involves using mathematical techniques in order to make decisions</a:t>
            </a:r>
          </a:p>
          <a:p>
            <a:endParaRPr lang="en-CA" dirty="0"/>
          </a:p>
          <a:p>
            <a:r>
              <a:rPr lang="en-CA" dirty="0" smtClean="0"/>
              <a:t>Some </a:t>
            </a:r>
            <a:r>
              <a:rPr lang="en-CA" dirty="0" err="1" smtClean="0"/>
              <a:t>subdisciplines</a:t>
            </a:r>
            <a:r>
              <a:rPr lang="en-CA" dirty="0" smtClean="0"/>
              <a:t> of  OR:</a:t>
            </a:r>
          </a:p>
          <a:p>
            <a:pPr lvl="1"/>
            <a:r>
              <a:rPr lang="en-CA" dirty="0" smtClean="0"/>
              <a:t>Optimization: choosing the best of possibly many options</a:t>
            </a:r>
          </a:p>
          <a:p>
            <a:pPr lvl="1"/>
            <a:r>
              <a:rPr lang="en-CA" dirty="0" smtClean="0"/>
              <a:t>Simulation: trying out theories or approaches, and observing what may happen</a:t>
            </a:r>
          </a:p>
          <a:p>
            <a:pPr lvl="1"/>
            <a:r>
              <a:rPr lang="en-CA" dirty="0" smtClean="0"/>
              <a:t>Probability and statistics: measuring risk, computing expected outcomes</a:t>
            </a:r>
          </a:p>
          <a:p>
            <a:pPr lvl="1"/>
            <a:r>
              <a:rPr lang="en-CA" dirty="0" smtClean="0"/>
              <a:t>Utility theory: quantifying the subjective value of various options or outcomes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4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Management 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Management Science:</a:t>
            </a:r>
          </a:p>
          <a:p>
            <a:pPr lvl="1"/>
            <a:r>
              <a:rPr lang="en-CA" dirty="0" smtClean="0"/>
              <a:t>Often used interchangeably with OR</a:t>
            </a:r>
          </a:p>
          <a:p>
            <a:pPr lvl="1"/>
            <a:r>
              <a:rPr lang="en-CA" dirty="0" smtClean="0"/>
              <a:t>More often viewed as the application of OR to business or managerial decision making</a:t>
            </a:r>
          </a:p>
          <a:p>
            <a:endParaRPr lang="en-CA" dirty="0"/>
          </a:p>
          <a:p>
            <a:r>
              <a:rPr lang="en-CA" dirty="0" smtClean="0"/>
              <a:t>Some </a:t>
            </a:r>
            <a:r>
              <a:rPr lang="en-CA" dirty="0" err="1" smtClean="0"/>
              <a:t>subdisciplines</a:t>
            </a:r>
            <a:r>
              <a:rPr lang="en-CA" dirty="0" smtClean="0"/>
              <a:t> of  Management Science:</a:t>
            </a:r>
          </a:p>
          <a:p>
            <a:pPr lvl="1"/>
            <a:r>
              <a:rPr lang="en-CA" dirty="0" smtClean="0"/>
              <a:t>Manufacturing: deciding the optimal number of units of each type to produce</a:t>
            </a:r>
          </a:p>
          <a:p>
            <a:pPr lvl="1"/>
            <a:r>
              <a:rPr lang="en-CA" dirty="0" smtClean="0"/>
              <a:t>Scheduling: fleet for airlines, vehicles in supply chains, etc.</a:t>
            </a:r>
          </a:p>
          <a:p>
            <a:pPr lvl="1"/>
            <a:r>
              <a:rPr lang="en-CA" dirty="0" smtClean="0"/>
              <a:t>Queueing theory: the field of study involving waiting lines</a:t>
            </a:r>
          </a:p>
          <a:p>
            <a:pPr lvl="1"/>
            <a:r>
              <a:rPr lang="en-CA" dirty="0" smtClean="0"/>
              <a:t>Decision analysis: decision-making criteria, computation of best options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9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Management 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science of managerial decision-making. A systematic approach to:</a:t>
            </a:r>
          </a:p>
          <a:p>
            <a:pPr lvl="1"/>
            <a:r>
              <a:rPr lang="en-CA" dirty="0"/>
              <a:t>modeling processes</a:t>
            </a:r>
          </a:p>
          <a:p>
            <a:pPr lvl="1"/>
            <a:r>
              <a:rPr lang="en-CA" dirty="0"/>
              <a:t>clarifying constraints and objectives</a:t>
            </a:r>
          </a:p>
          <a:p>
            <a:pPr lvl="1"/>
            <a:r>
              <a:rPr lang="en-CA" dirty="0"/>
              <a:t>defining </a:t>
            </a:r>
            <a:r>
              <a:rPr lang="en-CA" dirty="0" smtClean="0"/>
              <a:t>the alternative </a:t>
            </a:r>
            <a:r>
              <a:rPr lang="en-CA" dirty="0"/>
              <a:t>strategies </a:t>
            </a:r>
          </a:p>
          <a:p>
            <a:pPr lvl="1"/>
            <a:r>
              <a:rPr lang="en-CA" dirty="0"/>
              <a:t>evaluating potential courses of </a:t>
            </a:r>
            <a:r>
              <a:rPr lang="en-CA" dirty="0" smtClean="0"/>
              <a:t>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1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Sporting Goods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CrossChek</a:t>
            </a:r>
            <a:r>
              <a:rPr lang="en-CA" dirty="0"/>
              <a:t> Sporting Goods</a:t>
            </a:r>
            <a:r>
              <a:rPr lang="en-CA" dirty="0" smtClean="0"/>
              <a:t> </a:t>
            </a:r>
            <a:r>
              <a:rPr lang="en-CA" dirty="0"/>
              <a:t>is </a:t>
            </a:r>
            <a:r>
              <a:rPr lang="en-CA" dirty="0" smtClean="0"/>
              <a:t>a manufacturer of sporting goods, including golf clubs, hockey equipment, bats, balls and all things related to sports.</a:t>
            </a:r>
          </a:p>
          <a:p>
            <a:endParaRPr lang="en-CA" dirty="0" smtClean="0"/>
          </a:p>
          <a:p>
            <a:r>
              <a:rPr lang="en-CA" dirty="0" smtClean="0"/>
              <a:t>A significant portion of </a:t>
            </a:r>
            <a:r>
              <a:rPr lang="en-CA" dirty="0" err="1" smtClean="0"/>
              <a:t>CrossChek’s</a:t>
            </a:r>
            <a:r>
              <a:rPr lang="en-CA" dirty="0" smtClean="0"/>
              <a:t> operations involve the process of procurement of components </a:t>
            </a:r>
            <a:r>
              <a:rPr lang="en-CA" dirty="0"/>
              <a:t>and materials </a:t>
            </a:r>
            <a:r>
              <a:rPr lang="en-CA" dirty="0" smtClean="0"/>
              <a:t>from suppliers, through to the manufacturing of sporting goods for distribution. </a:t>
            </a:r>
            <a:r>
              <a:rPr lang="en-CA" dirty="0" err="1" smtClean="0"/>
              <a:t>CrossChek’s</a:t>
            </a:r>
            <a:r>
              <a:rPr lang="en-CA" dirty="0" smtClean="0"/>
              <a:t> sporting products are then sold direct to consumers, as well as to retail outlets.</a:t>
            </a:r>
            <a:endParaRPr lang="en-CA" dirty="0"/>
          </a:p>
          <a:p>
            <a:endParaRPr lang="en-CA" dirty="0"/>
          </a:p>
          <a:p>
            <a:r>
              <a:rPr lang="en-CA" dirty="0" smtClean="0"/>
              <a:t>For the business to be profitable, a number of operations need to be optimized: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Manufacturing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Consider two </a:t>
            </a:r>
            <a:r>
              <a:rPr lang="en-CA" dirty="0" smtClean="0"/>
              <a:t>high-end hockey sticks, A </a:t>
            </a:r>
            <a:r>
              <a:rPr lang="en-CA" dirty="0"/>
              <a:t>and B. $150 and $200 profit are earned from each sale of A and B, respectively. Each product goes through 3 phases of </a:t>
            </a:r>
            <a:r>
              <a:rPr lang="en-CA" dirty="0" smtClean="0"/>
              <a:t>production.</a:t>
            </a:r>
          </a:p>
          <a:p>
            <a:pPr lvl="1"/>
            <a:r>
              <a:rPr lang="en-CA" dirty="0" smtClean="0"/>
              <a:t>A </a:t>
            </a:r>
            <a:r>
              <a:rPr lang="en-CA" dirty="0"/>
              <a:t>requires 1 hour of work in phase 1, 48 min in phase 2, and 30 min in phase </a:t>
            </a:r>
            <a:r>
              <a:rPr lang="en-CA" dirty="0" smtClean="0"/>
              <a:t>3.</a:t>
            </a:r>
          </a:p>
          <a:p>
            <a:pPr lvl="1"/>
            <a:r>
              <a:rPr lang="en-CA" dirty="0" smtClean="0"/>
              <a:t>B </a:t>
            </a:r>
            <a:r>
              <a:rPr lang="en-CA" dirty="0"/>
              <a:t>requires 40 min, 48 min and 1 hour, respectively. </a:t>
            </a:r>
            <a:endParaRPr lang="en-CA" dirty="0" smtClean="0"/>
          </a:p>
          <a:p>
            <a:r>
              <a:rPr lang="en-CA" dirty="0" smtClean="0"/>
              <a:t>Limited </a:t>
            </a:r>
            <a:r>
              <a:rPr lang="en-CA" dirty="0"/>
              <a:t>manufacturing capacity: </a:t>
            </a:r>
            <a:endParaRPr lang="en-CA" dirty="0" smtClean="0"/>
          </a:p>
          <a:p>
            <a:pPr lvl="1"/>
            <a:r>
              <a:rPr lang="en-CA" dirty="0" smtClean="0"/>
              <a:t>phase </a:t>
            </a:r>
            <a:r>
              <a:rPr lang="en-CA" dirty="0"/>
              <a:t>1 1000 total </a:t>
            </a:r>
            <a:r>
              <a:rPr lang="en-CA" dirty="0" smtClean="0"/>
              <a:t>hours</a:t>
            </a:r>
          </a:p>
          <a:p>
            <a:pPr lvl="1"/>
            <a:r>
              <a:rPr lang="en-CA" dirty="0" smtClean="0"/>
              <a:t>phase </a:t>
            </a:r>
            <a:r>
              <a:rPr lang="en-CA" dirty="0"/>
              <a:t>2 </a:t>
            </a:r>
            <a:r>
              <a:rPr lang="en-CA" dirty="0" smtClean="0"/>
              <a:t>960</a:t>
            </a:r>
          </a:p>
          <a:p>
            <a:pPr lvl="1"/>
            <a:r>
              <a:rPr lang="en-CA" dirty="0" smtClean="0"/>
              <a:t>phase </a:t>
            </a:r>
            <a:r>
              <a:rPr lang="en-CA" dirty="0"/>
              <a:t>3 </a:t>
            </a:r>
            <a:r>
              <a:rPr lang="en-CA" dirty="0" smtClean="0"/>
              <a:t>1000</a:t>
            </a:r>
          </a:p>
          <a:p>
            <a:r>
              <a:rPr lang="en-CA" dirty="0" smtClean="0"/>
              <a:t>How </a:t>
            </a:r>
            <a:r>
              <a:rPr lang="en-CA" dirty="0"/>
              <a:t>many of each product should be produced? </a:t>
            </a:r>
            <a:endParaRPr lang="en-CA" dirty="0" smtClean="0"/>
          </a:p>
          <a:p>
            <a:pPr lvl="1"/>
            <a:r>
              <a:rPr lang="en-CA" dirty="0" smtClean="0"/>
              <a:t>Maximize profit</a:t>
            </a:r>
          </a:p>
          <a:p>
            <a:pPr lvl="1"/>
            <a:r>
              <a:rPr lang="en-CA" dirty="0" smtClean="0"/>
              <a:t>Satisfy constraints.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New Product Lines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Each year </a:t>
            </a:r>
            <a:r>
              <a:rPr lang="en-CA" dirty="0" err="1" smtClean="0"/>
              <a:t>CrossChek</a:t>
            </a:r>
            <a:r>
              <a:rPr lang="en-CA" dirty="0" smtClean="0"/>
              <a:t> decides </a:t>
            </a:r>
            <a:r>
              <a:rPr lang="en-CA" dirty="0"/>
              <a:t>which new </a:t>
            </a:r>
            <a:r>
              <a:rPr lang="en-CA" dirty="0" smtClean="0"/>
              <a:t>baseball bats and gloves it </a:t>
            </a:r>
            <a:r>
              <a:rPr lang="en-CA" dirty="0"/>
              <a:t>will market. Consider that each new </a:t>
            </a:r>
            <a:r>
              <a:rPr lang="en-CA" dirty="0" smtClean="0"/>
              <a:t>bat is </a:t>
            </a:r>
            <a:r>
              <a:rPr lang="en-CA" dirty="0"/>
              <a:t>expected to generate $</a:t>
            </a:r>
            <a:r>
              <a:rPr lang="en-CA" dirty="0" smtClean="0"/>
              <a:t>150K </a:t>
            </a:r>
            <a:r>
              <a:rPr lang="en-CA" dirty="0"/>
              <a:t>for the year, while each new </a:t>
            </a:r>
            <a:r>
              <a:rPr lang="en-CA" dirty="0" smtClean="0"/>
              <a:t>glove generates </a:t>
            </a:r>
            <a:r>
              <a:rPr lang="en-CA" dirty="0"/>
              <a:t>$</a:t>
            </a:r>
            <a:r>
              <a:rPr lang="en-CA" dirty="0" smtClean="0"/>
              <a:t>200K.</a:t>
            </a:r>
          </a:p>
          <a:p>
            <a:r>
              <a:rPr lang="en-CA" dirty="0" smtClean="0"/>
              <a:t>Each </a:t>
            </a:r>
            <a:r>
              <a:rPr lang="en-CA" dirty="0"/>
              <a:t>new offering requires time for marketing </a:t>
            </a:r>
            <a:r>
              <a:rPr lang="en-CA" dirty="0" smtClean="0"/>
              <a:t>(bats 20 </a:t>
            </a:r>
            <a:r>
              <a:rPr lang="en-CA" dirty="0" err="1"/>
              <a:t>hrs</a:t>
            </a:r>
            <a:r>
              <a:rPr lang="en-CA" dirty="0"/>
              <a:t>, </a:t>
            </a:r>
            <a:r>
              <a:rPr lang="en-CA" dirty="0" smtClean="0"/>
              <a:t>gloves 30 </a:t>
            </a:r>
            <a:r>
              <a:rPr lang="en-CA" dirty="0" err="1"/>
              <a:t>hrs</a:t>
            </a:r>
            <a:r>
              <a:rPr lang="en-CA" dirty="0"/>
              <a:t>), which is limited to </a:t>
            </a:r>
            <a:r>
              <a:rPr lang="en-CA" dirty="0" smtClean="0"/>
              <a:t>a total of 200 hrs.</a:t>
            </a:r>
          </a:p>
          <a:p>
            <a:r>
              <a:rPr lang="en-CA" dirty="0" smtClean="0"/>
              <a:t>Each product also has storage </a:t>
            </a:r>
            <a:r>
              <a:rPr lang="en-CA" dirty="0"/>
              <a:t>space </a:t>
            </a:r>
            <a:r>
              <a:rPr lang="en-CA" dirty="0" smtClean="0"/>
              <a:t>requirements (bats 300 </a:t>
            </a:r>
            <a:r>
              <a:rPr lang="en-CA" dirty="0" err="1"/>
              <a:t>sq</a:t>
            </a:r>
            <a:r>
              <a:rPr lang="en-CA" dirty="0"/>
              <a:t> </a:t>
            </a:r>
            <a:r>
              <a:rPr lang="en-CA" dirty="0" err="1"/>
              <a:t>ft</a:t>
            </a:r>
            <a:r>
              <a:rPr lang="en-CA" dirty="0"/>
              <a:t>, </a:t>
            </a:r>
            <a:r>
              <a:rPr lang="en-CA" dirty="0" smtClean="0"/>
              <a:t>gloves 400 </a:t>
            </a:r>
            <a:r>
              <a:rPr lang="en-CA" dirty="0" err="1"/>
              <a:t>sq</a:t>
            </a:r>
            <a:r>
              <a:rPr lang="en-CA" dirty="0"/>
              <a:t> </a:t>
            </a:r>
            <a:r>
              <a:rPr lang="en-CA" dirty="0" err="1"/>
              <a:t>ft</a:t>
            </a:r>
            <a:r>
              <a:rPr lang="en-CA" dirty="0"/>
              <a:t>), which is limited to 3000 </a:t>
            </a:r>
            <a:r>
              <a:rPr lang="en-CA" dirty="0" err="1"/>
              <a:t>sq</a:t>
            </a:r>
            <a:r>
              <a:rPr lang="en-CA" dirty="0"/>
              <a:t> ft</a:t>
            </a:r>
            <a:r>
              <a:rPr lang="en-CA" dirty="0" smtClean="0"/>
              <a:t>.</a:t>
            </a:r>
          </a:p>
          <a:p>
            <a:r>
              <a:rPr lang="en-CA" dirty="0" smtClean="0"/>
              <a:t>How </a:t>
            </a:r>
            <a:r>
              <a:rPr lang="en-CA" dirty="0"/>
              <a:t>many new </a:t>
            </a:r>
            <a:r>
              <a:rPr lang="en-CA" dirty="0" smtClean="0"/>
              <a:t>lines of bats and gloves should </a:t>
            </a:r>
            <a:r>
              <a:rPr lang="en-CA" dirty="0"/>
              <a:t>be offered?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4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Product Production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54940"/>
              </p:ext>
            </p:extLst>
          </p:nvPr>
        </p:nvGraphicFramePr>
        <p:xfrm>
          <a:off x="899592" y="1844823"/>
          <a:ext cx="7344816" cy="44805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06767"/>
                <a:gridCol w="3324813"/>
                <a:gridCol w="1511280"/>
                <a:gridCol w="1601956"/>
              </a:tblGrid>
              <a:tr h="896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Activity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Description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Predecessor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Time (days)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A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Planning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--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5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B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Club</a:t>
                      </a:r>
                      <a:r>
                        <a:rPr lang="en-CA" sz="1600" baseline="0" dirty="0" smtClean="0">
                          <a:effectLst/>
                        </a:rPr>
                        <a:t> H</a:t>
                      </a:r>
                      <a:r>
                        <a:rPr lang="en-CA" sz="1600" dirty="0" smtClean="0">
                          <a:effectLst/>
                        </a:rPr>
                        <a:t>ead Design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A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4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C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Club Head Manufacturing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B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8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D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Shaft Assembly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A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7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</a:rPr>
                        <a:t>E</a:t>
                      </a:r>
                      <a:endParaRPr lang="en-C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Grip Attachment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D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1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F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Club Head</a:t>
                      </a:r>
                      <a:r>
                        <a:rPr lang="en-CA" sz="1600" baseline="0" dirty="0" smtClean="0">
                          <a:effectLst/>
                        </a:rPr>
                        <a:t> Assembly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C, D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4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G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Balancing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</a:rPr>
                        <a:t>E, F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</a:rPr>
                        <a:t>5</a:t>
                      </a:r>
                      <a:endParaRPr lang="en-C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1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2689</TotalTime>
  <Words>1492</Words>
  <Application>Microsoft Office PowerPoint</Application>
  <PresentationFormat>On-screen Show (4:3)</PresentationFormat>
  <Paragraphs>236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Clarity</vt:lpstr>
      <vt:lpstr>Production and Operations Management</vt:lpstr>
      <vt:lpstr>Production and Operations Management</vt:lpstr>
      <vt:lpstr>What is Operations Research?</vt:lpstr>
      <vt:lpstr>What is Management Science?</vt:lpstr>
      <vt:lpstr>What is Management Science?</vt:lpstr>
      <vt:lpstr>CrossChek Sporting Goods</vt:lpstr>
      <vt:lpstr>Manufacturing</vt:lpstr>
      <vt:lpstr>New Product Lines</vt:lpstr>
      <vt:lpstr>Scheduling Product Production</vt:lpstr>
      <vt:lpstr>Inventory Optimization</vt:lpstr>
      <vt:lpstr>Processing Orders</vt:lpstr>
      <vt:lpstr>Evolution</vt:lpstr>
      <vt:lpstr>Multi-Criteria Decision Making</vt:lpstr>
      <vt:lpstr>Course Project</vt:lpstr>
      <vt:lpstr>Decision Making</vt:lpstr>
      <vt:lpstr>Models</vt:lpstr>
      <vt:lpstr>Models</vt:lpstr>
      <vt:lpstr>Models</vt:lpstr>
      <vt:lpstr>Models</vt:lpstr>
      <vt:lpstr>Models</vt:lpstr>
      <vt:lpstr>Models</vt:lpstr>
      <vt:lpstr>Models</vt:lpstr>
      <vt:lpstr>Models</vt:lpstr>
      <vt:lpstr>Models – More Examples</vt:lpstr>
      <vt:lpstr>Models – More Examples</vt:lpstr>
      <vt:lpstr>Models – More Examples</vt:lpstr>
      <vt:lpstr>Models – More Examples</vt:lpstr>
    </vt:vector>
  </TitlesOfParts>
  <Company>NRC-CNRC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Buffett, Scott</dc:creator>
  <cp:lastModifiedBy>Buffett, Scott</cp:lastModifiedBy>
  <cp:revision>39</cp:revision>
  <dcterms:created xsi:type="dcterms:W3CDTF">2014-01-07T14:52:29Z</dcterms:created>
  <dcterms:modified xsi:type="dcterms:W3CDTF">2015-01-07T13:00:58Z</dcterms:modified>
</cp:coreProperties>
</file>