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90" r:id="rId2"/>
    <p:sldId id="317" r:id="rId3"/>
    <p:sldId id="313" r:id="rId4"/>
    <p:sldId id="291" r:id="rId5"/>
    <p:sldId id="314" r:id="rId6"/>
    <p:sldId id="315" r:id="rId7"/>
    <p:sldId id="316" r:id="rId8"/>
    <p:sldId id="292" r:id="rId9"/>
    <p:sldId id="293" r:id="rId10"/>
    <p:sldId id="294" r:id="rId11"/>
    <p:sldId id="295" r:id="rId12"/>
    <p:sldId id="296" r:id="rId13"/>
    <p:sldId id="297" r:id="rId14"/>
    <p:sldId id="298" r:id="rId15"/>
    <p:sldId id="299" r:id="rId16"/>
    <p:sldId id="300" r:id="rId17"/>
    <p:sldId id="301" r:id="rId18"/>
    <p:sldId id="302" r:id="rId19"/>
    <p:sldId id="304" r:id="rId20"/>
    <p:sldId id="305" r:id="rId21"/>
    <p:sldId id="306" r:id="rId22"/>
    <p:sldId id="307" r:id="rId23"/>
    <p:sldId id="308" r:id="rId24"/>
    <p:sldId id="303" r:id="rId25"/>
    <p:sldId id="309" r:id="rId26"/>
    <p:sldId id="310" r:id="rId27"/>
    <p:sldId id="311" r:id="rId28"/>
    <p:sldId id="31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7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Tuesday, March 31, 2015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Tuesday, March 31, 2015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Tuesday, March 31, 2015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Tuesday, March 31, 2015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Tuesday, March 31, 2015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Tuesday, March 31, 2015</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Tuesday, March 31, 2015</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Tuesday, March 31, 2015</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Tuesday, March 31, 2015</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Tuesday, March 31, 2015</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Tuesday, March 31, 2015</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Tuesday, March 31, 2015</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Presentations Next Week</a:t>
            </a:r>
            <a:endParaRPr lang="en-CA" dirty="0"/>
          </a:p>
        </p:txBody>
      </p:sp>
      <p:sp>
        <p:nvSpPr>
          <p:cNvPr id="3" name="Content Placeholder 2"/>
          <p:cNvSpPr>
            <a:spLocks noGrp="1"/>
          </p:cNvSpPr>
          <p:nvPr>
            <p:ph idx="1"/>
          </p:nvPr>
        </p:nvSpPr>
        <p:spPr/>
        <p:txBody>
          <a:bodyPr>
            <a:normAutofit/>
          </a:bodyPr>
          <a:lstStyle/>
          <a:p>
            <a:r>
              <a:rPr lang="en-CA" dirty="0" smtClean="0"/>
              <a:t>7:00 Vi Jennifer James </a:t>
            </a:r>
            <a:r>
              <a:rPr lang="en-CA" dirty="0" err="1" smtClean="0"/>
              <a:t>Chenchen</a:t>
            </a:r>
            <a:endParaRPr lang="en-CA" dirty="0"/>
          </a:p>
          <a:p>
            <a:r>
              <a:rPr lang="en-CA" dirty="0" smtClean="0"/>
              <a:t>7:25 Gillian </a:t>
            </a:r>
            <a:r>
              <a:rPr lang="en-CA" dirty="0" err="1" smtClean="0"/>
              <a:t>Mahima</a:t>
            </a:r>
            <a:r>
              <a:rPr lang="en-CA" dirty="0" smtClean="0"/>
              <a:t> </a:t>
            </a:r>
            <a:r>
              <a:rPr lang="en-CA" dirty="0"/>
              <a:t>Mario Mallory </a:t>
            </a:r>
            <a:endParaRPr lang="en-CA" dirty="0" smtClean="0"/>
          </a:p>
          <a:p>
            <a:r>
              <a:rPr lang="en-CA" dirty="0" smtClean="0"/>
              <a:t>7:50 </a:t>
            </a:r>
            <a:r>
              <a:rPr lang="en-CA" dirty="0"/>
              <a:t>Kurtis Eric Heidi Scott Jessica </a:t>
            </a:r>
            <a:endParaRPr lang="en-CA" dirty="0" smtClean="0"/>
          </a:p>
          <a:p>
            <a:r>
              <a:rPr lang="en-CA" dirty="0" smtClean="0"/>
              <a:t>8:15 </a:t>
            </a:r>
            <a:r>
              <a:rPr lang="en-CA" dirty="0"/>
              <a:t>Alex Andrew Alex </a:t>
            </a:r>
            <a:r>
              <a:rPr lang="en-CA" dirty="0" smtClean="0"/>
              <a:t>Xavier</a:t>
            </a:r>
          </a:p>
          <a:p>
            <a:r>
              <a:rPr lang="en-CA" dirty="0" smtClean="0"/>
              <a:t>8:40 </a:t>
            </a:r>
            <a:r>
              <a:rPr lang="en-CA" dirty="0"/>
              <a:t>Megan </a:t>
            </a:r>
            <a:r>
              <a:rPr lang="en-CA" dirty="0" err="1"/>
              <a:t>SaraLynne</a:t>
            </a:r>
            <a:r>
              <a:rPr lang="en-CA" dirty="0"/>
              <a:t> Anne Marie Cynthia </a:t>
            </a:r>
            <a:endParaRPr lang="en-CA" dirty="0" smtClean="0"/>
          </a:p>
          <a:p>
            <a:r>
              <a:rPr lang="en-CA" dirty="0" smtClean="0"/>
              <a:t>9:05 </a:t>
            </a:r>
            <a:r>
              <a:rPr lang="en-CA" dirty="0"/>
              <a:t>Muhammad </a:t>
            </a:r>
            <a:r>
              <a:rPr lang="en-CA" dirty="0" err="1" smtClean="0"/>
              <a:t>Gurjant</a:t>
            </a:r>
            <a:r>
              <a:rPr lang="en-CA" dirty="0" smtClean="0"/>
              <a:t> Mehmet Ali Anita </a:t>
            </a:r>
          </a:p>
          <a:p>
            <a:r>
              <a:rPr lang="en-CA" dirty="0" smtClean="0"/>
              <a:t>9:20 </a:t>
            </a:r>
            <a:r>
              <a:rPr lang="en-CA" dirty="0"/>
              <a:t>Jonathan Leah Joanna </a:t>
            </a:r>
            <a:endParaRPr lang="en-CA" dirty="0" smtClean="0"/>
          </a:p>
        </p:txBody>
      </p:sp>
    </p:spTree>
    <p:extLst>
      <p:ext uri="{BB962C8B-B14F-4D97-AF65-F5344CB8AC3E}">
        <p14:creationId xmlns:p14="http://schemas.microsoft.com/office/powerpoint/2010/main" val="945054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Another Example</a:t>
            </a:r>
            <a:endParaRPr lang="en-CA" dirty="0"/>
          </a:p>
        </p:txBody>
      </p:sp>
      <p:sp>
        <p:nvSpPr>
          <p:cNvPr id="3" name="Content Placeholder 2"/>
          <p:cNvSpPr>
            <a:spLocks noGrp="1"/>
          </p:cNvSpPr>
          <p:nvPr>
            <p:ph idx="1"/>
          </p:nvPr>
        </p:nvSpPr>
        <p:spPr/>
        <p:txBody>
          <a:bodyPr/>
          <a:lstStyle/>
          <a:p>
            <a:endParaRPr lang="en-CA"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84784"/>
            <a:ext cx="8630770" cy="3960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17580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Decision Trees</a:t>
            </a:r>
          </a:p>
        </p:txBody>
      </p:sp>
      <p:sp>
        <p:nvSpPr>
          <p:cNvPr id="3" name="Content Placeholder 2"/>
          <p:cNvSpPr>
            <a:spLocks noGrp="1"/>
          </p:cNvSpPr>
          <p:nvPr>
            <p:ph idx="1"/>
          </p:nvPr>
        </p:nvSpPr>
        <p:spPr/>
        <p:txBody>
          <a:bodyPr>
            <a:normAutofit lnSpcReduction="10000"/>
          </a:bodyPr>
          <a:lstStyle/>
          <a:p>
            <a:pPr lvl="0"/>
            <a:r>
              <a:rPr lang="en-CA" dirty="0"/>
              <a:t>representation of the decision problem</a:t>
            </a:r>
          </a:p>
          <a:p>
            <a:pPr lvl="0"/>
            <a:r>
              <a:rPr lang="en-CA" dirty="0"/>
              <a:t>flows from left to right</a:t>
            </a:r>
          </a:p>
          <a:p>
            <a:pPr lvl="0"/>
            <a:r>
              <a:rPr lang="en-CA" dirty="0"/>
              <a:t>square nodes represent decisions</a:t>
            </a:r>
          </a:p>
          <a:p>
            <a:pPr lvl="0"/>
            <a:r>
              <a:rPr lang="en-CA" dirty="0"/>
              <a:t>circular nodes represent chance events</a:t>
            </a:r>
          </a:p>
          <a:p>
            <a:pPr lvl="0"/>
            <a:r>
              <a:rPr lang="en-CA" dirty="0"/>
              <a:t>edges </a:t>
            </a:r>
            <a:r>
              <a:rPr lang="en-CA" dirty="0" smtClean="0"/>
              <a:t>leaving </a:t>
            </a:r>
            <a:r>
              <a:rPr lang="en-CA" dirty="0"/>
              <a:t>a decision node correspond to the alternatives</a:t>
            </a:r>
          </a:p>
          <a:p>
            <a:pPr lvl="0"/>
            <a:r>
              <a:rPr lang="en-CA" dirty="0"/>
              <a:t>edges </a:t>
            </a:r>
            <a:r>
              <a:rPr lang="en-CA" dirty="0" smtClean="0"/>
              <a:t>leaving a </a:t>
            </a:r>
            <a:r>
              <a:rPr lang="en-CA" dirty="0"/>
              <a:t>chance node correspond to the possible chance events</a:t>
            </a:r>
          </a:p>
          <a:p>
            <a:pPr lvl="0"/>
            <a:r>
              <a:rPr lang="en-CA" dirty="0"/>
              <a:t>edges lead to the next decision, chance or outcome that result as a consequence</a:t>
            </a:r>
          </a:p>
          <a:p>
            <a:pPr lvl="0"/>
            <a:r>
              <a:rPr lang="en-CA" dirty="0"/>
              <a:t>decision making is done by choosing alternatives that will optimize the objective</a:t>
            </a:r>
          </a:p>
          <a:p>
            <a:endParaRPr lang="en-CA" dirty="0"/>
          </a:p>
        </p:txBody>
      </p:sp>
    </p:spTree>
    <p:extLst>
      <p:ext uri="{BB962C8B-B14F-4D97-AF65-F5344CB8AC3E}">
        <p14:creationId xmlns:p14="http://schemas.microsoft.com/office/powerpoint/2010/main" val="6251933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Decision Scenario with </a:t>
            </a:r>
            <a:r>
              <a:rPr lang="en-CA" dirty="0" smtClean="0"/>
              <a:t>Probabilities</a:t>
            </a:r>
            <a:endParaRPr lang="en-CA" dirty="0"/>
          </a:p>
        </p:txBody>
      </p:sp>
      <p:sp>
        <p:nvSpPr>
          <p:cNvPr id="3" name="Content Placeholder 2"/>
          <p:cNvSpPr>
            <a:spLocks noGrp="1"/>
          </p:cNvSpPr>
          <p:nvPr>
            <p:ph idx="1"/>
          </p:nvPr>
        </p:nvSpPr>
        <p:spPr/>
        <p:txBody>
          <a:bodyPr/>
          <a:lstStyle/>
          <a:p>
            <a:r>
              <a:rPr lang="en-CA" dirty="0" smtClean="0"/>
              <a:t>Based </a:t>
            </a:r>
            <a:r>
              <a:rPr lang="en-CA" dirty="0"/>
              <a:t>on past history and knowledge of its competitors’ </a:t>
            </a:r>
            <a:r>
              <a:rPr lang="en-CA" dirty="0" smtClean="0"/>
              <a:t>technological </a:t>
            </a:r>
            <a:r>
              <a:rPr lang="en-CA" dirty="0"/>
              <a:t>capabilities, </a:t>
            </a:r>
            <a:r>
              <a:rPr lang="en-CA" dirty="0" err="1" smtClean="0"/>
              <a:t>CrossChek</a:t>
            </a:r>
            <a:r>
              <a:rPr lang="en-CA" dirty="0" smtClean="0"/>
              <a:t> </a:t>
            </a:r>
            <a:r>
              <a:rPr lang="en-CA" dirty="0"/>
              <a:t>manages to predict that there is a 70% chance that their competitors will be successful in duplicating their technology. Which investment decision will provide the maximum payoff? </a:t>
            </a:r>
          </a:p>
          <a:p>
            <a:endParaRPr lang="en-CA" dirty="0"/>
          </a:p>
        </p:txBody>
      </p:sp>
    </p:spTree>
    <p:extLst>
      <p:ext uri="{BB962C8B-B14F-4D97-AF65-F5344CB8AC3E}">
        <p14:creationId xmlns:p14="http://schemas.microsoft.com/office/powerpoint/2010/main" val="20403946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Rollback Method</a:t>
            </a:r>
            <a:endParaRPr lang="en-CA" dirty="0"/>
          </a:p>
        </p:txBody>
      </p:sp>
      <p:sp>
        <p:nvSpPr>
          <p:cNvPr id="3" name="Content Placeholder 2"/>
          <p:cNvSpPr>
            <a:spLocks noGrp="1"/>
          </p:cNvSpPr>
          <p:nvPr>
            <p:ph idx="1"/>
          </p:nvPr>
        </p:nvSpPr>
        <p:spPr/>
        <p:txBody>
          <a:bodyPr/>
          <a:lstStyle/>
          <a:p>
            <a:r>
              <a:rPr lang="en-CA" dirty="0" smtClean="0"/>
              <a:t>Solution method for decision trees:</a:t>
            </a:r>
          </a:p>
          <a:p>
            <a:pPr lvl="1"/>
            <a:r>
              <a:rPr lang="en-CA" dirty="0"/>
              <a:t>Draw decision tree</a:t>
            </a:r>
          </a:p>
          <a:p>
            <a:pPr lvl="1"/>
            <a:r>
              <a:rPr lang="en-CA" dirty="0"/>
              <a:t>Include probabilities for each chance event</a:t>
            </a:r>
          </a:p>
          <a:p>
            <a:pPr lvl="1"/>
            <a:r>
              <a:rPr lang="en-CA" dirty="0"/>
              <a:t>Starting from rightmost nodes, determine the expected value of each node</a:t>
            </a:r>
          </a:p>
          <a:p>
            <a:pPr lvl="1"/>
            <a:r>
              <a:rPr lang="en-CA" dirty="0"/>
              <a:t>alternative at leftmost decision that leads to highest expected value is </a:t>
            </a:r>
            <a:r>
              <a:rPr lang="en-CA" dirty="0" smtClean="0"/>
              <a:t>recommended</a:t>
            </a:r>
            <a:endParaRPr lang="en-CA" dirty="0"/>
          </a:p>
        </p:txBody>
      </p:sp>
    </p:spTree>
    <p:extLst>
      <p:ext uri="{BB962C8B-B14F-4D97-AF65-F5344CB8AC3E}">
        <p14:creationId xmlns:p14="http://schemas.microsoft.com/office/powerpoint/2010/main" val="2041264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Expected Value</a:t>
            </a:r>
            <a:endParaRPr lang="en-CA" dirty="0"/>
          </a:p>
        </p:txBody>
      </p:sp>
      <p:sp>
        <p:nvSpPr>
          <p:cNvPr id="3" name="Content Placeholder 2"/>
          <p:cNvSpPr>
            <a:spLocks noGrp="1"/>
          </p:cNvSpPr>
          <p:nvPr>
            <p:ph idx="1"/>
          </p:nvPr>
        </p:nvSpPr>
        <p:spPr/>
        <p:txBody>
          <a:bodyPr>
            <a:normAutofit/>
          </a:bodyPr>
          <a:lstStyle/>
          <a:p>
            <a:r>
              <a:rPr lang="en-CA" dirty="0" smtClean="0"/>
              <a:t>Value we would expect to achieve, on average, at that point in the decision process</a:t>
            </a:r>
          </a:p>
          <a:p>
            <a:endParaRPr lang="en-CA" u="sng" dirty="0"/>
          </a:p>
          <a:p>
            <a:r>
              <a:rPr lang="en-CA" dirty="0"/>
              <a:t>Expected value of a decision </a:t>
            </a:r>
            <a:r>
              <a:rPr lang="en-CA" dirty="0" smtClean="0"/>
              <a:t>node:</a:t>
            </a:r>
            <a:endParaRPr lang="en-CA" dirty="0"/>
          </a:p>
          <a:p>
            <a:pPr lvl="1"/>
            <a:r>
              <a:rPr lang="en-CA" dirty="0" smtClean="0"/>
              <a:t>Simply </a:t>
            </a:r>
            <a:r>
              <a:rPr lang="en-CA" dirty="0"/>
              <a:t>the </a:t>
            </a:r>
            <a:r>
              <a:rPr lang="en-CA" dirty="0" smtClean="0"/>
              <a:t>value alternative </a:t>
            </a:r>
            <a:r>
              <a:rPr lang="en-CA" dirty="0"/>
              <a:t>with the highest payoff, since a decision-maker would always choose this </a:t>
            </a:r>
            <a:r>
              <a:rPr lang="en-CA" dirty="0" smtClean="0"/>
              <a:t>value</a:t>
            </a:r>
            <a:endParaRPr lang="en-CA" dirty="0"/>
          </a:p>
          <a:p>
            <a:endParaRPr lang="en-CA" u="sng" dirty="0" smtClean="0"/>
          </a:p>
          <a:p>
            <a:r>
              <a:rPr lang="en-CA" dirty="0" smtClean="0"/>
              <a:t>Expected </a:t>
            </a:r>
            <a:r>
              <a:rPr lang="en-CA" dirty="0"/>
              <a:t>value of a chance node</a:t>
            </a:r>
          </a:p>
          <a:p>
            <a:pPr lvl="1"/>
            <a:r>
              <a:rPr lang="en-CA" dirty="0" smtClean="0"/>
              <a:t>average value of </a:t>
            </a:r>
            <a:r>
              <a:rPr lang="en-CA" dirty="0"/>
              <a:t>the outcomes, weighted by </a:t>
            </a:r>
            <a:r>
              <a:rPr lang="en-CA" dirty="0" smtClean="0"/>
              <a:t>probabilities</a:t>
            </a:r>
          </a:p>
          <a:p>
            <a:pPr lvl="1"/>
            <a:r>
              <a:rPr lang="en-CA" dirty="0" smtClean="0"/>
              <a:t>If </a:t>
            </a:r>
            <a:r>
              <a:rPr lang="en-CA" dirty="0"/>
              <a:t>the chance event were to take place several times, this would be the average value of the outcomes</a:t>
            </a:r>
            <a:r>
              <a:rPr lang="en-CA" dirty="0" smtClean="0"/>
              <a:t>.</a:t>
            </a:r>
            <a:endParaRPr lang="en-CA" dirty="0"/>
          </a:p>
        </p:txBody>
      </p:sp>
    </p:spTree>
    <p:extLst>
      <p:ext uri="{BB962C8B-B14F-4D97-AF65-F5344CB8AC3E}">
        <p14:creationId xmlns:p14="http://schemas.microsoft.com/office/powerpoint/2010/main" val="25542640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 More Complex Scenario</a:t>
            </a:r>
            <a:endParaRPr lang="en-CA" dirty="0"/>
          </a:p>
        </p:txBody>
      </p:sp>
      <p:sp>
        <p:nvSpPr>
          <p:cNvPr id="3" name="Content Placeholder 2"/>
          <p:cNvSpPr>
            <a:spLocks noGrp="1"/>
          </p:cNvSpPr>
          <p:nvPr>
            <p:ph idx="1"/>
          </p:nvPr>
        </p:nvSpPr>
        <p:spPr/>
        <p:txBody>
          <a:bodyPr/>
          <a:lstStyle/>
          <a:p>
            <a:r>
              <a:rPr lang="en-CA" dirty="0"/>
              <a:t>Consider the following addition to the above example. If </a:t>
            </a:r>
            <a:r>
              <a:rPr lang="en-CA" dirty="0" err="1" smtClean="0"/>
              <a:t>CrossChek’s</a:t>
            </a:r>
            <a:r>
              <a:rPr lang="en-CA" dirty="0" smtClean="0"/>
              <a:t> competitors </a:t>
            </a:r>
            <a:r>
              <a:rPr lang="en-CA" dirty="0"/>
              <a:t>manage to successfully duplicate the technology, taking away much of their business, </a:t>
            </a:r>
            <a:r>
              <a:rPr lang="en-CA" dirty="0" err="1" smtClean="0"/>
              <a:t>CrossChek</a:t>
            </a:r>
            <a:r>
              <a:rPr lang="en-CA" dirty="0" smtClean="0"/>
              <a:t> has </a:t>
            </a:r>
            <a:r>
              <a:rPr lang="en-CA" dirty="0"/>
              <a:t>the option of selling its inventory </a:t>
            </a:r>
            <a:r>
              <a:rPr lang="en-CA" dirty="0" smtClean="0"/>
              <a:t>to </a:t>
            </a:r>
            <a:r>
              <a:rPr lang="en-CA" dirty="0"/>
              <a:t>a major distributor. In this case, </a:t>
            </a:r>
            <a:r>
              <a:rPr lang="en-CA" dirty="0" err="1" smtClean="0"/>
              <a:t>CrossChek</a:t>
            </a:r>
            <a:r>
              <a:rPr lang="en-CA" smtClean="0"/>
              <a:t> would </a:t>
            </a:r>
            <a:r>
              <a:rPr lang="en-CA" dirty="0"/>
              <a:t>make a total profit of $</a:t>
            </a:r>
            <a:r>
              <a:rPr lang="en-CA" dirty="0" smtClean="0"/>
              <a:t>100 million.</a:t>
            </a:r>
          </a:p>
          <a:p>
            <a:endParaRPr lang="en-CA" dirty="0"/>
          </a:p>
          <a:p>
            <a:r>
              <a:rPr lang="en-CA" dirty="0" smtClean="0"/>
              <a:t>Now what should they do?</a:t>
            </a:r>
            <a:r>
              <a:rPr lang="en-CA" dirty="0"/>
              <a:t> </a:t>
            </a:r>
          </a:p>
          <a:p>
            <a:endParaRPr lang="en-CA" dirty="0"/>
          </a:p>
        </p:txBody>
      </p:sp>
    </p:spTree>
    <p:extLst>
      <p:ext uri="{BB962C8B-B14F-4D97-AF65-F5344CB8AC3E}">
        <p14:creationId xmlns:p14="http://schemas.microsoft.com/office/powerpoint/2010/main" val="35412413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if we can see the future…</a:t>
            </a:r>
            <a:endParaRPr lang="en-CA" dirty="0"/>
          </a:p>
        </p:txBody>
      </p:sp>
      <p:sp>
        <p:nvSpPr>
          <p:cNvPr id="3" name="Content Placeholder 2"/>
          <p:cNvSpPr>
            <a:spLocks noGrp="1"/>
          </p:cNvSpPr>
          <p:nvPr>
            <p:ph idx="1"/>
          </p:nvPr>
        </p:nvSpPr>
        <p:spPr/>
        <p:txBody>
          <a:bodyPr/>
          <a:lstStyle/>
          <a:p>
            <a:r>
              <a:rPr lang="en-CA" dirty="0"/>
              <a:t>Suppose </a:t>
            </a:r>
            <a:r>
              <a:rPr lang="en-CA" dirty="0" err="1" smtClean="0"/>
              <a:t>CrossChek</a:t>
            </a:r>
            <a:r>
              <a:rPr lang="en-CA" dirty="0" smtClean="0"/>
              <a:t> has </a:t>
            </a:r>
            <a:r>
              <a:rPr lang="en-CA" dirty="0"/>
              <a:t>the option of enlisting an independent </a:t>
            </a:r>
            <a:r>
              <a:rPr lang="en-CA" dirty="0" smtClean="0"/>
              <a:t>company </a:t>
            </a:r>
            <a:r>
              <a:rPr lang="en-CA" dirty="0"/>
              <a:t>to do a study on the possibility of the competitors’ capabilities for advancing technology. This company is so precise that they will be able to determine with certainty whether or not the technology will be duplicated. Unfortunately, this valuable study will come at a high price: $</a:t>
            </a:r>
            <a:r>
              <a:rPr lang="en-CA" dirty="0" smtClean="0"/>
              <a:t>50 million. </a:t>
            </a:r>
            <a:r>
              <a:rPr lang="en-CA" dirty="0"/>
              <a:t>Does it make sense for </a:t>
            </a:r>
            <a:r>
              <a:rPr lang="en-CA" dirty="0" err="1" smtClean="0"/>
              <a:t>CrossChek</a:t>
            </a:r>
            <a:r>
              <a:rPr lang="en-CA" dirty="0" smtClean="0"/>
              <a:t> to </a:t>
            </a:r>
            <a:r>
              <a:rPr lang="en-CA" dirty="0"/>
              <a:t>hire </a:t>
            </a:r>
            <a:r>
              <a:rPr lang="en-CA" dirty="0" smtClean="0"/>
              <a:t>this company to </a:t>
            </a:r>
            <a:r>
              <a:rPr lang="en-CA" dirty="0"/>
              <a:t>do this study</a:t>
            </a:r>
            <a:r>
              <a:rPr lang="en-CA" dirty="0" smtClean="0"/>
              <a:t>?</a:t>
            </a:r>
            <a:endParaRPr lang="en-CA" dirty="0"/>
          </a:p>
        </p:txBody>
      </p:sp>
    </p:spTree>
    <p:extLst>
      <p:ext uri="{BB962C8B-B14F-4D97-AF65-F5344CB8AC3E}">
        <p14:creationId xmlns:p14="http://schemas.microsoft.com/office/powerpoint/2010/main" val="919037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Expected Value of Perfect Information</a:t>
            </a:r>
          </a:p>
        </p:txBody>
      </p:sp>
      <p:sp>
        <p:nvSpPr>
          <p:cNvPr id="3" name="Content Placeholder 2"/>
          <p:cNvSpPr>
            <a:spLocks noGrp="1"/>
          </p:cNvSpPr>
          <p:nvPr>
            <p:ph idx="1"/>
          </p:nvPr>
        </p:nvSpPr>
        <p:spPr/>
        <p:txBody>
          <a:bodyPr/>
          <a:lstStyle/>
          <a:p>
            <a:pPr lvl="0"/>
            <a:r>
              <a:rPr lang="en-CA" dirty="0"/>
              <a:t>The expected value of perfect information (EVPI) is the increased value that can be realized if the outcomes of chance events are known </a:t>
            </a:r>
            <a:r>
              <a:rPr lang="en-CA" u="sng" dirty="0"/>
              <a:t>before</a:t>
            </a:r>
            <a:r>
              <a:rPr lang="en-CA" dirty="0"/>
              <a:t> decisions need to be </a:t>
            </a:r>
            <a:r>
              <a:rPr lang="en-CA" dirty="0" smtClean="0"/>
              <a:t>made</a:t>
            </a:r>
            <a:endParaRPr lang="en-CA" dirty="0"/>
          </a:p>
          <a:p>
            <a:pPr lvl="0"/>
            <a:endParaRPr lang="en-CA" dirty="0"/>
          </a:p>
          <a:p>
            <a:pPr lvl="0"/>
            <a:r>
              <a:rPr lang="en-CA" dirty="0"/>
              <a:t>In particular, it is the expected value of the decision with perfect information (</a:t>
            </a:r>
            <a:r>
              <a:rPr lang="en-CA" dirty="0" err="1"/>
              <a:t>EVwPI</a:t>
            </a:r>
            <a:r>
              <a:rPr lang="en-CA" dirty="0"/>
              <a:t>), minus the value of the decision without perfect information (</a:t>
            </a:r>
            <a:r>
              <a:rPr lang="en-CA" dirty="0" err="1"/>
              <a:t>EVwoPI</a:t>
            </a:r>
            <a:r>
              <a:rPr lang="en-CA" dirty="0"/>
              <a:t>)</a:t>
            </a:r>
          </a:p>
          <a:p>
            <a:pPr lvl="0"/>
            <a:endParaRPr lang="en-CA" dirty="0" smtClean="0"/>
          </a:p>
          <a:p>
            <a:pPr lvl="0"/>
            <a:r>
              <a:rPr lang="en-CA" dirty="0" smtClean="0"/>
              <a:t>To </a:t>
            </a:r>
            <a:r>
              <a:rPr lang="en-CA" dirty="0"/>
              <a:t>solve the above problem, we must determine whether the EVPI is greater or less than $</a:t>
            </a:r>
            <a:r>
              <a:rPr lang="en-CA" dirty="0" smtClean="0"/>
              <a:t>50 million.</a:t>
            </a:r>
            <a:endParaRPr lang="en-CA" dirty="0"/>
          </a:p>
          <a:p>
            <a:endParaRPr lang="en-CA" dirty="0"/>
          </a:p>
        </p:txBody>
      </p:sp>
    </p:spTree>
    <p:extLst>
      <p:ext uri="{BB962C8B-B14F-4D97-AF65-F5344CB8AC3E}">
        <p14:creationId xmlns:p14="http://schemas.microsoft.com/office/powerpoint/2010/main" val="11666762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Computing EVPI</a:t>
            </a:r>
            <a:endParaRPr lang="en-CA" dirty="0"/>
          </a:p>
        </p:txBody>
      </p:sp>
      <p:sp>
        <p:nvSpPr>
          <p:cNvPr id="3" name="Content Placeholder 2"/>
          <p:cNvSpPr>
            <a:spLocks noGrp="1"/>
          </p:cNvSpPr>
          <p:nvPr>
            <p:ph idx="1"/>
          </p:nvPr>
        </p:nvSpPr>
        <p:spPr/>
        <p:txBody>
          <a:bodyPr/>
          <a:lstStyle/>
          <a:p>
            <a:r>
              <a:rPr lang="en-CA" dirty="0" smtClean="0"/>
              <a:t>EVPI = </a:t>
            </a:r>
            <a:r>
              <a:rPr lang="en-CA" dirty="0" err="1" smtClean="0"/>
              <a:t>EVwPI</a:t>
            </a:r>
            <a:r>
              <a:rPr lang="en-CA" dirty="0" smtClean="0"/>
              <a:t> – </a:t>
            </a:r>
            <a:r>
              <a:rPr lang="en-CA" dirty="0" err="1" smtClean="0"/>
              <a:t>EVwoPI</a:t>
            </a:r>
            <a:endParaRPr lang="en-CA" dirty="0" smtClean="0"/>
          </a:p>
          <a:p>
            <a:endParaRPr lang="en-CA" dirty="0"/>
          </a:p>
          <a:p>
            <a:r>
              <a:rPr lang="en-CA" dirty="0" err="1" smtClean="0"/>
              <a:t>EVwoPI</a:t>
            </a:r>
            <a:r>
              <a:rPr lang="en-CA" dirty="0" smtClean="0"/>
              <a:t>: the expected value of the decision as computed using the decision tree</a:t>
            </a:r>
          </a:p>
          <a:p>
            <a:endParaRPr lang="en-CA" dirty="0"/>
          </a:p>
          <a:p>
            <a:r>
              <a:rPr lang="en-CA" dirty="0" err="1" smtClean="0"/>
              <a:t>EVwPI</a:t>
            </a:r>
            <a:r>
              <a:rPr lang="en-CA" dirty="0" smtClean="0"/>
              <a:t>:</a:t>
            </a:r>
          </a:p>
          <a:p>
            <a:pPr lvl="1"/>
            <a:r>
              <a:rPr lang="en-CA" dirty="0" smtClean="0"/>
              <a:t>Average of best payoffs given each chance event</a:t>
            </a:r>
          </a:p>
          <a:p>
            <a:pPr lvl="1"/>
            <a:r>
              <a:rPr lang="en-CA" dirty="0" smtClean="0"/>
              <a:t>Weighted by the probabilities of the chance events</a:t>
            </a:r>
            <a:endParaRPr lang="en-CA" dirty="0"/>
          </a:p>
        </p:txBody>
      </p:sp>
    </p:spTree>
    <p:extLst>
      <p:ext uri="{BB962C8B-B14F-4D97-AF65-F5344CB8AC3E}">
        <p14:creationId xmlns:p14="http://schemas.microsoft.com/office/powerpoint/2010/main" val="12851271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Utility Theory</a:t>
            </a:r>
            <a:endParaRPr lang="en-CA" dirty="0"/>
          </a:p>
        </p:txBody>
      </p:sp>
      <p:sp>
        <p:nvSpPr>
          <p:cNvPr id="3" name="Content Placeholder 2"/>
          <p:cNvSpPr>
            <a:spLocks noGrp="1"/>
          </p:cNvSpPr>
          <p:nvPr>
            <p:ph idx="1"/>
          </p:nvPr>
        </p:nvSpPr>
        <p:spPr/>
        <p:txBody>
          <a:bodyPr/>
          <a:lstStyle/>
          <a:p>
            <a:r>
              <a:rPr lang="en-CA" dirty="0" smtClean="0"/>
              <a:t>Utility </a:t>
            </a:r>
            <a:r>
              <a:rPr lang="en-CA" dirty="0"/>
              <a:t>is a measure of total worth of an outcome</a:t>
            </a:r>
          </a:p>
          <a:p>
            <a:r>
              <a:rPr lang="en-CA" dirty="0"/>
              <a:t>T</a:t>
            </a:r>
            <a:r>
              <a:rPr lang="en-CA" dirty="0" smtClean="0"/>
              <a:t>akes </a:t>
            </a:r>
            <a:r>
              <a:rPr lang="en-CA" dirty="0"/>
              <a:t>more into account than just payoff; decision maker’s attitude toward risk can be considered as well</a:t>
            </a:r>
          </a:p>
          <a:p>
            <a:r>
              <a:rPr lang="en-CA" dirty="0"/>
              <a:t>P</a:t>
            </a:r>
            <a:r>
              <a:rPr lang="en-CA" dirty="0" smtClean="0"/>
              <a:t>ayoffs </a:t>
            </a:r>
            <a:r>
              <a:rPr lang="en-CA" dirty="0"/>
              <a:t>are assigned utilities, depending on how useful or desirable they are to a decision maker</a:t>
            </a:r>
          </a:p>
          <a:p>
            <a:r>
              <a:rPr lang="en-CA" dirty="0" smtClean="0"/>
              <a:t>Often </a:t>
            </a:r>
            <a:r>
              <a:rPr lang="en-CA" dirty="0"/>
              <a:t>uses a 0-1 scale, </a:t>
            </a:r>
            <a:r>
              <a:rPr lang="en-CA" dirty="0" smtClean="0"/>
              <a:t>where</a:t>
            </a:r>
          </a:p>
          <a:p>
            <a:pPr lvl="1"/>
            <a:r>
              <a:rPr lang="en-CA" dirty="0" smtClean="0"/>
              <a:t>the </a:t>
            </a:r>
            <a:r>
              <a:rPr lang="en-CA" dirty="0"/>
              <a:t>least desirable outcome has a utility of </a:t>
            </a:r>
            <a:r>
              <a:rPr lang="en-CA" dirty="0" smtClean="0"/>
              <a:t>0</a:t>
            </a:r>
          </a:p>
          <a:p>
            <a:pPr lvl="1"/>
            <a:r>
              <a:rPr lang="en-CA" dirty="0" smtClean="0"/>
              <a:t>the </a:t>
            </a:r>
            <a:r>
              <a:rPr lang="en-CA" dirty="0"/>
              <a:t>most desirable outcome has a utility of </a:t>
            </a:r>
            <a:r>
              <a:rPr lang="en-CA" dirty="0" smtClean="0"/>
              <a:t>1</a:t>
            </a:r>
          </a:p>
          <a:p>
            <a:pPr lvl="1"/>
            <a:r>
              <a:rPr lang="en-CA" dirty="0" smtClean="0"/>
              <a:t>For any two outcomes </a:t>
            </a:r>
            <a:r>
              <a:rPr lang="en-CA" i="1" dirty="0" smtClean="0"/>
              <a:t>a</a:t>
            </a:r>
            <a:r>
              <a:rPr lang="en-CA" dirty="0" smtClean="0"/>
              <a:t> and </a:t>
            </a:r>
            <a:r>
              <a:rPr lang="en-CA" i="1" dirty="0" smtClean="0"/>
              <a:t>b</a:t>
            </a:r>
            <a:r>
              <a:rPr lang="en-CA" dirty="0" smtClean="0"/>
              <a:t>, u(</a:t>
            </a:r>
            <a:r>
              <a:rPr lang="en-CA" i="1" dirty="0" smtClean="0"/>
              <a:t>a</a:t>
            </a:r>
            <a:r>
              <a:rPr lang="en-CA" dirty="0" smtClean="0"/>
              <a:t>) &gt; u(</a:t>
            </a:r>
            <a:r>
              <a:rPr lang="en-CA" i="1" dirty="0" smtClean="0"/>
              <a:t>b</a:t>
            </a:r>
            <a:r>
              <a:rPr lang="en-CA" dirty="0" smtClean="0"/>
              <a:t>) means that </a:t>
            </a:r>
            <a:r>
              <a:rPr lang="en-CA" i="1" dirty="0" smtClean="0"/>
              <a:t>a</a:t>
            </a:r>
            <a:r>
              <a:rPr lang="en-CA" dirty="0" smtClean="0"/>
              <a:t> is </a:t>
            </a:r>
            <a:r>
              <a:rPr lang="en-CA" b="1" i="1" dirty="0" smtClean="0"/>
              <a:t>preferred</a:t>
            </a:r>
            <a:r>
              <a:rPr lang="en-CA" dirty="0" smtClean="0"/>
              <a:t> over </a:t>
            </a:r>
            <a:r>
              <a:rPr lang="en-CA" i="1" dirty="0" smtClean="0"/>
              <a:t>b</a:t>
            </a:r>
          </a:p>
          <a:p>
            <a:r>
              <a:rPr lang="en-CA" dirty="0" smtClean="0"/>
              <a:t>Applicable in economic theory, game theory and decision theory</a:t>
            </a:r>
            <a:endParaRPr lang="en-CA"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19</a:t>
            </a:fld>
            <a:endParaRPr lang="en-US" dirty="0"/>
          </a:p>
        </p:txBody>
      </p:sp>
    </p:spTree>
    <p:extLst>
      <p:ext uri="{BB962C8B-B14F-4D97-AF65-F5344CB8AC3E}">
        <p14:creationId xmlns:p14="http://schemas.microsoft.com/office/powerpoint/2010/main" val="2658607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Decision Analysis</a:t>
            </a:r>
            <a:endParaRPr lang="en-CA" dirty="0"/>
          </a:p>
        </p:txBody>
      </p:sp>
      <p:sp>
        <p:nvSpPr>
          <p:cNvPr id="3" name="Content Placeholder 2"/>
          <p:cNvSpPr>
            <a:spLocks noGrp="1"/>
          </p:cNvSpPr>
          <p:nvPr>
            <p:ph idx="1"/>
          </p:nvPr>
        </p:nvSpPr>
        <p:spPr/>
        <p:txBody>
          <a:bodyPr>
            <a:normAutofit/>
          </a:bodyPr>
          <a:lstStyle/>
          <a:p>
            <a:r>
              <a:rPr lang="en-CA" dirty="0" err="1"/>
              <a:t>CrossChek’s</a:t>
            </a:r>
            <a:r>
              <a:rPr lang="en-CA" dirty="0"/>
              <a:t> research labs division has developed revolutionary technology – a synthetic </a:t>
            </a:r>
            <a:r>
              <a:rPr lang="en-CA" dirty="0" smtClean="0"/>
              <a:t>tungsten carbide-based helmet insert that promises to virtually eliminate concussions and other head injuries from sports like hockey and football. While the technology has the potential to make hundreds of millions of dollars for </a:t>
            </a:r>
            <a:r>
              <a:rPr lang="en-CA" dirty="0" err="1" smtClean="0"/>
              <a:t>CrossChek</a:t>
            </a:r>
            <a:r>
              <a:rPr lang="en-CA" dirty="0" smtClean="0"/>
              <a:t>, it will take a significant investment to develop the product and take it to market. The concern is over how successfully their competitors can duplicate the technology once it hits the market</a:t>
            </a:r>
          </a:p>
        </p:txBody>
      </p:sp>
    </p:spTree>
    <p:extLst>
      <p:ext uri="{BB962C8B-B14F-4D97-AF65-F5344CB8AC3E}">
        <p14:creationId xmlns:p14="http://schemas.microsoft.com/office/powerpoint/2010/main" val="7838917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Lotteries</a:t>
            </a:r>
            <a:endParaRPr lang="en-CA" dirty="0"/>
          </a:p>
        </p:txBody>
      </p:sp>
      <p:sp>
        <p:nvSpPr>
          <p:cNvPr id="3" name="Content Placeholder 2"/>
          <p:cNvSpPr>
            <a:spLocks noGrp="1"/>
          </p:cNvSpPr>
          <p:nvPr>
            <p:ph idx="1"/>
          </p:nvPr>
        </p:nvSpPr>
        <p:spPr/>
        <p:txBody>
          <a:bodyPr>
            <a:normAutofit fontScale="92500"/>
          </a:bodyPr>
          <a:lstStyle/>
          <a:p>
            <a:r>
              <a:rPr lang="en-CA" dirty="0"/>
              <a:t>Consider a decision problem with 3 possible outcomes</a:t>
            </a:r>
            <a:r>
              <a:rPr lang="en-CA" dirty="0" smtClean="0"/>
              <a:t>:</a:t>
            </a:r>
            <a:endParaRPr lang="en-CA" dirty="0"/>
          </a:p>
          <a:p>
            <a:pPr lvl="1"/>
            <a:r>
              <a:rPr lang="en-CA" dirty="0" smtClean="0"/>
              <a:t>A</a:t>
            </a:r>
            <a:r>
              <a:rPr lang="en-CA" dirty="0"/>
              <a:t>: 	$400,000</a:t>
            </a:r>
          </a:p>
          <a:p>
            <a:pPr lvl="1"/>
            <a:r>
              <a:rPr lang="en-CA" dirty="0" smtClean="0"/>
              <a:t>B</a:t>
            </a:r>
            <a:r>
              <a:rPr lang="en-CA" dirty="0"/>
              <a:t>:	-$100,000</a:t>
            </a:r>
          </a:p>
          <a:p>
            <a:pPr lvl="1"/>
            <a:r>
              <a:rPr lang="en-CA" dirty="0" smtClean="0"/>
              <a:t>C</a:t>
            </a:r>
            <a:r>
              <a:rPr lang="en-CA" dirty="0"/>
              <a:t>:	$</a:t>
            </a:r>
            <a:r>
              <a:rPr lang="en-CA" dirty="0" smtClean="0"/>
              <a:t>100,000</a:t>
            </a:r>
          </a:p>
          <a:p>
            <a:pPr marL="0" indent="0">
              <a:buNone/>
            </a:pPr>
            <a:endParaRPr lang="en-CA" dirty="0" smtClean="0"/>
          </a:p>
          <a:p>
            <a:r>
              <a:rPr lang="en-CA" dirty="0" smtClean="0"/>
              <a:t>The </a:t>
            </a:r>
            <a:r>
              <a:rPr lang="en-CA" dirty="0"/>
              <a:t>decision maker has a choice between two alternatives;</a:t>
            </a:r>
          </a:p>
          <a:p>
            <a:pPr lvl="1"/>
            <a:r>
              <a:rPr lang="en-CA" dirty="0" smtClean="0"/>
              <a:t>1</a:t>
            </a:r>
            <a:r>
              <a:rPr lang="en-CA" dirty="0"/>
              <a:t>) 	Take a 50-50 chance on receiving either -$100,000 or $400,000</a:t>
            </a:r>
          </a:p>
          <a:p>
            <a:pPr lvl="1"/>
            <a:r>
              <a:rPr lang="en-CA" dirty="0" smtClean="0"/>
              <a:t>2</a:t>
            </a:r>
            <a:r>
              <a:rPr lang="en-CA" dirty="0"/>
              <a:t>)	Receiving $100,000 for certain</a:t>
            </a:r>
          </a:p>
          <a:p>
            <a:endParaRPr lang="en-CA" dirty="0"/>
          </a:p>
          <a:p>
            <a:r>
              <a:rPr lang="en-CA" dirty="0"/>
              <a:t>Expected Payoff for each alternative:</a:t>
            </a:r>
          </a:p>
          <a:p>
            <a:pPr lvl="1"/>
            <a:r>
              <a:rPr lang="en-CA" dirty="0" smtClean="0"/>
              <a:t>1</a:t>
            </a:r>
            <a:r>
              <a:rPr lang="en-CA" dirty="0"/>
              <a:t>) 	$150,000</a:t>
            </a:r>
          </a:p>
          <a:p>
            <a:pPr lvl="1"/>
            <a:r>
              <a:rPr lang="en-CA" dirty="0" smtClean="0"/>
              <a:t>2</a:t>
            </a:r>
            <a:r>
              <a:rPr lang="en-CA" dirty="0"/>
              <a:t>)	$100,000</a:t>
            </a:r>
          </a:p>
          <a:p>
            <a:endParaRPr lang="en-CA"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20</a:t>
            </a:fld>
            <a:endParaRPr lang="en-US" dirty="0"/>
          </a:p>
        </p:txBody>
      </p:sp>
    </p:spTree>
    <p:extLst>
      <p:ext uri="{BB962C8B-B14F-4D97-AF65-F5344CB8AC3E}">
        <p14:creationId xmlns:p14="http://schemas.microsoft.com/office/powerpoint/2010/main" val="23696530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Simple Lotteries</a:t>
            </a:r>
            <a:endParaRPr lang="en-CA" dirty="0"/>
          </a:p>
        </p:txBody>
      </p:sp>
      <p:sp>
        <p:nvSpPr>
          <p:cNvPr id="3" name="Content Placeholder 2"/>
          <p:cNvSpPr>
            <a:spLocks noGrp="1"/>
          </p:cNvSpPr>
          <p:nvPr>
            <p:ph idx="1"/>
          </p:nvPr>
        </p:nvSpPr>
        <p:spPr/>
        <p:txBody>
          <a:bodyPr/>
          <a:lstStyle/>
          <a:p>
            <a:r>
              <a:rPr lang="en-CA" dirty="0" smtClean="0"/>
              <a:t>Choice 1 (L1) is a </a:t>
            </a:r>
            <a:r>
              <a:rPr lang="en-CA" i="1" dirty="0" smtClean="0"/>
              <a:t>lottery</a:t>
            </a:r>
            <a:r>
              <a:rPr lang="en-CA" dirty="0" smtClean="0"/>
              <a:t> between either losing $100,000 or receiving $400,000</a:t>
            </a:r>
          </a:p>
          <a:p>
            <a:pPr lvl="1"/>
            <a:r>
              <a:rPr lang="en-CA" dirty="0" smtClean="0"/>
              <a:t>With expected payoff of $150,000</a:t>
            </a:r>
          </a:p>
          <a:p>
            <a:r>
              <a:rPr lang="en-CA" dirty="0" smtClean="0"/>
              <a:t>Choice 2 (L2) can be thought of as a lottery with a single outcome ($100,000)</a:t>
            </a:r>
          </a:p>
          <a:p>
            <a:endParaRPr lang="en-CA" dirty="0" smtClean="0"/>
          </a:p>
          <a:p>
            <a:endParaRPr lang="en-CA" dirty="0" smtClean="0"/>
          </a:p>
          <a:p>
            <a:endParaRPr lang="en-CA" dirty="0"/>
          </a:p>
          <a:p>
            <a:endParaRPr lang="en-CA" dirty="0" smtClean="0"/>
          </a:p>
          <a:p>
            <a:r>
              <a:rPr lang="en-CA" dirty="0" smtClean="0"/>
              <a:t>These are examples of </a:t>
            </a:r>
            <a:r>
              <a:rPr lang="en-CA" i="1" dirty="0" smtClean="0"/>
              <a:t>simple lotteries</a:t>
            </a:r>
            <a:r>
              <a:rPr lang="en-CA" dirty="0" smtClean="0"/>
              <a:t>, where the chance event leads to immediate payoffs</a:t>
            </a:r>
            <a:endParaRPr lang="en-CA"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21</a:t>
            </a:fld>
            <a:endParaRPr lang="en-US"/>
          </a:p>
        </p:txBody>
      </p:sp>
      <p:cxnSp>
        <p:nvCxnSpPr>
          <p:cNvPr id="6" name="Straight Connector 5"/>
          <p:cNvCxnSpPr/>
          <p:nvPr/>
        </p:nvCxnSpPr>
        <p:spPr>
          <a:xfrm>
            <a:off x="5652120" y="3889136"/>
            <a:ext cx="0" cy="1008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2267744" y="3820632"/>
            <a:ext cx="720080" cy="97652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987824" y="3820632"/>
            <a:ext cx="792088" cy="1008112"/>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331747" y="4089953"/>
            <a:ext cx="308389" cy="369332"/>
          </a:xfrm>
          <a:prstGeom prst="rect">
            <a:avLst/>
          </a:prstGeom>
          <a:noFill/>
        </p:spPr>
        <p:txBody>
          <a:bodyPr wrap="square" rtlCol="0">
            <a:spAutoFit/>
          </a:bodyPr>
          <a:lstStyle/>
          <a:p>
            <a:r>
              <a:rPr lang="en-CA" dirty="0" smtClean="0"/>
              <a:t>1</a:t>
            </a:r>
            <a:endParaRPr lang="en-CA" dirty="0"/>
          </a:p>
        </p:txBody>
      </p:sp>
      <p:sp>
        <p:nvSpPr>
          <p:cNvPr id="12" name="TextBox 11"/>
          <p:cNvSpPr txBox="1"/>
          <p:nvPr/>
        </p:nvSpPr>
        <p:spPr>
          <a:xfrm>
            <a:off x="5148064" y="4869160"/>
            <a:ext cx="1080119" cy="369332"/>
          </a:xfrm>
          <a:prstGeom prst="rect">
            <a:avLst/>
          </a:prstGeom>
          <a:noFill/>
        </p:spPr>
        <p:txBody>
          <a:bodyPr wrap="square" rtlCol="0">
            <a:spAutoFit/>
          </a:bodyPr>
          <a:lstStyle/>
          <a:p>
            <a:r>
              <a:rPr lang="en-CA" dirty="0" smtClean="0"/>
              <a:t>100,000</a:t>
            </a:r>
            <a:endParaRPr lang="en-CA" dirty="0"/>
          </a:p>
        </p:txBody>
      </p:sp>
      <p:sp>
        <p:nvSpPr>
          <p:cNvPr id="13" name="TextBox 12"/>
          <p:cNvSpPr txBox="1"/>
          <p:nvPr/>
        </p:nvSpPr>
        <p:spPr>
          <a:xfrm>
            <a:off x="1619672" y="4839939"/>
            <a:ext cx="1260140" cy="369332"/>
          </a:xfrm>
          <a:prstGeom prst="rect">
            <a:avLst/>
          </a:prstGeom>
          <a:noFill/>
        </p:spPr>
        <p:txBody>
          <a:bodyPr wrap="square" rtlCol="0">
            <a:spAutoFit/>
          </a:bodyPr>
          <a:lstStyle/>
          <a:p>
            <a:r>
              <a:rPr lang="en-CA" dirty="0" smtClean="0"/>
              <a:t>-100,000</a:t>
            </a:r>
            <a:endParaRPr lang="en-CA" dirty="0"/>
          </a:p>
        </p:txBody>
      </p:sp>
      <p:sp>
        <p:nvSpPr>
          <p:cNvPr id="14" name="TextBox 13"/>
          <p:cNvSpPr txBox="1"/>
          <p:nvPr/>
        </p:nvSpPr>
        <p:spPr>
          <a:xfrm>
            <a:off x="3419872" y="4859868"/>
            <a:ext cx="1080119" cy="369332"/>
          </a:xfrm>
          <a:prstGeom prst="rect">
            <a:avLst/>
          </a:prstGeom>
          <a:noFill/>
        </p:spPr>
        <p:txBody>
          <a:bodyPr wrap="square" rtlCol="0">
            <a:spAutoFit/>
          </a:bodyPr>
          <a:lstStyle/>
          <a:p>
            <a:r>
              <a:rPr lang="en-CA" dirty="0" smtClean="0"/>
              <a:t>400,000</a:t>
            </a:r>
            <a:endParaRPr lang="en-CA" dirty="0"/>
          </a:p>
        </p:txBody>
      </p:sp>
      <p:sp>
        <p:nvSpPr>
          <p:cNvPr id="15" name="TextBox 14"/>
          <p:cNvSpPr txBox="1"/>
          <p:nvPr/>
        </p:nvSpPr>
        <p:spPr>
          <a:xfrm>
            <a:off x="2195736" y="4076164"/>
            <a:ext cx="514235" cy="369332"/>
          </a:xfrm>
          <a:prstGeom prst="rect">
            <a:avLst/>
          </a:prstGeom>
          <a:noFill/>
        </p:spPr>
        <p:txBody>
          <a:bodyPr wrap="square" rtlCol="0">
            <a:spAutoFit/>
          </a:bodyPr>
          <a:lstStyle/>
          <a:p>
            <a:r>
              <a:rPr lang="en-CA" dirty="0" smtClean="0"/>
              <a:t>0.5</a:t>
            </a:r>
            <a:endParaRPr lang="en-CA" dirty="0"/>
          </a:p>
        </p:txBody>
      </p:sp>
      <p:sp>
        <p:nvSpPr>
          <p:cNvPr id="16" name="TextBox 15"/>
          <p:cNvSpPr txBox="1"/>
          <p:nvPr/>
        </p:nvSpPr>
        <p:spPr>
          <a:xfrm>
            <a:off x="3347864" y="4087029"/>
            <a:ext cx="517626" cy="369332"/>
          </a:xfrm>
          <a:prstGeom prst="rect">
            <a:avLst/>
          </a:prstGeom>
          <a:noFill/>
        </p:spPr>
        <p:txBody>
          <a:bodyPr wrap="square" rtlCol="0">
            <a:spAutoFit/>
          </a:bodyPr>
          <a:lstStyle/>
          <a:p>
            <a:r>
              <a:rPr lang="en-CA" dirty="0" smtClean="0"/>
              <a:t>0.5</a:t>
            </a:r>
            <a:endParaRPr lang="en-CA" dirty="0"/>
          </a:p>
        </p:txBody>
      </p:sp>
      <p:sp>
        <p:nvSpPr>
          <p:cNvPr id="17" name="TextBox 16"/>
          <p:cNvSpPr txBox="1"/>
          <p:nvPr/>
        </p:nvSpPr>
        <p:spPr>
          <a:xfrm>
            <a:off x="1703386" y="3704470"/>
            <a:ext cx="648073" cy="369332"/>
          </a:xfrm>
          <a:prstGeom prst="rect">
            <a:avLst/>
          </a:prstGeom>
          <a:noFill/>
        </p:spPr>
        <p:txBody>
          <a:bodyPr wrap="square" rtlCol="0">
            <a:spAutoFit/>
          </a:bodyPr>
          <a:lstStyle/>
          <a:p>
            <a:r>
              <a:rPr lang="en-CA" b="1" dirty="0" smtClean="0"/>
              <a:t>L1:</a:t>
            </a:r>
            <a:endParaRPr lang="en-CA" b="1" dirty="0"/>
          </a:p>
        </p:txBody>
      </p:sp>
      <p:sp>
        <p:nvSpPr>
          <p:cNvPr id="19" name="TextBox 18"/>
          <p:cNvSpPr txBox="1"/>
          <p:nvPr/>
        </p:nvSpPr>
        <p:spPr>
          <a:xfrm>
            <a:off x="4644007" y="3720621"/>
            <a:ext cx="648073" cy="369332"/>
          </a:xfrm>
          <a:prstGeom prst="rect">
            <a:avLst/>
          </a:prstGeom>
          <a:noFill/>
        </p:spPr>
        <p:txBody>
          <a:bodyPr wrap="square" rtlCol="0">
            <a:spAutoFit/>
          </a:bodyPr>
          <a:lstStyle/>
          <a:p>
            <a:r>
              <a:rPr lang="en-CA" b="1" dirty="0" smtClean="0"/>
              <a:t>L2:</a:t>
            </a:r>
            <a:endParaRPr lang="en-CA" b="1" dirty="0"/>
          </a:p>
        </p:txBody>
      </p:sp>
    </p:spTree>
    <p:extLst>
      <p:ext uri="{BB962C8B-B14F-4D97-AF65-F5344CB8AC3E}">
        <p14:creationId xmlns:p14="http://schemas.microsoft.com/office/powerpoint/2010/main" val="35017879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Simple Lotteries</a:t>
            </a:r>
            <a:endParaRPr lang="en-CA" dirty="0"/>
          </a:p>
        </p:txBody>
      </p:sp>
      <p:sp>
        <p:nvSpPr>
          <p:cNvPr id="3" name="Content Placeholder 2"/>
          <p:cNvSpPr>
            <a:spLocks noGrp="1"/>
          </p:cNvSpPr>
          <p:nvPr>
            <p:ph idx="1"/>
          </p:nvPr>
        </p:nvSpPr>
        <p:spPr/>
        <p:txBody>
          <a:bodyPr/>
          <a:lstStyle/>
          <a:p>
            <a:r>
              <a:rPr lang="en-CA" dirty="0" err="1" smtClean="0"/>
              <a:t>Ev</a:t>
            </a:r>
            <a:r>
              <a:rPr lang="en-CA" dirty="0" smtClean="0"/>
              <a:t>(L1) = 0.5(-100,000) + 0.5(400,000) = $150,000</a:t>
            </a:r>
          </a:p>
          <a:p>
            <a:r>
              <a:rPr lang="en-CA" dirty="0" err="1" smtClean="0"/>
              <a:t>Ev</a:t>
            </a:r>
            <a:r>
              <a:rPr lang="en-CA" dirty="0" smtClean="0"/>
              <a:t>(L2) = $100,000</a:t>
            </a:r>
          </a:p>
          <a:p>
            <a:r>
              <a:rPr lang="en-CA" dirty="0" smtClean="0"/>
              <a:t>Thus </a:t>
            </a:r>
            <a:r>
              <a:rPr lang="en-CA" dirty="0" err="1" smtClean="0"/>
              <a:t>Ev</a:t>
            </a:r>
            <a:r>
              <a:rPr lang="en-CA" dirty="0" smtClean="0"/>
              <a:t>(L1) &gt; </a:t>
            </a:r>
            <a:r>
              <a:rPr lang="en-CA" dirty="0" err="1" smtClean="0"/>
              <a:t>Ev</a:t>
            </a:r>
            <a:r>
              <a:rPr lang="en-CA" dirty="0" smtClean="0"/>
              <a:t>(L2)</a:t>
            </a:r>
          </a:p>
          <a:p>
            <a:r>
              <a:rPr lang="en-CA" dirty="0" smtClean="0"/>
              <a:t>But perhaps u(L1) &lt; u(L2)??</a:t>
            </a:r>
          </a:p>
          <a:p>
            <a:endParaRPr lang="en-CA" dirty="0" smtClean="0"/>
          </a:p>
          <a:p>
            <a:endParaRPr lang="en-CA" dirty="0" smtClean="0"/>
          </a:p>
          <a:p>
            <a:endParaRPr lang="en-CA" dirty="0" smtClean="0"/>
          </a:p>
          <a:p>
            <a:endParaRPr lang="en-CA" dirty="0"/>
          </a:p>
          <a:p>
            <a:endParaRPr lang="en-CA" dirty="0" smtClean="0"/>
          </a:p>
          <a:p>
            <a:r>
              <a:rPr lang="en-CA" dirty="0" smtClean="0"/>
              <a:t>The exact utility can only be determined by asking the decision maker about preferences</a:t>
            </a:r>
            <a:endParaRPr lang="en-CA"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22</a:t>
            </a:fld>
            <a:endParaRPr lang="en-US"/>
          </a:p>
        </p:txBody>
      </p:sp>
      <p:cxnSp>
        <p:nvCxnSpPr>
          <p:cNvPr id="6" name="Straight Connector 5"/>
          <p:cNvCxnSpPr/>
          <p:nvPr/>
        </p:nvCxnSpPr>
        <p:spPr>
          <a:xfrm>
            <a:off x="5652120" y="3889136"/>
            <a:ext cx="0" cy="1008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2267744" y="3820632"/>
            <a:ext cx="720080" cy="97652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987824" y="3820632"/>
            <a:ext cx="792088" cy="1008112"/>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331747" y="4089953"/>
            <a:ext cx="308389" cy="369332"/>
          </a:xfrm>
          <a:prstGeom prst="rect">
            <a:avLst/>
          </a:prstGeom>
          <a:noFill/>
        </p:spPr>
        <p:txBody>
          <a:bodyPr wrap="square" rtlCol="0">
            <a:spAutoFit/>
          </a:bodyPr>
          <a:lstStyle/>
          <a:p>
            <a:r>
              <a:rPr lang="en-CA" dirty="0" smtClean="0"/>
              <a:t>1</a:t>
            </a:r>
            <a:endParaRPr lang="en-CA" dirty="0"/>
          </a:p>
        </p:txBody>
      </p:sp>
      <p:sp>
        <p:nvSpPr>
          <p:cNvPr id="12" name="TextBox 11"/>
          <p:cNvSpPr txBox="1"/>
          <p:nvPr/>
        </p:nvSpPr>
        <p:spPr>
          <a:xfrm>
            <a:off x="5148064" y="4869160"/>
            <a:ext cx="1080119" cy="369332"/>
          </a:xfrm>
          <a:prstGeom prst="rect">
            <a:avLst/>
          </a:prstGeom>
          <a:noFill/>
        </p:spPr>
        <p:txBody>
          <a:bodyPr wrap="square" rtlCol="0">
            <a:spAutoFit/>
          </a:bodyPr>
          <a:lstStyle/>
          <a:p>
            <a:r>
              <a:rPr lang="en-CA" dirty="0" smtClean="0"/>
              <a:t>100,000</a:t>
            </a:r>
            <a:endParaRPr lang="en-CA" dirty="0"/>
          </a:p>
        </p:txBody>
      </p:sp>
      <p:sp>
        <p:nvSpPr>
          <p:cNvPr id="13" name="TextBox 12"/>
          <p:cNvSpPr txBox="1"/>
          <p:nvPr/>
        </p:nvSpPr>
        <p:spPr>
          <a:xfrm>
            <a:off x="1619672" y="4839939"/>
            <a:ext cx="1260140" cy="369332"/>
          </a:xfrm>
          <a:prstGeom prst="rect">
            <a:avLst/>
          </a:prstGeom>
          <a:noFill/>
        </p:spPr>
        <p:txBody>
          <a:bodyPr wrap="square" rtlCol="0">
            <a:spAutoFit/>
          </a:bodyPr>
          <a:lstStyle/>
          <a:p>
            <a:r>
              <a:rPr lang="en-CA" dirty="0" smtClean="0"/>
              <a:t>-100,000</a:t>
            </a:r>
            <a:endParaRPr lang="en-CA" dirty="0"/>
          </a:p>
        </p:txBody>
      </p:sp>
      <p:sp>
        <p:nvSpPr>
          <p:cNvPr id="14" name="TextBox 13"/>
          <p:cNvSpPr txBox="1"/>
          <p:nvPr/>
        </p:nvSpPr>
        <p:spPr>
          <a:xfrm>
            <a:off x="3419872" y="4859868"/>
            <a:ext cx="1080119" cy="369332"/>
          </a:xfrm>
          <a:prstGeom prst="rect">
            <a:avLst/>
          </a:prstGeom>
          <a:noFill/>
        </p:spPr>
        <p:txBody>
          <a:bodyPr wrap="square" rtlCol="0">
            <a:spAutoFit/>
          </a:bodyPr>
          <a:lstStyle/>
          <a:p>
            <a:r>
              <a:rPr lang="en-CA" dirty="0" smtClean="0"/>
              <a:t>400,000</a:t>
            </a:r>
            <a:endParaRPr lang="en-CA" dirty="0"/>
          </a:p>
        </p:txBody>
      </p:sp>
      <p:sp>
        <p:nvSpPr>
          <p:cNvPr id="15" name="TextBox 14"/>
          <p:cNvSpPr txBox="1"/>
          <p:nvPr/>
        </p:nvSpPr>
        <p:spPr>
          <a:xfrm>
            <a:off x="2195736" y="4076164"/>
            <a:ext cx="514235" cy="369332"/>
          </a:xfrm>
          <a:prstGeom prst="rect">
            <a:avLst/>
          </a:prstGeom>
          <a:noFill/>
        </p:spPr>
        <p:txBody>
          <a:bodyPr wrap="square" rtlCol="0">
            <a:spAutoFit/>
          </a:bodyPr>
          <a:lstStyle/>
          <a:p>
            <a:r>
              <a:rPr lang="en-CA" dirty="0" smtClean="0"/>
              <a:t>0.5</a:t>
            </a:r>
            <a:endParaRPr lang="en-CA" dirty="0"/>
          </a:p>
        </p:txBody>
      </p:sp>
      <p:sp>
        <p:nvSpPr>
          <p:cNvPr id="16" name="TextBox 15"/>
          <p:cNvSpPr txBox="1"/>
          <p:nvPr/>
        </p:nvSpPr>
        <p:spPr>
          <a:xfrm>
            <a:off x="3347864" y="4087029"/>
            <a:ext cx="517626" cy="369332"/>
          </a:xfrm>
          <a:prstGeom prst="rect">
            <a:avLst/>
          </a:prstGeom>
          <a:noFill/>
        </p:spPr>
        <p:txBody>
          <a:bodyPr wrap="square" rtlCol="0">
            <a:spAutoFit/>
          </a:bodyPr>
          <a:lstStyle/>
          <a:p>
            <a:r>
              <a:rPr lang="en-CA" dirty="0" smtClean="0"/>
              <a:t>0.5</a:t>
            </a:r>
            <a:endParaRPr lang="en-CA" dirty="0"/>
          </a:p>
        </p:txBody>
      </p:sp>
      <p:sp>
        <p:nvSpPr>
          <p:cNvPr id="17" name="TextBox 16"/>
          <p:cNvSpPr txBox="1"/>
          <p:nvPr/>
        </p:nvSpPr>
        <p:spPr>
          <a:xfrm>
            <a:off x="1703386" y="3704470"/>
            <a:ext cx="648073" cy="369332"/>
          </a:xfrm>
          <a:prstGeom prst="rect">
            <a:avLst/>
          </a:prstGeom>
          <a:noFill/>
        </p:spPr>
        <p:txBody>
          <a:bodyPr wrap="square" rtlCol="0">
            <a:spAutoFit/>
          </a:bodyPr>
          <a:lstStyle/>
          <a:p>
            <a:r>
              <a:rPr lang="en-CA" b="1" dirty="0" smtClean="0"/>
              <a:t>L1:</a:t>
            </a:r>
            <a:endParaRPr lang="en-CA" b="1" dirty="0"/>
          </a:p>
        </p:txBody>
      </p:sp>
      <p:sp>
        <p:nvSpPr>
          <p:cNvPr id="19" name="TextBox 18"/>
          <p:cNvSpPr txBox="1"/>
          <p:nvPr/>
        </p:nvSpPr>
        <p:spPr>
          <a:xfrm>
            <a:off x="4644007" y="3720621"/>
            <a:ext cx="648073" cy="369332"/>
          </a:xfrm>
          <a:prstGeom prst="rect">
            <a:avLst/>
          </a:prstGeom>
          <a:noFill/>
        </p:spPr>
        <p:txBody>
          <a:bodyPr wrap="square" rtlCol="0">
            <a:spAutoFit/>
          </a:bodyPr>
          <a:lstStyle/>
          <a:p>
            <a:r>
              <a:rPr lang="en-CA" b="1" dirty="0" smtClean="0"/>
              <a:t>L2:</a:t>
            </a:r>
            <a:endParaRPr lang="en-CA" b="1" dirty="0"/>
          </a:p>
        </p:txBody>
      </p:sp>
    </p:spTree>
    <p:extLst>
      <p:ext uri="{BB962C8B-B14F-4D97-AF65-F5344CB8AC3E}">
        <p14:creationId xmlns:p14="http://schemas.microsoft.com/office/powerpoint/2010/main" val="736948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Computing Utility</a:t>
            </a:r>
            <a:endParaRPr lang="en-CA" dirty="0"/>
          </a:p>
        </p:txBody>
      </p:sp>
      <p:sp>
        <p:nvSpPr>
          <p:cNvPr id="3" name="Content Placeholder 2"/>
          <p:cNvSpPr>
            <a:spLocks noGrp="1"/>
          </p:cNvSpPr>
          <p:nvPr>
            <p:ph idx="1"/>
          </p:nvPr>
        </p:nvSpPr>
        <p:spPr/>
        <p:txBody>
          <a:bodyPr/>
          <a:lstStyle/>
          <a:p>
            <a:r>
              <a:rPr lang="en-CA" dirty="0" smtClean="0"/>
              <a:t>Say we adjusted the probabilities, making the two lotteries equally preferable</a:t>
            </a:r>
          </a:p>
          <a:p>
            <a:r>
              <a:rPr lang="en-CA" dirty="0" smtClean="0"/>
              <a:t>i.e. u(L1) = u(L2)</a:t>
            </a:r>
          </a:p>
          <a:p>
            <a:r>
              <a:rPr lang="en-CA" dirty="0" smtClean="0"/>
              <a:t>Recall that u(400,000) = 1, u(-100,000) = 0</a:t>
            </a:r>
          </a:p>
          <a:p>
            <a:endParaRPr lang="en-CA" dirty="0" smtClean="0"/>
          </a:p>
          <a:p>
            <a:endParaRPr lang="en-CA" dirty="0" smtClean="0"/>
          </a:p>
          <a:p>
            <a:endParaRPr lang="en-CA" dirty="0"/>
          </a:p>
          <a:p>
            <a:endParaRPr lang="en-CA" dirty="0" smtClean="0"/>
          </a:p>
          <a:p>
            <a:endParaRPr lang="en-CA" dirty="0" smtClean="0"/>
          </a:p>
          <a:p>
            <a:r>
              <a:rPr lang="en-CA" dirty="0" smtClean="0"/>
              <a:t>Then u(100,000) 	= 0.1u(-100,000) + 0.9u(400,000)</a:t>
            </a:r>
          </a:p>
          <a:p>
            <a:pPr marL="0" indent="0">
              <a:buNone/>
            </a:pPr>
            <a:r>
              <a:rPr lang="en-CA" dirty="0"/>
              <a:t>	</a:t>
            </a:r>
            <a:r>
              <a:rPr lang="en-CA" dirty="0" smtClean="0"/>
              <a:t>		= 0.9</a:t>
            </a:r>
          </a:p>
        </p:txBody>
      </p:sp>
      <p:sp>
        <p:nvSpPr>
          <p:cNvPr id="4" name="Slide Number Placeholder 3"/>
          <p:cNvSpPr>
            <a:spLocks noGrp="1"/>
          </p:cNvSpPr>
          <p:nvPr>
            <p:ph type="sldNum" sz="quarter" idx="12"/>
          </p:nvPr>
        </p:nvSpPr>
        <p:spPr/>
        <p:txBody>
          <a:bodyPr/>
          <a:lstStyle/>
          <a:p>
            <a:fld id="{0CFEC368-1D7A-4F81-ABF6-AE0E36BAF64C}" type="slidenum">
              <a:rPr lang="en-US" smtClean="0"/>
              <a:pPr/>
              <a:t>23</a:t>
            </a:fld>
            <a:endParaRPr lang="en-US"/>
          </a:p>
        </p:txBody>
      </p:sp>
      <p:cxnSp>
        <p:nvCxnSpPr>
          <p:cNvPr id="6" name="Straight Connector 5"/>
          <p:cNvCxnSpPr/>
          <p:nvPr/>
        </p:nvCxnSpPr>
        <p:spPr>
          <a:xfrm>
            <a:off x="5652120" y="3889136"/>
            <a:ext cx="0" cy="1008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2267744" y="3820632"/>
            <a:ext cx="720080" cy="97652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987824" y="3820632"/>
            <a:ext cx="792088" cy="1008112"/>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331747" y="4089953"/>
            <a:ext cx="308389" cy="369332"/>
          </a:xfrm>
          <a:prstGeom prst="rect">
            <a:avLst/>
          </a:prstGeom>
          <a:noFill/>
        </p:spPr>
        <p:txBody>
          <a:bodyPr wrap="square" rtlCol="0">
            <a:spAutoFit/>
          </a:bodyPr>
          <a:lstStyle/>
          <a:p>
            <a:r>
              <a:rPr lang="en-CA" dirty="0" smtClean="0"/>
              <a:t>1</a:t>
            </a:r>
            <a:endParaRPr lang="en-CA" dirty="0"/>
          </a:p>
        </p:txBody>
      </p:sp>
      <p:sp>
        <p:nvSpPr>
          <p:cNvPr id="12" name="TextBox 11"/>
          <p:cNvSpPr txBox="1"/>
          <p:nvPr/>
        </p:nvSpPr>
        <p:spPr>
          <a:xfrm>
            <a:off x="5148064" y="4869160"/>
            <a:ext cx="1080119" cy="369332"/>
          </a:xfrm>
          <a:prstGeom prst="rect">
            <a:avLst/>
          </a:prstGeom>
          <a:noFill/>
        </p:spPr>
        <p:txBody>
          <a:bodyPr wrap="square" rtlCol="0">
            <a:spAutoFit/>
          </a:bodyPr>
          <a:lstStyle/>
          <a:p>
            <a:r>
              <a:rPr lang="en-CA" dirty="0" smtClean="0"/>
              <a:t>100,000</a:t>
            </a:r>
            <a:endParaRPr lang="en-CA" dirty="0"/>
          </a:p>
        </p:txBody>
      </p:sp>
      <p:sp>
        <p:nvSpPr>
          <p:cNvPr id="13" name="TextBox 12"/>
          <p:cNvSpPr txBox="1"/>
          <p:nvPr/>
        </p:nvSpPr>
        <p:spPr>
          <a:xfrm>
            <a:off x="1619672" y="4839939"/>
            <a:ext cx="1260140" cy="369332"/>
          </a:xfrm>
          <a:prstGeom prst="rect">
            <a:avLst/>
          </a:prstGeom>
          <a:noFill/>
        </p:spPr>
        <p:txBody>
          <a:bodyPr wrap="square" rtlCol="0">
            <a:spAutoFit/>
          </a:bodyPr>
          <a:lstStyle/>
          <a:p>
            <a:r>
              <a:rPr lang="en-CA" dirty="0" smtClean="0"/>
              <a:t>-100,000</a:t>
            </a:r>
            <a:endParaRPr lang="en-CA" dirty="0"/>
          </a:p>
        </p:txBody>
      </p:sp>
      <p:sp>
        <p:nvSpPr>
          <p:cNvPr id="14" name="TextBox 13"/>
          <p:cNvSpPr txBox="1"/>
          <p:nvPr/>
        </p:nvSpPr>
        <p:spPr>
          <a:xfrm>
            <a:off x="3419872" y="4859868"/>
            <a:ext cx="1080119" cy="369332"/>
          </a:xfrm>
          <a:prstGeom prst="rect">
            <a:avLst/>
          </a:prstGeom>
          <a:noFill/>
        </p:spPr>
        <p:txBody>
          <a:bodyPr wrap="square" rtlCol="0">
            <a:spAutoFit/>
          </a:bodyPr>
          <a:lstStyle/>
          <a:p>
            <a:r>
              <a:rPr lang="en-CA" dirty="0" smtClean="0"/>
              <a:t>400,000</a:t>
            </a:r>
            <a:endParaRPr lang="en-CA" dirty="0"/>
          </a:p>
        </p:txBody>
      </p:sp>
      <p:sp>
        <p:nvSpPr>
          <p:cNvPr id="15" name="TextBox 14"/>
          <p:cNvSpPr txBox="1"/>
          <p:nvPr/>
        </p:nvSpPr>
        <p:spPr>
          <a:xfrm>
            <a:off x="2195736" y="4076164"/>
            <a:ext cx="514235" cy="369332"/>
          </a:xfrm>
          <a:prstGeom prst="rect">
            <a:avLst/>
          </a:prstGeom>
          <a:noFill/>
        </p:spPr>
        <p:txBody>
          <a:bodyPr wrap="square" rtlCol="0">
            <a:spAutoFit/>
          </a:bodyPr>
          <a:lstStyle/>
          <a:p>
            <a:r>
              <a:rPr lang="en-CA" dirty="0" smtClean="0"/>
              <a:t>0.1</a:t>
            </a:r>
            <a:endParaRPr lang="en-CA" dirty="0"/>
          </a:p>
        </p:txBody>
      </p:sp>
      <p:sp>
        <p:nvSpPr>
          <p:cNvPr id="16" name="TextBox 15"/>
          <p:cNvSpPr txBox="1"/>
          <p:nvPr/>
        </p:nvSpPr>
        <p:spPr>
          <a:xfrm>
            <a:off x="3347864" y="4087029"/>
            <a:ext cx="517626" cy="369332"/>
          </a:xfrm>
          <a:prstGeom prst="rect">
            <a:avLst/>
          </a:prstGeom>
          <a:noFill/>
        </p:spPr>
        <p:txBody>
          <a:bodyPr wrap="square" rtlCol="0">
            <a:spAutoFit/>
          </a:bodyPr>
          <a:lstStyle/>
          <a:p>
            <a:r>
              <a:rPr lang="en-CA" dirty="0" smtClean="0"/>
              <a:t>0.9</a:t>
            </a:r>
            <a:endParaRPr lang="en-CA" dirty="0"/>
          </a:p>
        </p:txBody>
      </p:sp>
      <p:sp>
        <p:nvSpPr>
          <p:cNvPr id="17" name="TextBox 16"/>
          <p:cNvSpPr txBox="1"/>
          <p:nvPr/>
        </p:nvSpPr>
        <p:spPr>
          <a:xfrm>
            <a:off x="1703386" y="3704470"/>
            <a:ext cx="648073" cy="369332"/>
          </a:xfrm>
          <a:prstGeom prst="rect">
            <a:avLst/>
          </a:prstGeom>
          <a:noFill/>
        </p:spPr>
        <p:txBody>
          <a:bodyPr wrap="square" rtlCol="0">
            <a:spAutoFit/>
          </a:bodyPr>
          <a:lstStyle/>
          <a:p>
            <a:r>
              <a:rPr lang="en-CA" b="1" dirty="0" smtClean="0"/>
              <a:t>L1:</a:t>
            </a:r>
            <a:endParaRPr lang="en-CA" b="1" dirty="0"/>
          </a:p>
        </p:txBody>
      </p:sp>
      <p:sp>
        <p:nvSpPr>
          <p:cNvPr id="19" name="TextBox 18"/>
          <p:cNvSpPr txBox="1"/>
          <p:nvPr/>
        </p:nvSpPr>
        <p:spPr>
          <a:xfrm>
            <a:off x="4644007" y="3720621"/>
            <a:ext cx="648073" cy="369332"/>
          </a:xfrm>
          <a:prstGeom prst="rect">
            <a:avLst/>
          </a:prstGeom>
          <a:noFill/>
        </p:spPr>
        <p:txBody>
          <a:bodyPr wrap="square" rtlCol="0">
            <a:spAutoFit/>
          </a:bodyPr>
          <a:lstStyle/>
          <a:p>
            <a:r>
              <a:rPr lang="en-CA" b="1" dirty="0" smtClean="0"/>
              <a:t>L2:</a:t>
            </a:r>
            <a:endParaRPr lang="en-CA" b="1" dirty="0"/>
          </a:p>
        </p:txBody>
      </p:sp>
    </p:spTree>
    <p:extLst>
      <p:ext uri="{BB962C8B-B14F-4D97-AF65-F5344CB8AC3E}">
        <p14:creationId xmlns:p14="http://schemas.microsoft.com/office/powerpoint/2010/main" val="12986621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Multi-Attribute Utility</a:t>
            </a:r>
            <a:endParaRPr lang="en-CA" dirty="0"/>
          </a:p>
        </p:txBody>
      </p:sp>
      <p:sp>
        <p:nvSpPr>
          <p:cNvPr id="3" name="Content Placeholder 2"/>
          <p:cNvSpPr>
            <a:spLocks noGrp="1"/>
          </p:cNvSpPr>
          <p:nvPr>
            <p:ph idx="1"/>
          </p:nvPr>
        </p:nvSpPr>
        <p:spPr/>
        <p:txBody>
          <a:bodyPr/>
          <a:lstStyle/>
          <a:p>
            <a:r>
              <a:rPr lang="en-CA" dirty="0" smtClean="0"/>
              <a:t>Might be more than one important aspect to a decision</a:t>
            </a:r>
          </a:p>
          <a:p>
            <a:pPr lvl="1"/>
            <a:r>
              <a:rPr lang="en-CA" dirty="0" smtClean="0"/>
              <a:t>Choosing a new job, place to live, school to attend, etc.</a:t>
            </a:r>
          </a:p>
          <a:p>
            <a:pPr lvl="1"/>
            <a:r>
              <a:rPr lang="en-CA" dirty="0" smtClean="0"/>
              <a:t>Might consider money (e.g. salary, price)</a:t>
            </a:r>
          </a:p>
          <a:p>
            <a:pPr lvl="1"/>
            <a:r>
              <a:rPr lang="en-CA" dirty="0" smtClean="0"/>
              <a:t>Also might consider:</a:t>
            </a:r>
          </a:p>
          <a:p>
            <a:pPr lvl="2"/>
            <a:r>
              <a:rPr lang="en-CA" dirty="0" smtClean="0"/>
              <a:t>Opportunities for advancement</a:t>
            </a:r>
          </a:p>
          <a:p>
            <a:pPr lvl="2"/>
            <a:r>
              <a:rPr lang="en-CA" dirty="0" smtClean="0"/>
              <a:t>Neighborhood</a:t>
            </a:r>
          </a:p>
          <a:p>
            <a:pPr lvl="2"/>
            <a:r>
              <a:rPr lang="en-CA" dirty="0" smtClean="0"/>
              <a:t>Reputation of the school</a:t>
            </a:r>
          </a:p>
          <a:p>
            <a:pPr lvl="2"/>
            <a:endParaRPr lang="en-CA" dirty="0"/>
          </a:p>
          <a:p>
            <a:r>
              <a:rPr lang="en-CA" dirty="0" smtClean="0"/>
              <a:t>Here, multi-attribute utility can be very useful</a:t>
            </a:r>
          </a:p>
          <a:p>
            <a:r>
              <a:rPr lang="en-CA" dirty="0" smtClean="0"/>
              <a:t>Combines utilities of various relevant aspects into a single value</a:t>
            </a:r>
          </a:p>
          <a:p>
            <a:r>
              <a:rPr lang="en-CA" dirty="0" smtClean="0"/>
              <a:t>Option with the highest combined value is the best</a:t>
            </a:r>
          </a:p>
        </p:txBody>
      </p:sp>
    </p:spTree>
    <p:extLst>
      <p:ext uri="{BB962C8B-B14F-4D97-AF65-F5344CB8AC3E}">
        <p14:creationId xmlns:p14="http://schemas.microsoft.com/office/powerpoint/2010/main" val="1997831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End of the road for </a:t>
            </a:r>
            <a:r>
              <a:rPr lang="en-CA" dirty="0" err="1" smtClean="0"/>
              <a:t>CrossChek</a:t>
            </a:r>
            <a:r>
              <a:rPr lang="en-CA" dirty="0" smtClean="0"/>
              <a:t>?</a:t>
            </a:r>
            <a:endParaRPr lang="en-CA" dirty="0"/>
          </a:p>
        </p:txBody>
      </p:sp>
      <p:sp>
        <p:nvSpPr>
          <p:cNvPr id="3" name="Content Placeholder 2"/>
          <p:cNvSpPr>
            <a:spLocks noGrp="1"/>
          </p:cNvSpPr>
          <p:nvPr>
            <p:ph idx="1"/>
          </p:nvPr>
        </p:nvSpPr>
        <p:spPr>
          <a:xfrm>
            <a:off x="457200" y="1600200"/>
            <a:ext cx="8507288" cy="4876800"/>
          </a:xfrm>
        </p:spPr>
        <p:txBody>
          <a:bodyPr>
            <a:normAutofit/>
          </a:bodyPr>
          <a:lstStyle/>
          <a:p>
            <a:r>
              <a:rPr lang="en-CA" dirty="0"/>
              <a:t>The consultants </a:t>
            </a:r>
            <a:r>
              <a:rPr lang="en-CA" dirty="0" smtClean="0"/>
              <a:t>have </a:t>
            </a:r>
            <a:r>
              <a:rPr lang="en-CA" dirty="0"/>
              <a:t>completed their study and have determined that </a:t>
            </a:r>
            <a:r>
              <a:rPr lang="en-CA" dirty="0" err="1" smtClean="0"/>
              <a:t>CrossChek’s</a:t>
            </a:r>
            <a:r>
              <a:rPr lang="en-CA" dirty="0" smtClean="0"/>
              <a:t> </a:t>
            </a:r>
            <a:r>
              <a:rPr lang="en-CA" dirty="0"/>
              <a:t>synthetic tungsten carbide-based </a:t>
            </a:r>
            <a:r>
              <a:rPr lang="en-CA" dirty="0" smtClean="0"/>
              <a:t>technology is </a:t>
            </a:r>
            <a:r>
              <a:rPr lang="en-CA" dirty="0"/>
              <a:t>so advanced that it will take years for </a:t>
            </a:r>
            <a:r>
              <a:rPr lang="en-CA" dirty="0" smtClean="0"/>
              <a:t>their competitors </a:t>
            </a:r>
            <a:r>
              <a:rPr lang="en-CA" dirty="0"/>
              <a:t>to duplicate the technology. Therefore, management decides to invest in the project. Since </a:t>
            </a:r>
            <a:r>
              <a:rPr lang="en-CA" dirty="0" smtClean="0"/>
              <a:t>they predict </a:t>
            </a:r>
            <a:r>
              <a:rPr lang="en-CA" dirty="0"/>
              <a:t>that this endeavour will be so successful, </a:t>
            </a:r>
            <a:r>
              <a:rPr lang="en-CA" dirty="0" smtClean="0"/>
              <a:t>the owners of </a:t>
            </a:r>
            <a:r>
              <a:rPr lang="en-CA" dirty="0" err="1" smtClean="0"/>
              <a:t>CrossChek</a:t>
            </a:r>
            <a:r>
              <a:rPr lang="en-CA" dirty="0" smtClean="0"/>
              <a:t>, </a:t>
            </a:r>
            <a:r>
              <a:rPr lang="en-CA" dirty="0" err="1" smtClean="0"/>
              <a:t>Moate</a:t>
            </a:r>
            <a:r>
              <a:rPr lang="en-CA" dirty="0" smtClean="0"/>
              <a:t> O. Cross and Wilt Ake D. </a:t>
            </a:r>
            <a:r>
              <a:rPr lang="en-CA" dirty="0" err="1" smtClean="0"/>
              <a:t>Chek</a:t>
            </a:r>
            <a:r>
              <a:rPr lang="en-CA" dirty="0" smtClean="0"/>
              <a:t>, plan </a:t>
            </a:r>
            <a:r>
              <a:rPr lang="en-CA" dirty="0"/>
              <a:t>to retire in three years. Depending on whether they can negotiate a few major contracts with their distributors, they predict they will make either $3 </a:t>
            </a:r>
            <a:r>
              <a:rPr lang="en-CA" dirty="0" smtClean="0"/>
              <a:t>billion </a:t>
            </a:r>
            <a:r>
              <a:rPr lang="en-CA" dirty="0"/>
              <a:t>(with 75% likelihood) or $2 </a:t>
            </a:r>
            <a:r>
              <a:rPr lang="en-CA" dirty="0" smtClean="0"/>
              <a:t>billion </a:t>
            </a:r>
            <a:r>
              <a:rPr lang="en-CA" dirty="0"/>
              <a:t>(with 25% likelihood) over that span</a:t>
            </a:r>
            <a:r>
              <a:rPr lang="en-CA" dirty="0" smtClean="0"/>
              <a:t>.</a:t>
            </a:r>
            <a:endParaRPr lang="en-CA" dirty="0"/>
          </a:p>
          <a:p>
            <a:endParaRPr lang="en-CA" dirty="0"/>
          </a:p>
        </p:txBody>
      </p:sp>
    </p:spTree>
    <p:extLst>
      <p:ext uri="{BB962C8B-B14F-4D97-AF65-F5344CB8AC3E}">
        <p14:creationId xmlns:p14="http://schemas.microsoft.com/office/powerpoint/2010/main" val="35332807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End of the road for </a:t>
            </a:r>
            <a:r>
              <a:rPr lang="en-CA" dirty="0" err="1" smtClean="0"/>
              <a:t>CrossChek</a:t>
            </a:r>
            <a:r>
              <a:rPr lang="en-CA" dirty="0" smtClean="0"/>
              <a:t>?</a:t>
            </a:r>
            <a:endParaRPr lang="en-CA" dirty="0"/>
          </a:p>
        </p:txBody>
      </p:sp>
      <p:sp>
        <p:nvSpPr>
          <p:cNvPr id="3" name="Content Placeholder 2"/>
          <p:cNvSpPr>
            <a:spLocks noGrp="1"/>
          </p:cNvSpPr>
          <p:nvPr>
            <p:ph idx="1"/>
          </p:nvPr>
        </p:nvSpPr>
        <p:spPr/>
        <p:txBody>
          <a:bodyPr>
            <a:normAutofit/>
          </a:bodyPr>
          <a:lstStyle/>
          <a:p>
            <a:r>
              <a:rPr lang="en-CA" dirty="0" smtClean="0"/>
              <a:t>Just </a:t>
            </a:r>
            <a:r>
              <a:rPr lang="en-CA" dirty="0"/>
              <a:t>as management is about to go forward with the project, they receive a call from </a:t>
            </a:r>
            <a:r>
              <a:rPr lang="en-CA" dirty="0" smtClean="0"/>
              <a:t>the CEO </a:t>
            </a:r>
            <a:r>
              <a:rPr lang="en-CA" dirty="0"/>
              <a:t>of </a:t>
            </a:r>
            <a:r>
              <a:rPr lang="en-CA" dirty="0" smtClean="0"/>
              <a:t>Sauer </a:t>
            </a:r>
            <a:r>
              <a:rPr lang="en-CA" dirty="0"/>
              <a:t>Performance Sports Ltd. </a:t>
            </a:r>
            <a:r>
              <a:rPr lang="en-CA" dirty="0" smtClean="0"/>
              <a:t>Sauer </a:t>
            </a:r>
            <a:r>
              <a:rPr lang="en-CA" dirty="0"/>
              <a:t>is very interested in acquiring </a:t>
            </a:r>
            <a:r>
              <a:rPr lang="en-CA" dirty="0" err="1"/>
              <a:t>CrossChek’s</a:t>
            </a:r>
            <a:r>
              <a:rPr lang="en-CA" dirty="0"/>
              <a:t> </a:t>
            </a:r>
            <a:r>
              <a:rPr lang="en-CA" dirty="0" smtClean="0"/>
              <a:t>helmet technology</a:t>
            </a:r>
            <a:r>
              <a:rPr lang="en-CA" dirty="0"/>
              <a:t>, and has offered to buy out the company at a price of $2.2 </a:t>
            </a:r>
            <a:r>
              <a:rPr lang="en-CA" dirty="0" smtClean="0"/>
              <a:t>billion</a:t>
            </a:r>
            <a:r>
              <a:rPr lang="en-CA" dirty="0"/>
              <a:t>. This is below </a:t>
            </a:r>
            <a:r>
              <a:rPr lang="en-CA" dirty="0" err="1" smtClean="0"/>
              <a:t>CrossChek’s</a:t>
            </a:r>
            <a:r>
              <a:rPr lang="en-CA" dirty="0" smtClean="0"/>
              <a:t> expected </a:t>
            </a:r>
            <a:r>
              <a:rPr lang="en-CA" dirty="0"/>
              <a:t>payoff over the course of 3 years, but it means instant retirement! What should they do</a:t>
            </a:r>
            <a:r>
              <a:rPr lang="en-CA" dirty="0" smtClean="0"/>
              <a:t>?</a:t>
            </a:r>
            <a:endParaRPr lang="en-CA" dirty="0"/>
          </a:p>
          <a:p>
            <a:endParaRPr lang="en-CA" dirty="0"/>
          </a:p>
        </p:txBody>
      </p:sp>
    </p:spTree>
    <p:extLst>
      <p:ext uri="{BB962C8B-B14F-4D97-AF65-F5344CB8AC3E}">
        <p14:creationId xmlns:p14="http://schemas.microsoft.com/office/powerpoint/2010/main" val="36024042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End of the road for </a:t>
            </a:r>
            <a:r>
              <a:rPr lang="en-CA" dirty="0" err="1" smtClean="0"/>
              <a:t>CrossChek</a:t>
            </a:r>
            <a:r>
              <a:rPr lang="en-CA" dirty="0" smtClean="0"/>
              <a:t>?</a:t>
            </a:r>
            <a:endParaRPr lang="en-CA" dirty="0"/>
          </a:p>
        </p:txBody>
      </p:sp>
      <p:sp>
        <p:nvSpPr>
          <p:cNvPr id="3" name="Content Placeholder 2"/>
          <p:cNvSpPr>
            <a:spLocks noGrp="1"/>
          </p:cNvSpPr>
          <p:nvPr>
            <p:ph idx="1"/>
          </p:nvPr>
        </p:nvSpPr>
        <p:spPr/>
        <p:txBody>
          <a:bodyPr>
            <a:normAutofit/>
          </a:bodyPr>
          <a:lstStyle/>
          <a:p>
            <a:r>
              <a:rPr lang="en-CA" dirty="0" smtClean="0"/>
              <a:t>Consider the following multi-attribute utilities:</a:t>
            </a:r>
          </a:p>
          <a:p>
            <a:pPr lvl="1"/>
            <a:r>
              <a:rPr lang="en-CA" dirty="0" smtClean="0"/>
              <a:t>u($3 billion, late retirement) = 1</a:t>
            </a:r>
          </a:p>
          <a:p>
            <a:pPr lvl="1"/>
            <a:r>
              <a:rPr lang="en-CA" dirty="0"/>
              <a:t>u</a:t>
            </a:r>
            <a:r>
              <a:rPr lang="en-CA" dirty="0" smtClean="0"/>
              <a:t>($2 </a:t>
            </a:r>
            <a:r>
              <a:rPr lang="en-CA" dirty="0"/>
              <a:t>billion, late retirement) = </a:t>
            </a:r>
            <a:r>
              <a:rPr lang="en-CA" dirty="0" smtClean="0"/>
              <a:t>0</a:t>
            </a:r>
            <a:endParaRPr lang="en-CA" dirty="0"/>
          </a:p>
          <a:p>
            <a:pPr lvl="1"/>
            <a:r>
              <a:rPr lang="en-CA" dirty="0"/>
              <a:t>u</a:t>
            </a:r>
            <a:r>
              <a:rPr lang="en-CA" dirty="0" smtClean="0"/>
              <a:t>($2.2 </a:t>
            </a:r>
            <a:r>
              <a:rPr lang="en-CA" dirty="0"/>
              <a:t>billion, </a:t>
            </a:r>
            <a:r>
              <a:rPr lang="en-CA" dirty="0" smtClean="0"/>
              <a:t>early retirement</a:t>
            </a:r>
            <a:r>
              <a:rPr lang="en-CA" dirty="0"/>
              <a:t>) = </a:t>
            </a:r>
            <a:r>
              <a:rPr lang="en-CA" dirty="0" smtClean="0"/>
              <a:t>0.8</a:t>
            </a:r>
          </a:p>
          <a:p>
            <a:pPr lvl="1"/>
            <a:endParaRPr lang="en-CA" dirty="0"/>
          </a:p>
          <a:p>
            <a:pPr lvl="1"/>
            <a:endParaRPr lang="en-CA" dirty="0" smtClean="0"/>
          </a:p>
          <a:p>
            <a:r>
              <a:rPr lang="en-CA" dirty="0" smtClean="0"/>
              <a:t>What should they do?</a:t>
            </a:r>
            <a:endParaRPr lang="en-CA" dirty="0"/>
          </a:p>
          <a:p>
            <a:pPr lvl="1"/>
            <a:endParaRPr lang="en-CA" dirty="0"/>
          </a:p>
          <a:p>
            <a:endParaRPr lang="en-CA" dirty="0"/>
          </a:p>
        </p:txBody>
      </p:sp>
    </p:spTree>
    <p:extLst>
      <p:ext uri="{BB962C8B-B14F-4D97-AF65-F5344CB8AC3E}">
        <p14:creationId xmlns:p14="http://schemas.microsoft.com/office/powerpoint/2010/main" val="5390436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Autofit/>
          </a:bodyPr>
          <a:lstStyle/>
          <a:p>
            <a:pPr marL="0" indent="0" algn="ctr">
              <a:buNone/>
            </a:pPr>
            <a:endParaRPr lang="en-CA" sz="7200" dirty="0" smtClean="0"/>
          </a:p>
          <a:p>
            <a:pPr marL="0" indent="0" algn="ctr">
              <a:buNone/>
            </a:pPr>
            <a:r>
              <a:rPr lang="en-CA" sz="7200" dirty="0" smtClean="0"/>
              <a:t>Sold!</a:t>
            </a:r>
          </a:p>
          <a:p>
            <a:pPr marL="0" indent="0" algn="ctr">
              <a:buNone/>
            </a:pPr>
            <a:endParaRPr lang="en-CA" sz="4000" dirty="0" smtClean="0"/>
          </a:p>
          <a:p>
            <a:pPr marL="0" indent="0" algn="ctr">
              <a:buNone/>
            </a:pPr>
            <a:r>
              <a:rPr lang="en-CA" sz="4000" dirty="0" smtClean="0"/>
              <a:t>(The End)</a:t>
            </a:r>
            <a:endParaRPr lang="en-CA" sz="4000" dirty="0"/>
          </a:p>
        </p:txBody>
      </p:sp>
    </p:spTree>
    <p:extLst>
      <p:ext uri="{BB962C8B-B14F-4D97-AF65-F5344CB8AC3E}">
        <p14:creationId xmlns:p14="http://schemas.microsoft.com/office/powerpoint/2010/main" val="4241983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Decision Analysis</a:t>
            </a:r>
            <a:endParaRPr lang="en-CA" dirty="0"/>
          </a:p>
        </p:txBody>
      </p:sp>
      <p:sp>
        <p:nvSpPr>
          <p:cNvPr id="3" name="Content Placeholder 2"/>
          <p:cNvSpPr>
            <a:spLocks noGrp="1"/>
          </p:cNvSpPr>
          <p:nvPr>
            <p:ph idx="1"/>
          </p:nvPr>
        </p:nvSpPr>
        <p:spPr/>
        <p:txBody>
          <a:bodyPr>
            <a:noAutofit/>
          </a:bodyPr>
          <a:lstStyle/>
          <a:p>
            <a:r>
              <a:rPr lang="en-CA" dirty="0" smtClean="0"/>
              <a:t>As a result, </a:t>
            </a:r>
            <a:r>
              <a:rPr lang="en-CA" dirty="0" err="1" smtClean="0"/>
              <a:t>CrossChek</a:t>
            </a:r>
            <a:r>
              <a:rPr lang="en-CA" dirty="0" smtClean="0"/>
              <a:t> needs to decide how cautiously to proceed. In particular they’re considering three investment options: high, medium and low. </a:t>
            </a:r>
            <a:r>
              <a:rPr lang="en-CA" dirty="0"/>
              <a:t>If they invest high in the project and the competitors are unable to keep up, predictions are that they will make $</a:t>
            </a:r>
            <a:r>
              <a:rPr lang="en-CA" dirty="0" smtClean="0"/>
              <a:t>700 million. </a:t>
            </a:r>
            <a:r>
              <a:rPr lang="en-CA" dirty="0"/>
              <a:t>However, if the competitors are able to duplicate the technology, this high investment will result in a $</a:t>
            </a:r>
            <a:r>
              <a:rPr lang="en-CA" dirty="0" smtClean="0"/>
              <a:t>100 million </a:t>
            </a:r>
            <a:r>
              <a:rPr lang="en-CA" dirty="0"/>
              <a:t>loss. Likewise, a medium investment will result in either a $</a:t>
            </a:r>
            <a:r>
              <a:rPr lang="en-CA" dirty="0" smtClean="0"/>
              <a:t>500</a:t>
            </a:r>
            <a:r>
              <a:rPr lang="en-CA" dirty="0"/>
              <a:t> million</a:t>
            </a:r>
            <a:r>
              <a:rPr lang="en-CA" dirty="0" smtClean="0"/>
              <a:t> </a:t>
            </a:r>
            <a:r>
              <a:rPr lang="en-CA" dirty="0"/>
              <a:t>or $</a:t>
            </a:r>
            <a:r>
              <a:rPr lang="en-CA" dirty="0" smtClean="0"/>
              <a:t>100</a:t>
            </a:r>
            <a:r>
              <a:rPr lang="en-CA" dirty="0"/>
              <a:t> million</a:t>
            </a:r>
            <a:r>
              <a:rPr lang="en-CA" dirty="0" smtClean="0"/>
              <a:t> </a:t>
            </a:r>
            <a:r>
              <a:rPr lang="en-CA" dirty="0"/>
              <a:t>profit, depending on the actions of the competitors, and a low investment will result in either a $</a:t>
            </a:r>
            <a:r>
              <a:rPr lang="en-CA" dirty="0" smtClean="0"/>
              <a:t>300</a:t>
            </a:r>
            <a:r>
              <a:rPr lang="en-CA" dirty="0"/>
              <a:t> million</a:t>
            </a:r>
            <a:r>
              <a:rPr lang="en-CA" dirty="0" smtClean="0"/>
              <a:t> </a:t>
            </a:r>
            <a:r>
              <a:rPr lang="en-CA" dirty="0"/>
              <a:t>or $</a:t>
            </a:r>
            <a:r>
              <a:rPr lang="en-CA" dirty="0" smtClean="0"/>
              <a:t>200</a:t>
            </a:r>
            <a:r>
              <a:rPr lang="en-CA" dirty="0"/>
              <a:t> million</a:t>
            </a:r>
            <a:r>
              <a:rPr lang="en-CA" dirty="0" smtClean="0"/>
              <a:t> </a:t>
            </a:r>
            <a:r>
              <a:rPr lang="en-CA" dirty="0"/>
              <a:t>profit.</a:t>
            </a:r>
          </a:p>
          <a:p>
            <a:endParaRPr lang="en-CA" dirty="0"/>
          </a:p>
          <a:p>
            <a:r>
              <a:rPr lang="en-CA" dirty="0"/>
              <a:t>What is the best decision for </a:t>
            </a:r>
            <a:r>
              <a:rPr lang="en-CA" dirty="0" err="1" smtClean="0"/>
              <a:t>CrossChek</a:t>
            </a:r>
            <a:r>
              <a:rPr lang="en-CA" dirty="0" smtClean="0"/>
              <a:t>?</a:t>
            </a:r>
            <a:endParaRPr lang="en-CA" dirty="0"/>
          </a:p>
        </p:txBody>
      </p:sp>
    </p:spTree>
    <p:extLst>
      <p:ext uri="{BB962C8B-B14F-4D97-AF65-F5344CB8AC3E}">
        <p14:creationId xmlns:p14="http://schemas.microsoft.com/office/powerpoint/2010/main" val="775769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Decision </a:t>
            </a:r>
            <a:r>
              <a:rPr lang="en-CA" dirty="0" smtClean="0"/>
              <a:t>Analysis</a:t>
            </a:r>
            <a:endParaRPr lang="en-CA" dirty="0"/>
          </a:p>
        </p:txBody>
      </p:sp>
      <p:sp>
        <p:nvSpPr>
          <p:cNvPr id="3" name="Content Placeholder 2"/>
          <p:cNvSpPr>
            <a:spLocks noGrp="1"/>
          </p:cNvSpPr>
          <p:nvPr>
            <p:ph idx="1"/>
          </p:nvPr>
        </p:nvSpPr>
        <p:spPr/>
        <p:txBody>
          <a:bodyPr/>
          <a:lstStyle/>
          <a:p>
            <a:r>
              <a:rPr lang="en-CA" dirty="0"/>
              <a:t> </a:t>
            </a:r>
            <a:r>
              <a:rPr lang="en-CA" dirty="0" smtClean="0"/>
              <a:t>Analysis </a:t>
            </a:r>
            <a:r>
              <a:rPr lang="en-CA" dirty="0"/>
              <a:t>of decisions and possible outcomes</a:t>
            </a:r>
          </a:p>
          <a:p>
            <a:pPr lvl="1"/>
            <a:r>
              <a:rPr lang="en-CA" dirty="0"/>
              <a:t>Decision alternatives: chosen by the decision maker</a:t>
            </a:r>
          </a:p>
          <a:p>
            <a:pPr lvl="1"/>
            <a:r>
              <a:rPr lang="en-CA" dirty="0"/>
              <a:t>Chance events: decision maker has no control</a:t>
            </a:r>
          </a:p>
          <a:p>
            <a:pPr lvl="1"/>
            <a:r>
              <a:rPr lang="en-CA" dirty="0"/>
              <a:t>Final </a:t>
            </a:r>
            <a:r>
              <a:rPr lang="en-CA" dirty="0" smtClean="0"/>
              <a:t>outcomes: </a:t>
            </a:r>
            <a:r>
              <a:rPr lang="en-CA" dirty="0"/>
              <a:t>the end result of a sequence of decisions and chance events (also referred to as consequences or payoffs</a:t>
            </a:r>
            <a:r>
              <a:rPr lang="en-CA" dirty="0" smtClean="0"/>
              <a:t>)</a:t>
            </a:r>
          </a:p>
          <a:p>
            <a:pPr lvl="1"/>
            <a:endParaRPr lang="en-CA" dirty="0"/>
          </a:p>
          <a:p>
            <a:r>
              <a:rPr lang="en-CA" dirty="0" err="1" smtClean="0"/>
              <a:t>CrossChek</a:t>
            </a:r>
            <a:r>
              <a:rPr lang="en-CA" dirty="0" smtClean="0"/>
              <a:t> problem:</a:t>
            </a:r>
            <a:endParaRPr lang="en-CA" dirty="0"/>
          </a:p>
          <a:p>
            <a:pPr lvl="1"/>
            <a:r>
              <a:rPr lang="en-CA" dirty="0"/>
              <a:t>Decision alternatives</a:t>
            </a:r>
            <a:r>
              <a:rPr lang="en-CA" dirty="0" smtClean="0"/>
              <a:t>:</a:t>
            </a:r>
          </a:p>
          <a:p>
            <a:pPr lvl="1"/>
            <a:r>
              <a:rPr lang="en-CA" dirty="0" smtClean="0"/>
              <a:t>Chance events:</a:t>
            </a:r>
          </a:p>
          <a:p>
            <a:pPr lvl="1"/>
            <a:r>
              <a:rPr lang="en-CA" dirty="0" smtClean="0"/>
              <a:t>Outcomes:</a:t>
            </a:r>
            <a:endParaRPr lang="en-CA" dirty="0"/>
          </a:p>
        </p:txBody>
      </p:sp>
    </p:spTree>
    <p:extLst>
      <p:ext uri="{BB962C8B-B14F-4D97-AF65-F5344CB8AC3E}">
        <p14:creationId xmlns:p14="http://schemas.microsoft.com/office/powerpoint/2010/main" val="2624162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Decision </a:t>
            </a:r>
            <a:r>
              <a:rPr lang="en-CA" dirty="0" smtClean="0"/>
              <a:t>Analysis</a:t>
            </a:r>
            <a:endParaRPr lang="en-CA" dirty="0"/>
          </a:p>
        </p:txBody>
      </p:sp>
      <p:sp>
        <p:nvSpPr>
          <p:cNvPr id="3" name="Content Placeholder 2"/>
          <p:cNvSpPr>
            <a:spLocks noGrp="1"/>
          </p:cNvSpPr>
          <p:nvPr>
            <p:ph idx="1"/>
          </p:nvPr>
        </p:nvSpPr>
        <p:spPr/>
        <p:txBody>
          <a:bodyPr/>
          <a:lstStyle/>
          <a:p>
            <a:r>
              <a:rPr lang="en-CA" dirty="0"/>
              <a:t> </a:t>
            </a:r>
            <a:r>
              <a:rPr lang="en-CA" dirty="0" smtClean="0"/>
              <a:t>Analysis </a:t>
            </a:r>
            <a:r>
              <a:rPr lang="en-CA" dirty="0"/>
              <a:t>of decisions and possible outcomes</a:t>
            </a:r>
          </a:p>
          <a:p>
            <a:pPr lvl="1"/>
            <a:r>
              <a:rPr lang="en-CA" dirty="0"/>
              <a:t>Decision alternatives: chosen by the decision maker</a:t>
            </a:r>
          </a:p>
          <a:p>
            <a:pPr lvl="1"/>
            <a:r>
              <a:rPr lang="en-CA" dirty="0"/>
              <a:t>Chance events: decision maker has no control</a:t>
            </a:r>
          </a:p>
          <a:p>
            <a:pPr lvl="1"/>
            <a:r>
              <a:rPr lang="en-CA" dirty="0"/>
              <a:t>Final </a:t>
            </a:r>
            <a:r>
              <a:rPr lang="en-CA" dirty="0" smtClean="0"/>
              <a:t>outcomes: </a:t>
            </a:r>
            <a:r>
              <a:rPr lang="en-CA" dirty="0"/>
              <a:t>the end result of a sequence of decisions and chance events (also referred to as consequences or payoffs</a:t>
            </a:r>
            <a:r>
              <a:rPr lang="en-CA" dirty="0" smtClean="0"/>
              <a:t>)</a:t>
            </a:r>
          </a:p>
          <a:p>
            <a:pPr lvl="1"/>
            <a:endParaRPr lang="en-CA" dirty="0"/>
          </a:p>
          <a:p>
            <a:r>
              <a:rPr lang="en-CA" dirty="0" err="1" smtClean="0"/>
              <a:t>CrossChek</a:t>
            </a:r>
            <a:r>
              <a:rPr lang="en-CA" dirty="0" smtClean="0"/>
              <a:t> problem:</a:t>
            </a:r>
            <a:endParaRPr lang="en-CA" dirty="0"/>
          </a:p>
          <a:p>
            <a:pPr lvl="1"/>
            <a:r>
              <a:rPr lang="en-CA" dirty="0"/>
              <a:t>Decision alternatives: high, medium, low</a:t>
            </a:r>
          </a:p>
          <a:p>
            <a:pPr lvl="1"/>
            <a:r>
              <a:rPr lang="en-CA" dirty="0"/>
              <a:t>Chance events</a:t>
            </a:r>
            <a:r>
              <a:rPr lang="en-CA" dirty="0" smtClean="0"/>
              <a:t>:</a:t>
            </a:r>
            <a:endParaRPr lang="en-CA" dirty="0"/>
          </a:p>
          <a:p>
            <a:pPr lvl="1"/>
            <a:r>
              <a:rPr lang="en-CA" dirty="0" smtClean="0"/>
              <a:t>Outcomes:</a:t>
            </a:r>
            <a:endParaRPr lang="en-CA" dirty="0"/>
          </a:p>
        </p:txBody>
      </p:sp>
    </p:spTree>
    <p:extLst>
      <p:ext uri="{BB962C8B-B14F-4D97-AF65-F5344CB8AC3E}">
        <p14:creationId xmlns:p14="http://schemas.microsoft.com/office/powerpoint/2010/main" val="20021508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Decision </a:t>
            </a:r>
            <a:r>
              <a:rPr lang="en-CA" dirty="0" smtClean="0"/>
              <a:t>Analysis</a:t>
            </a:r>
            <a:endParaRPr lang="en-CA" dirty="0"/>
          </a:p>
        </p:txBody>
      </p:sp>
      <p:sp>
        <p:nvSpPr>
          <p:cNvPr id="3" name="Content Placeholder 2"/>
          <p:cNvSpPr>
            <a:spLocks noGrp="1"/>
          </p:cNvSpPr>
          <p:nvPr>
            <p:ph idx="1"/>
          </p:nvPr>
        </p:nvSpPr>
        <p:spPr/>
        <p:txBody>
          <a:bodyPr/>
          <a:lstStyle/>
          <a:p>
            <a:r>
              <a:rPr lang="en-CA" dirty="0"/>
              <a:t> </a:t>
            </a:r>
            <a:r>
              <a:rPr lang="en-CA" dirty="0" smtClean="0"/>
              <a:t>Analysis </a:t>
            </a:r>
            <a:r>
              <a:rPr lang="en-CA" dirty="0"/>
              <a:t>of decisions and possible outcomes</a:t>
            </a:r>
          </a:p>
          <a:p>
            <a:pPr lvl="1"/>
            <a:r>
              <a:rPr lang="en-CA" dirty="0"/>
              <a:t>Decision alternatives: chosen by the decision maker</a:t>
            </a:r>
          </a:p>
          <a:p>
            <a:pPr lvl="1"/>
            <a:r>
              <a:rPr lang="en-CA" dirty="0"/>
              <a:t>Chance events: decision maker has no control</a:t>
            </a:r>
          </a:p>
          <a:p>
            <a:pPr lvl="1"/>
            <a:r>
              <a:rPr lang="en-CA" dirty="0"/>
              <a:t>Final </a:t>
            </a:r>
            <a:r>
              <a:rPr lang="en-CA" dirty="0" smtClean="0"/>
              <a:t>outcomes: </a:t>
            </a:r>
            <a:r>
              <a:rPr lang="en-CA" dirty="0"/>
              <a:t>the end result of a sequence of decisions and chance events (also referred to as consequences or payoffs</a:t>
            </a:r>
            <a:r>
              <a:rPr lang="en-CA" dirty="0" smtClean="0"/>
              <a:t>)</a:t>
            </a:r>
          </a:p>
          <a:p>
            <a:pPr lvl="1"/>
            <a:endParaRPr lang="en-CA" dirty="0"/>
          </a:p>
          <a:p>
            <a:r>
              <a:rPr lang="en-CA" dirty="0" err="1" smtClean="0"/>
              <a:t>CrossChek</a:t>
            </a:r>
            <a:r>
              <a:rPr lang="en-CA" dirty="0" smtClean="0"/>
              <a:t> problem:</a:t>
            </a:r>
            <a:endParaRPr lang="en-CA" dirty="0"/>
          </a:p>
          <a:p>
            <a:pPr lvl="1"/>
            <a:r>
              <a:rPr lang="en-CA" dirty="0"/>
              <a:t>Decision alternatives: high, medium, low</a:t>
            </a:r>
          </a:p>
          <a:p>
            <a:pPr lvl="1"/>
            <a:r>
              <a:rPr lang="en-CA" dirty="0"/>
              <a:t>Chance events: competitors successful, unsuccessful</a:t>
            </a:r>
          </a:p>
          <a:p>
            <a:pPr lvl="1"/>
            <a:r>
              <a:rPr lang="en-CA" dirty="0" smtClean="0"/>
              <a:t>Outcomes:</a:t>
            </a:r>
            <a:endParaRPr lang="en-CA" dirty="0"/>
          </a:p>
        </p:txBody>
      </p:sp>
    </p:spTree>
    <p:extLst>
      <p:ext uri="{BB962C8B-B14F-4D97-AF65-F5344CB8AC3E}">
        <p14:creationId xmlns:p14="http://schemas.microsoft.com/office/powerpoint/2010/main" val="2002150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Decision </a:t>
            </a:r>
            <a:r>
              <a:rPr lang="en-CA" dirty="0" smtClean="0"/>
              <a:t>Analysis</a:t>
            </a:r>
            <a:endParaRPr lang="en-CA" dirty="0"/>
          </a:p>
        </p:txBody>
      </p:sp>
      <p:sp>
        <p:nvSpPr>
          <p:cNvPr id="3" name="Content Placeholder 2"/>
          <p:cNvSpPr>
            <a:spLocks noGrp="1"/>
          </p:cNvSpPr>
          <p:nvPr>
            <p:ph idx="1"/>
          </p:nvPr>
        </p:nvSpPr>
        <p:spPr/>
        <p:txBody>
          <a:bodyPr/>
          <a:lstStyle/>
          <a:p>
            <a:r>
              <a:rPr lang="en-CA" dirty="0"/>
              <a:t> </a:t>
            </a:r>
            <a:r>
              <a:rPr lang="en-CA" dirty="0" smtClean="0"/>
              <a:t>Analysis </a:t>
            </a:r>
            <a:r>
              <a:rPr lang="en-CA" dirty="0"/>
              <a:t>of decisions and possible outcomes</a:t>
            </a:r>
          </a:p>
          <a:p>
            <a:pPr lvl="1"/>
            <a:r>
              <a:rPr lang="en-CA" dirty="0"/>
              <a:t>Decision alternatives: chosen by the decision maker</a:t>
            </a:r>
          </a:p>
          <a:p>
            <a:pPr lvl="1"/>
            <a:r>
              <a:rPr lang="en-CA" dirty="0"/>
              <a:t>Chance events: decision maker has no control</a:t>
            </a:r>
          </a:p>
          <a:p>
            <a:pPr lvl="1"/>
            <a:r>
              <a:rPr lang="en-CA" dirty="0"/>
              <a:t>Final </a:t>
            </a:r>
            <a:r>
              <a:rPr lang="en-CA" dirty="0" smtClean="0"/>
              <a:t>outcomes: </a:t>
            </a:r>
            <a:r>
              <a:rPr lang="en-CA" dirty="0"/>
              <a:t>the end result of a sequence of decisions and chance events (also referred to as consequences or payoffs</a:t>
            </a:r>
            <a:r>
              <a:rPr lang="en-CA" dirty="0" smtClean="0"/>
              <a:t>)</a:t>
            </a:r>
          </a:p>
          <a:p>
            <a:pPr lvl="1"/>
            <a:endParaRPr lang="en-CA" dirty="0"/>
          </a:p>
          <a:p>
            <a:r>
              <a:rPr lang="en-CA" dirty="0" err="1" smtClean="0"/>
              <a:t>CrossChek</a:t>
            </a:r>
            <a:r>
              <a:rPr lang="en-CA" dirty="0" smtClean="0"/>
              <a:t> problem:</a:t>
            </a:r>
            <a:endParaRPr lang="en-CA" dirty="0"/>
          </a:p>
          <a:p>
            <a:pPr lvl="1"/>
            <a:r>
              <a:rPr lang="en-CA" dirty="0"/>
              <a:t>Decision alternatives: high, medium, low</a:t>
            </a:r>
          </a:p>
          <a:p>
            <a:pPr lvl="1"/>
            <a:r>
              <a:rPr lang="en-CA" dirty="0"/>
              <a:t>Chance events: competitors successful, unsuccessful</a:t>
            </a:r>
          </a:p>
          <a:p>
            <a:pPr lvl="1"/>
            <a:r>
              <a:rPr lang="en-CA" dirty="0" smtClean="0"/>
              <a:t>Outcomes: </a:t>
            </a:r>
            <a:r>
              <a:rPr lang="en-CA" dirty="0"/>
              <a:t>various profit </a:t>
            </a:r>
            <a:r>
              <a:rPr lang="en-CA" dirty="0" smtClean="0"/>
              <a:t>levels</a:t>
            </a:r>
            <a:endParaRPr lang="en-CA" dirty="0"/>
          </a:p>
        </p:txBody>
      </p:sp>
    </p:spTree>
    <p:extLst>
      <p:ext uri="{BB962C8B-B14F-4D97-AF65-F5344CB8AC3E}">
        <p14:creationId xmlns:p14="http://schemas.microsoft.com/office/powerpoint/2010/main" val="20021508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Payoff Table</a:t>
            </a:r>
            <a:endParaRPr lang="en-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87086649"/>
              </p:ext>
            </p:extLst>
          </p:nvPr>
        </p:nvGraphicFramePr>
        <p:xfrm>
          <a:off x="467544" y="2348880"/>
          <a:ext cx="8229600" cy="3196952"/>
        </p:xfrm>
        <a:graphic>
          <a:graphicData uri="http://schemas.openxmlformats.org/drawingml/2006/table">
            <a:tbl>
              <a:tblPr firstRow="1" bandRow="1">
                <a:tableStyleId>{5C22544A-7EE6-4342-B048-85BDC9FD1C3A}</a:tableStyleId>
              </a:tblPr>
              <a:tblGrid>
                <a:gridCol w="2057400"/>
                <a:gridCol w="2057400"/>
                <a:gridCol w="2057400"/>
                <a:gridCol w="2057400"/>
              </a:tblGrid>
              <a:tr h="799238">
                <a:tc>
                  <a:txBody>
                    <a:bodyPr/>
                    <a:lstStyle/>
                    <a:p>
                      <a:endParaRPr lang="en-CA" dirty="0"/>
                    </a:p>
                  </a:txBody>
                  <a:tcPr/>
                </a:tc>
                <a:tc>
                  <a:txBody>
                    <a:bodyPr/>
                    <a:lstStyle/>
                    <a:p>
                      <a:endParaRPr lang="en-CA" dirty="0"/>
                    </a:p>
                  </a:txBody>
                  <a:tcPr/>
                </a:tc>
                <a:tc>
                  <a:txBody>
                    <a:bodyPr/>
                    <a:lstStyle/>
                    <a:p>
                      <a:endParaRPr lang="en-CA" dirty="0"/>
                    </a:p>
                  </a:txBody>
                  <a:tcPr/>
                </a:tc>
                <a:tc>
                  <a:txBody>
                    <a:bodyPr/>
                    <a:lstStyle/>
                    <a:p>
                      <a:endParaRPr lang="en-CA" dirty="0"/>
                    </a:p>
                  </a:txBody>
                  <a:tcPr/>
                </a:tc>
              </a:tr>
              <a:tr h="799238">
                <a:tc>
                  <a:txBody>
                    <a:bodyPr/>
                    <a:lstStyle/>
                    <a:p>
                      <a:endParaRPr lang="en-CA" dirty="0"/>
                    </a:p>
                  </a:txBody>
                  <a:tcPr/>
                </a:tc>
                <a:tc>
                  <a:txBody>
                    <a:bodyPr/>
                    <a:lstStyle/>
                    <a:p>
                      <a:endParaRPr lang="en-CA" dirty="0"/>
                    </a:p>
                  </a:txBody>
                  <a:tcPr/>
                </a:tc>
                <a:tc>
                  <a:txBody>
                    <a:bodyPr/>
                    <a:lstStyle/>
                    <a:p>
                      <a:endParaRPr lang="en-CA"/>
                    </a:p>
                  </a:txBody>
                  <a:tcPr/>
                </a:tc>
                <a:tc>
                  <a:txBody>
                    <a:bodyPr/>
                    <a:lstStyle/>
                    <a:p>
                      <a:endParaRPr lang="en-CA"/>
                    </a:p>
                  </a:txBody>
                  <a:tcPr/>
                </a:tc>
              </a:tr>
              <a:tr h="799238">
                <a:tc>
                  <a:txBody>
                    <a:bodyPr/>
                    <a:lstStyle/>
                    <a:p>
                      <a:endParaRPr lang="en-CA"/>
                    </a:p>
                  </a:txBody>
                  <a:tcPr/>
                </a:tc>
                <a:tc>
                  <a:txBody>
                    <a:bodyPr/>
                    <a:lstStyle/>
                    <a:p>
                      <a:endParaRPr lang="en-CA"/>
                    </a:p>
                  </a:txBody>
                  <a:tcPr/>
                </a:tc>
                <a:tc>
                  <a:txBody>
                    <a:bodyPr/>
                    <a:lstStyle/>
                    <a:p>
                      <a:endParaRPr lang="en-CA"/>
                    </a:p>
                  </a:txBody>
                  <a:tcPr/>
                </a:tc>
                <a:tc>
                  <a:txBody>
                    <a:bodyPr/>
                    <a:lstStyle/>
                    <a:p>
                      <a:endParaRPr lang="en-CA"/>
                    </a:p>
                  </a:txBody>
                  <a:tcPr/>
                </a:tc>
              </a:tr>
              <a:tr h="799238">
                <a:tc>
                  <a:txBody>
                    <a:bodyPr/>
                    <a:lstStyle/>
                    <a:p>
                      <a:endParaRPr lang="en-CA"/>
                    </a:p>
                  </a:txBody>
                  <a:tcPr/>
                </a:tc>
                <a:tc>
                  <a:txBody>
                    <a:bodyPr/>
                    <a:lstStyle/>
                    <a:p>
                      <a:endParaRPr lang="en-CA"/>
                    </a:p>
                  </a:txBody>
                  <a:tcPr/>
                </a:tc>
                <a:tc>
                  <a:txBody>
                    <a:bodyPr/>
                    <a:lstStyle/>
                    <a:p>
                      <a:endParaRPr lang="en-CA" dirty="0"/>
                    </a:p>
                  </a:txBody>
                  <a:tcPr/>
                </a:tc>
                <a:tc>
                  <a:txBody>
                    <a:bodyPr/>
                    <a:lstStyle/>
                    <a:p>
                      <a:endParaRPr lang="en-CA" dirty="0"/>
                    </a:p>
                  </a:txBody>
                  <a:tcPr/>
                </a:tc>
              </a:tr>
            </a:tbl>
          </a:graphicData>
        </a:graphic>
      </p:graphicFrame>
      <p:sp>
        <p:nvSpPr>
          <p:cNvPr id="5" name="TextBox 4"/>
          <p:cNvSpPr txBox="1"/>
          <p:nvPr/>
        </p:nvSpPr>
        <p:spPr>
          <a:xfrm>
            <a:off x="2627784" y="2512877"/>
            <a:ext cx="6120680" cy="584775"/>
          </a:xfrm>
          <a:prstGeom prst="rect">
            <a:avLst/>
          </a:prstGeom>
          <a:noFill/>
        </p:spPr>
        <p:txBody>
          <a:bodyPr wrap="square" rtlCol="0">
            <a:spAutoFit/>
          </a:bodyPr>
          <a:lstStyle/>
          <a:p>
            <a:r>
              <a:rPr lang="en-CA" sz="3200" dirty="0" smtClean="0">
                <a:sym typeface="Wingdings" panose="05000000000000000000" pitchFamily="2" charset="2"/>
              </a:rPr>
              <a:t>------- </a:t>
            </a:r>
            <a:r>
              <a:rPr lang="en-CA" sz="3200" dirty="0" smtClean="0"/>
              <a:t>Chance Events --------</a:t>
            </a:r>
            <a:r>
              <a:rPr lang="en-CA" sz="3200" dirty="0" smtClean="0">
                <a:sym typeface="Wingdings" panose="05000000000000000000" pitchFamily="2" charset="2"/>
              </a:rPr>
              <a:t></a:t>
            </a:r>
            <a:endParaRPr lang="en-CA" sz="3200" dirty="0"/>
          </a:p>
        </p:txBody>
      </p:sp>
      <p:sp>
        <p:nvSpPr>
          <p:cNvPr id="6" name="TextBox 5"/>
          <p:cNvSpPr txBox="1"/>
          <p:nvPr/>
        </p:nvSpPr>
        <p:spPr>
          <a:xfrm>
            <a:off x="3528124" y="3645024"/>
            <a:ext cx="4320000" cy="1261884"/>
          </a:xfrm>
          <a:prstGeom prst="rect">
            <a:avLst/>
          </a:prstGeom>
          <a:noFill/>
          <a:ln>
            <a:solidFill>
              <a:schemeClr val="accent1"/>
            </a:solidFill>
          </a:ln>
        </p:spPr>
        <p:txBody>
          <a:bodyPr wrap="square" rtlCol="0">
            <a:spAutoFit/>
          </a:bodyPr>
          <a:lstStyle/>
          <a:p>
            <a:pPr algn="ctr"/>
            <a:endParaRPr lang="en-CA" sz="1400" dirty="0" smtClean="0"/>
          </a:p>
          <a:p>
            <a:pPr algn="ctr"/>
            <a:r>
              <a:rPr lang="en-CA" sz="4800" dirty="0" smtClean="0"/>
              <a:t>Payoffs</a:t>
            </a:r>
            <a:endParaRPr lang="en-CA" sz="1400" dirty="0" smtClean="0"/>
          </a:p>
          <a:p>
            <a:pPr algn="ctr"/>
            <a:endParaRPr lang="en-CA" sz="1400" dirty="0" smtClean="0"/>
          </a:p>
        </p:txBody>
      </p:sp>
      <p:sp>
        <p:nvSpPr>
          <p:cNvPr id="7" name="TextBox 6"/>
          <p:cNvSpPr txBox="1"/>
          <p:nvPr/>
        </p:nvSpPr>
        <p:spPr>
          <a:xfrm>
            <a:off x="539552" y="3356992"/>
            <a:ext cx="1944216" cy="1938992"/>
          </a:xfrm>
          <a:prstGeom prst="rect">
            <a:avLst/>
          </a:prstGeom>
          <a:noFill/>
          <a:ln>
            <a:solidFill>
              <a:schemeClr val="accent1"/>
            </a:solidFill>
          </a:ln>
        </p:spPr>
        <p:txBody>
          <a:bodyPr wrap="square" rtlCol="0">
            <a:spAutoFit/>
          </a:bodyPr>
          <a:lstStyle/>
          <a:p>
            <a:r>
              <a:rPr lang="en-CA" sz="2400" dirty="0" smtClean="0"/>
              <a:t>  </a:t>
            </a:r>
          </a:p>
          <a:p>
            <a:endParaRPr lang="en-CA" sz="2400" dirty="0"/>
          </a:p>
          <a:p>
            <a:r>
              <a:rPr lang="en-CA" sz="2400" dirty="0" smtClean="0"/>
              <a:t>  Alternatives</a:t>
            </a:r>
          </a:p>
          <a:p>
            <a:endParaRPr lang="en-CA" sz="2400" dirty="0"/>
          </a:p>
          <a:p>
            <a:endParaRPr lang="en-CA" sz="2400" dirty="0"/>
          </a:p>
        </p:txBody>
      </p:sp>
    </p:spTree>
    <p:extLst>
      <p:ext uri="{BB962C8B-B14F-4D97-AF65-F5344CB8AC3E}">
        <p14:creationId xmlns:p14="http://schemas.microsoft.com/office/powerpoint/2010/main" val="613449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Decision Criteria</a:t>
            </a:r>
            <a:endParaRPr lang="en-CA" dirty="0"/>
          </a:p>
        </p:txBody>
      </p:sp>
      <p:sp>
        <p:nvSpPr>
          <p:cNvPr id="3" name="Content Placeholder 2"/>
          <p:cNvSpPr>
            <a:spLocks noGrp="1"/>
          </p:cNvSpPr>
          <p:nvPr>
            <p:ph idx="1"/>
          </p:nvPr>
        </p:nvSpPr>
        <p:spPr>
          <a:xfrm>
            <a:off x="457199" y="1600200"/>
            <a:ext cx="8372007" cy="4876800"/>
          </a:xfrm>
        </p:spPr>
        <p:txBody>
          <a:bodyPr>
            <a:normAutofit fontScale="92500" lnSpcReduction="10000"/>
          </a:bodyPr>
          <a:lstStyle/>
          <a:p>
            <a:pPr lvl="0"/>
            <a:r>
              <a:rPr lang="en-CA" dirty="0" smtClean="0"/>
              <a:t>Optimistic Decision Making</a:t>
            </a:r>
            <a:endParaRPr lang="en-CA" dirty="0"/>
          </a:p>
          <a:p>
            <a:pPr lvl="1"/>
            <a:r>
              <a:rPr lang="en-CA" dirty="0" smtClean="0"/>
              <a:t>evaluate </a:t>
            </a:r>
            <a:r>
              <a:rPr lang="en-CA" dirty="0"/>
              <a:t>each </a:t>
            </a:r>
            <a:r>
              <a:rPr lang="en-CA" dirty="0" smtClean="0"/>
              <a:t>alternative </a:t>
            </a:r>
            <a:r>
              <a:rPr lang="en-CA" dirty="0"/>
              <a:t>in terms of the best payoff that can </a:t>
            </a:r>
            <a:r>
              <a:rPr lang="en-CA" dirty="0" smtClean="0"/>
              <a:t>occur</a:t>
            </a:r>
          </a:p>
          <a:p>
            <a:pPr lvl="1"/>
            <a:endParaRPr lang="en-CA" dirty="0"/>
          </a:p>
          <a:p>
            <a:r>
              <a:rPr lang="en-CA" dirty="0" smtClean="0"/>
              <a:t>Conservative </a:t>
            </a:r>
            <a:r>
              <a:rPr lang="en-CA" dirty="0"/>
              <a:t>Decision </a:t>
            </a:r>
            <a:r>
              <a:rPr lang="en-CA" dirty="0" smtClean="0"/>
              <a:t>Making</a:t>
            </a:r>
          </a:p>
          <a:p>
            <a:pPr lvl="1"/>
            <a:r>
              <a:rPr lang="en-CA" dirty="0" smtClean="0"/>
              <a:t>evaluate </a:t>
            </a:r>
            <a:r>
              <a:rPr lang="en-CA" dirty="0"/>
              <a:t>each </a:t>
            </a:r>
            <a:r>
              <a:rPr lang="en-CA" dirty="0" smtClean="0"/>
              <a:t>alternative </a:t>
            </a:r>
            <a:r>
              <a:rPr lang="en-CA" dirty="0"/>
              <a:t>in terms of the worst payoff that can occur</a:t>
            </a:r>
          </a:p>
          <a:p>
            <a:pPr lvl="1"/>
            <a:r>
              <a:rPr lang="en-CA" dirty="0" smtClean="0"/>
              <a:t>choose </a:t>
            </a:r>
            <a:r>
              <a:rPr lang="en-CA" dirty="0"/>
              <a:t>the alternative that leads to the best worst payoff</a:t>
            </a:r>
          </a:p>
          <a:p>
            <a:endParaRPr lang="en-CA" u="sng" dirty="0" smtClean="0"/>
          </a:p>
          <a:p>
            <a:r>
              <a:rPr lang="en-CA" dirty="0" err="1" smtClean="0"/>
              <a:t>Minimax</a:t>
            </a:r>
            <a:r>
              <a:rPr lang="en-CA" dirty="0" smtClean="0"/>
              <a:t> </a:t>
            </a:r>
            <a:r>
              <a:rPr lang="en-CA" dirty="0"/>
              <a:t>Regret Decision </a:t>
            </a:r>
            <a:r>
              <a:rPr lang="en-CA" dirty="0" smtClean="0"/>
              <a:t>Making</a:t>
            </a:r>
            <a:endParaRPr lang="en-CA" dirty="0"/>
          </a:p>
          <a:p>
            <a:pPr lvl="1"/>
            <a:r>
              <a:rPr lang="en-CA" dirty="0"/>
              <a:t>best of both worlds</a:t>
            </a:r>
          </a:p>
          <a:p>
            <a:pPr lvl="1"/>
            <a:r>
              <a:rPr lang="en-CA" dirty="0"/>
              <a:t>the regret associated with </a:t>
            </a:r>
            <a:r>
              <a:rPr lang="en-CA" dirty="0" smtClean="0"/>
              <a:t>an outcome is </a:t>
            </a:r>
            <a:r>
              <a:rPr lang="en-CA" dirty="0"/>
              <a:t>the </a:t>
            </a:r>
            <a:r>
              <a:rPr lang="en-CA" dirty="0" smtClean="0"/>
              <a:t>lost payoff compared to what would have been the best possible choice</a:t>
            </a:r>
            <a:endParaRPr lang="en-CA" dirty="0"/>
          </a:p>
          <a:p>
            <a:pPr lvl="1"/>
            <a:r>
              <a:rPr lang="en-CA" dirty="0"/>
              <a:t>the maximum regret </a:t>
            </a:r>
            <a:r>
              <a:rPr lang="en-CA" dirty="0" smtClean="0"/>
              <a:t>for each </a:t>
            </a:r>
            <a:r>
              <a:rPr lang="en-CA" dirty="0"/>
              <a:t>alternative is the maximum </a:t>
            </a:r>
            <a:r>
              <a:rPr lang="en-CA" dirty="0" smtClean="0"/>
              <a:t>possible </a:t>
            </a:r>
            <a:r>
              <a:rPr lang="en-CA" dirty="0"/>
              <a:t>payoff that could be </a:t>
            </a:r>
            <a:r>
              <a:rPr lang="en-CA" dirty="0" smtClean="0"/>
              <a:t>lost, </a:t>
            </a:r>
            <a:r>
              <a:rPr lang="en-CA" dirty="0"/>
              <a:t>given the eventual outcomes of </a:t>
            </a:r>
            <a:r>
              <a:rPr lang="en-CA" dirty="0" smtClean="0"/>
              <a:t>chance events</a:t>
            </a:r>
            <a:endParaRPr lang="en-CA" dirty="0"/>
          </a:p>
          <a:p>
            <a:pPr lvl="1"/>
            <a:r>
              <a:rPr lang="en-CA" dirty="0"/>
              <a:t>seek to minimize the maximum regret</a:t>
            </a:r>
          </a:p>
          <a:p>
            <a:endParaRPr lang="en-CA" dirty="0"/>
          </a:p>
        </p:txBody>
      </p:sp>
    </p:spTree>
    <p:extLst>
      <p:ext uri="{BB962C8B-B14F-4D97-AF65-F5344CB8AC3E}">
        <p14:creationId xmlns:p14="http://schemas.microsoft.com/office/powerpoint/2010/main" val="8629588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6007</TotalTime>
  <Words>1521</Words>
  <Application>Microsoft Office PowerPoint</Application>
  <PresentationFormat>On-screen Show (4:3)</PresentationFormat>
  <Paragraphs>231</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Clarity</vt:lpstr>
      <vt:lpstr>Presentations Next Week</vt:lpstr>
      <vt:lpstr>Decision Analysis</vt:lpstr>
      <vt:lpstr>Decision Analysis</vt:lpstr>
      <vt:lpstr>Decision Analysis</vt:lpstr>
      <vt:lpstr>Decision Analysis</vt:lpstr>
      <vt:lpstr>Decision Analysis</vt:lpstr>
      <vt:lpstr>Decision Analysis</vt:lpstr>
      <vt:lpstr>Payoff Table</vt:lpstr>
      <vt:lpstr>Decision Criteria</vt:lpstr>
      <vt:lpstr>Another Example</vt:lpstr>
      <vt:lpstr>Decision Trees</vt:lpstr>
      <vt:lpstr>Decision Scenario with Probabilities</vt:lpstr>
      <vt:lpstr>Rollback Method</vt:lpstr>
      <vt:lpstr>Expected Value</vt:lpstr>
      <vt:lpstr>A More Complex Scenario</vt:lpstr>
      <vt:lpstr>What if we can see the future…</vt:lpstr>
      <vt:lpstr>Expected Value of Perfect Information</vt:lpstr>
      <vt:lpstr>Computing EVPI</vt:lpstr>
      <vt:lpstr>Utility Theory</vt:lpstr>
      <vt:lpstr>Lotteries</vt:lpstr>
      <vt:lpstr>Simple Lotteries</vt:lpstr>
      <vt:lpstr>Simple Lotteries</vt:lpstr>
      <vt:lpstr>Computing Utility</vt:lpstr>
      <vt:lpstr>Multi-Attribute Utility</vt:lpstr>
      <vt:lpstr>End of the road for CrossChek?</vt:lpstr>
      <vt:lpstr>End of the road for CrossChek?</vt:lpstr>
      <vt:lpstr>End of the road for CrossChek?</vt:lpstr>
      <vt:lpstr>PowerPoint Presentation</vt:lpstr>
    </vt:vector>
  </TitlesOfParts>
  <Company>NRC-CNRC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Buffett, Scott</dc:creator>
  <cp:lastModifiedBy>Buffett, Scott</cp:lastModifiedBy>
  <cp:revision>97</cp:revision>
  <dcterms:created xsi:type="dcterms:W3CDTF">2014-01-07T14:52:29Z</dcterms:created>
  <dcterms:modified xsi:type="dcterms:W3CDTF">2015-03-31T18:33:08Z</dcterms:modified>
</cp:coreProperties>
</file>