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4"/>
  </p:notesMasterIdLst>
  <p:sldIdLst>
    <p:sldId id="269" r:id="rId2"/>
    <p:sldId id="270" r:id="rId3"/>
    <p:sldId id="271" r:id="rId4"/>
    <p:sldId id="295" r:id="rId5"/>
    <p:sldId id="273" r:id="rId6"/>
    <p:sldId id="293" r:id="rId7"/>
    <p:sldId id="294" r:id="rId8"/>
    <p:sldId id="274" r:id="rId9"/>
    <p:sldId id="296" r:id="rId10"/>
    <p:sldId id="297" r:id="rId11"/>
    <p:sldId id="298" r:id="rId12"/>
    <p:sldId id="29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E59B8-1E4C-4A4B-8DDF-FABE91B1A69C}" type="datetimeFigureOut">
              <a:rPr lang="en-CA" smtClean="0"/>
              <a:t>13/01/2015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FCF0E0-5EF5-40EC-AB36-888B84932A2C}" type="slidenum">
              <a:rPr lang="en-CA" smtClean="0"/>
              <a:t>‹#›</a:t>
            </a:fld>
            <a:endParaRPr lang="en-CA"/>
          </a:p>
        </p:txBody>
      </p:sp>
    </p:spTree>
    <p:extLst>
      <p:ext uri="{BB962C8B-B14F-4D97-AF65-F5344CB8AC3E}">
        <p14:creationId xmlns:p14="http://schemas.microsoft.com/office/powerpoint/2010/main" val="978748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1EF8F3-2DD8-4732-8A1B-924FFF1A1AD0}" type="datetime2">
              <a:rPr lang="en-US" smtClean="0"/>
              <a:t>Tuesday, January 13,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437FDB-B341-4FA2-B5FA-DCAE32916C6E}" type="datetime2">
              <a:rPr lang="en-US" smtClean="0"/>
              <a:t>Tuesday, January 13,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E970C4-9B64-47F8-8459-9CE3D1CC0E7D}" type="datetime2">
              <a:rPr lang="en-US" smtClean="0"/>
              <a:t>Tuesday, January 13,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AD8833-1CC8-4E7D-B6EA-B0C6B67E19C8}" type="datetime2">
              <a:rPr lang="en-US" smtClean="0"/>
              <a:t>Tuesday, January 13,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4D0A7-D493-4877-B645-5996FB6F4DC5}" type="datetime2">
              <a:rPr lang="en-US" smtClean="0"/>
              <a:t>Tuesday, January 13, 2015</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E64590-8ED1-4A79-9AA4-60D0D2E9B94F}" type="datetime2">
              <a:rPr lang="en-US" smtClean="0"/>
              <a:t>Tuesday, January 13, 2015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0692D3-526E-41BD-890F-3F227B9091C5}" type="datetime2">
              <a:rPr lang="en-US" smtClean="0"/>
              <a:t>Tuesday, January 13, 2015</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58E736-274C-4999-BB7F-67A5AAAF1DB6}" type="datetime2">
              <a:rPr lang="en-US" smtClean="0"/>
              <a:t>Tuesday, January 13, 2015</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04618-4A34-4388-8EFE-2AD29787737A}" type="datetime2">
              <a:rPr lang="en-US" smtClean="0"/>
              <a:t>Tuesday, January 13, 2015</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2E97A-59A0-47E7-AE5F-398DF961642B}" type="datetime2">
              <a:rPr lang="en-US" smtClean="0"/>
              <a:t>Tuesday, January 13, 2015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B9411-5704-425B-9513-D626E9750FF6}" type="datetime2">
              <a:rPr lang="en-US" smtClean="0"/>
              <a:t>Tuesday, January 13, 2015</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653BE24-0AF6-4F3D-8470-F89FED0A0CE0}" type="datetime2">
              <a:rPr lang="en-US" smtClean="0"/>
              <a:t>Tuesday, January 13, 2015</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lindo.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Optimization Models</a:t>
            </a:r>
            <a:endParaRPr lang="en-CA" dirty="0"/>
          </a:p>
        </p:txBody>
      </p:sp>
      <p:sp>
        <p:nvSpPr>
          <p:cNvPr id="3" name="Content Placeholder 2"/>
          <p:cNvSpPr>
            <a:spLocks noGrp="1"/>
          </p:cNvSpPr>
          <p:nvPr>
            <p:ph idx="1"/>
          </p:nvPr>
        </p:nvSpPr>
        <p:spPr/>
        <p:txBody>
          <a:bodyPr/>
          <a:lstStyle/>
          <a:p>
            <a:r>
              <a:rPr lang="en-CA" dirty="0"/>
              <a:t>Mathematical </a:t>
            </a:r>
            <a:r>
              <a:rPr lang="en-CA" dirty="0" smtClean="0"/>
              <a:t>optimization models </a:t>
            </a:r>
            <a:r>
              <a:rPr lang="en-CA" dirty="0"/>
              <a:t>usually contain </a:t>
            </a:r>
            <a:endParaRPr lang="en-CA" dirty="0" smtClean="0"/>
          </a:p>
          <a:p>
            <a:pPr lvl="1"/>
            <a:r>
              <a:rPr lang="en-CA" dirty="0" smtClean="0"/>
              <a:t>an </a:t>
            </a:r>
            <a:r>
              <a:rPr lang="en-CA" u="sng" dirty="0"/>
              <a:t>objective</a:t>
            </a:r>
            <a:r>
              <a:rPr lang="en-CA" dirty="0"/>
              <a:t> </a:t>
            </a:r>
            <a:r>
              <a:rPr lang="en-CA" dirty="0" smtClean="0"/>
              <a:t>(what to do)</a:t>
            </a:r>
          </a:p>
          <a:p>
            <a:pPr lvl="1"/>
            <a:r>
              <a:rPr lang="en-CA" u="sng" dirty="0" smtClean="0"/>
              <a:t>constraints</a:t>
            </a:r>
            <a:r>
              <a:rPr lang="en-CA" dirty="0" smtClean="0"/>
              <a:t> (the </a:t>
            </a:r>
            <a:r>
              <a:rPr lang="en-CA" dirty="0"/>
              <a:t>rules that must be followed). </a:t>
            </a:r>
            <a:endParaRPr lang="en-CA" dirty="0" smtClean="0"/>
          </a:p>
          <a:p>
            <a:pPr lvl="1"/>
            <a:endParaRPr lang="en-CA" dirty="0"/>
          </a:p>
          <a:p>
            <a:r>
              <a:rPr lang="en-CA" dirty="0" smtClean="0"/>
              <a:t>Also referred to as </a:t>
            </a:r>
            <a:r>
              <a:rPr lang="en-CA" i="1" dirty="0" smtClean="0"/>
              <a:t>programming</a:t>
            </a:r>
            <a:r>
              <a:rPr lang="en-CA" dirty="0" smtClean="0"/>
              <a:t> models</a:t>
            </a:r>
          </a:p>
          <a:p>
            <a:endParaRPr lang="en-CA" dirty="0" smtClean="0"/>
          </a:p>
          <a:p>
            <a:r>
              <a:rPr lang="en-CA" dirty="0" smtClean="0"/>
              <a:t>Example </a:t>
            </a:r>
            <a:r>
              <a:rPr lang="en-CA" dirty="0"/>
              <a:t>objective: maximize profit for the week ($150 per unit). </a:t>
            </a:r>
            <a:endParaRPr lang="en-CA" dirty="0" smtClean="0"/>
          </a:p>
          <a:p>
            <a:endParaRPr lang="en-CA" dirty="0"/>
          </a:p>
          <a:p>
            <a:r>
              <a:rPr lang="en-CA" dirty="0" smtClean="0"/>
              <a:t>Example </a:t>
            </a:r>
            <a:r>
              <a:rPr lang="en-CA" dirty="0"/>
              <a:t>constraint: maximum of 40 hours for production (each unit takes 8 hours).</a:t>
            </a:r>
          </a:p>
          <a:p>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a:t>
            </a:fld>
            <a:endParaRPr lang="en-US"/>
          </a:p>
        </p:txBody>
      </p:sp>
    </p:spTree>
    <p:extLst>
      <p:ext uri="{BB962C8B-B14F-4D97-AF65-F5344CB8AC3E}">
        <p14:creationId xmlns:p14="http://schemas.microsoft.com/office/powerpoint/2010/main" val="1400058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LINDO Input</a:t>
            </a:r>
            <a:endParaRPr lang="en-CA" dirty="0"/>
          </a:p>
        </p:txBody>
      </p:sp>
      <p:sp>
        <p:nvSpPr>
          <p:cNvPr id="3" name="Content Placeholder 2"/>
          <p:cNvSpPr>
            <a:spLocks noGrp="1"/>
          </p:cNvSpPr>
          <p:nvPr>
            <p:ph idx="1"/>
          </p:nvPr>
        </p:nvSpPr>
        <p:spPr/>
        <p:txBody>
          <a:bodyPr/>
          <a:lstStyle/>
          <a:p>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10</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642044"/>
            <a:ext cx="6615136" cy="435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8182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LINDO Output</a:t>
            </a:r>
            <a:endParaRPr lang="en-CA" dirty="0"/>
          </a:p>
        </p:txBody>
      </p:sp>
      <p:sp>
        <p:nvSpPr>
          <p:cNvPr id="3" name="Content Placeholder 2"/>
          <p:cNvSpPr>
            <a:spLocks noGrp="1"/>
          </p:cNvSpPr>
          <p:nvPr>
            <p:ph idx="1"/>
          </p:nvPr>
        </p:nvSpPr>
        <p:spPr/>
        <p:txBody>
          <a:bodyPr/>
          <a:lstStyle/>
          <a:p>
            <a:r>
              <a:rPr lang="en-CA" dirty="0" smtClean="0"/>
              <a:t>Objective function value given</a:t>
            </a:r>
          </a:p>
          <a:p>
            <a:pPr lvl="1"/>
            <a:r>
              <a:rPr lang="en-CA" dirty="0" smtClean="0"/>
              <a:t>The optimal value of the objective function</a:t>
            </a:r>
          </a:p>
          <a:p>
            <a:pPr lvl="1"/>
            <a:endParaRPr lang="en-CA" dirty="0"/>
          </a:p>
          <a:p>
            <a:r>
              <a:rPr lang="en-CA" dirty="0" smtClean="0"/>
              <a:t>Solution given</a:t>
            </a:r>
          </a:p>
          <a:p>
            <a:pPr lvl="1"/>
            <a:r>
              <a:rPr lang="en-CA" dirty="0" smtClean="0"/>
              <a:t>Under the “VALUE” heading for each variable</a:t>
            </a:r>
          </a:p>
          <a:p>
            <a:pPr lvl="1"/>
            <a:endParaRPr lang="en-CA" dirty="0"/>
          </a:p>
          <a:p>
            <a:r>
              <a:rPr lang="en-CA" dirty="0" smtClean="0"/>
              <a:t>Ignore everything else for now</a:t>
            </a:r>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11</a:t>
            </a:fld>
            <a:endParaRPr lang="en-US" dirty="0"/>
          </a:p>
        </p:txBody>
      </p:sp>
    </p:spTree>
    <p:extLst>
      <p:ext uri="{BB962C8B-B14F-4D97-AF65-F5344CB8AC3E}">
        <p14:creationId xmlns:p14="http://schemas.microsoft.com/office/powerpoint/2010/main" val="3122294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LINDO Output</a:t>
            </a:r>
            <a:endParaRPr lang="en-CA" dirty="0"/>
          </a:p>
        </p:txBody>
      </p:sp>
      <p:sp>
        <p:nvSpPr>
          <p:cNvPr id="3" name="Content Placeholder 2"/>
          <p:cNvSpPr>
            <a:spLocks noGrp="1"/>
          </p:cNvSpPr>
          <p:nvPr>
            <p:ph idx="1"/>
          </p:nvPr>
        </p:nvSpPr>
        <p:spPr/>
        <p:txBody>
          <a:bodyPr/>
          <a:lstStyle/>
          <a:p>
            <a:endParaRPr lang="en-CA"/>
          </a:p>
        </p:txBody>
      </p:sp>
      <p:sp>
        <p:nvSpPr>
          <p:cNvPr id="4" name="Slide Number Placeholder 3"/>
          <p:cNvSpPr>
            <a:spLocks noGrp="1"/>
          </p:cNvSpPr>
          <p:nvPr>
            <p:ph type="sldNum" sz="quarter" idx="12"/>
          </p:nvPr>
        </p:nvSpPr>
        <p:spPr/>
        <p:txBody>
          <a:bodyPr/>
          <a:lstStyle/>
          <a:p>
            <a:fld id="{0CFEC368-1D7A-4F81-ABF6-AE0E36BAF64C}" type="slidenum">
              <a:rPr lang="en-US" smtClean="0"/>
              <a:pPr/>
              <a:t>12</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556793"/>
            <a:ext cx="6264696" cy="4469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3262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Model Inputs</a:t>
            </a:r>
            <a:endParaRPr lang="en-CA" dirty="0"/>
          </a:p>
        </p:txBody>
      </p:sp>
      <p:sp>
        <p:nvSpPr>
          <p:cNvPr id="3" name="Content Placeholder 2"/>
          <p:cNvSpPr>
            <a:spLocks noGrp="1"/>
          </p:cNvSpPr>
          <p:nvPr>
            <p:ph idx="1"/>
          </p:nvPr>
        </p:nvSpPr>
        <p:spPr/>
        <p:txBody>
          <a:bodyPr/>
          <a:lstStyle/>
          <a:p>
            <a:r>
              <a:rPr lang="en-CA" u="sng" dirty="0" smtClean="0"/>
              <a:t>Controllable inputs</a:t>
            </a:r>
            <a:r>
              <a:rPr lang="en-CA" dirty="0" smtClean="0"/>
              <a:t> are those over which we have influence (</a:t>
            </a:r>
            <a:r>
              <a:rPr lang="en-CA" dirty="0"/>
              <a:t>in this case </a:t>
            </a:r>
            <a:r>
              <a:rPr lang="en-CA" dirty="0" smtClean="0"/>
              <a:t>X), </a:t>
            </a:r>
            <a:r>
              <a:rPr lang="en-CA" dirty="0"/>
              <a:t>and are also referred to as </a:t>
            </a:r>
            <a:r>
              <a:rPr lang="en-CA" u="sng" dirty="0"/>
              <a:t>decision variables</a:t>
            </a:r>
            <a:r>
              <a:rPr lang="en-CA" dirty="0"/>
              <a:t>. The decision alternatives are the different values for these inputs or variables. The optimal alternative is the set of input values that</a:t>
            </a:r>
          </a:p>
          <a:p>
            <a:pPr lvl="1"/>
            <a:r>
              <a:rPr lang="en-CA" dirty="0"/>
              <a:t>is feasible (i.e. satisfies the constraints)</a:t>
            </a:r>
          </a:p>
          <a:p>
            <a:pPr lvl="1"/>
            <a:r>
              <a:rPr lang="en-CA" dirty="0"/>
              <a:t>best meets the </a:t>
            </a:r>
            <a:r>
              <a:rPr lang="en-CA" dirty="0" smtClean="0"/>
              <a:t>objective</a:t>
            </a:r>
          </a:p>
          <a:p>
            <a:pPr lvl="1"/>
            <a:endParaRPr lang="en-CA" u="sng" dirty="0"/>
          </a:p>
          <a:p>
            <a:r>
              <a:rPr lang="en-CA" u="sng" dirty="0" smtClean="0"/>
              <a:t>Uncontrollable </a:t>
            </a:r>
            <a:r>
              <a:rPr lang="en-CA" u="sng" dirty="0"/>
              <a:t>inputs</a:t>
            </a:r>
            <a:r>
              <a:rPr lang="en-CA" dirty="0"/>
              <a:t> are those over which we have </a:t>
            </a:r>
            <a:r>
              <a:rPr lang="en-CA" dirty="0" smtClean="0"/>
              <a:t>no influence</a:t>
            </a:r>
          </a:p>
          <a:p>
            <a:endParaRPr lang="en-CA" dirty="0"/>
          </a:p>
          <a:p>
            <a:endParaRPr lang="en-CA" dirty="0" smtClean="0"/>
          </a:p>
        </p:txBody>
      </p:sp>
      <p:sp>
        <p:nvSpPr>
          <p:cNvPr id="4" name="Slide Number Placeholder 3"/>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2281147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Modeling Example</a:t>
            </a:r>
            <a:endParaRPr lang="en-CA" dirty="0"/>
          </a:p>
        </p:txBody>
      </p:sp>
      <p:sp>
        <p:nvSpPr>
          <p:cNvPr id="3" name="Content Placeholder 2"/>
          <p:cNvSpPr>
            <a:spLocks noGrp="1"/>
          </p:cNvSpPr>
          <p:nvPr>
            <p:ph idx="1"/>
          </p:nvPr>
        </p:nvSpPr>
        <p:spPr/>
        <p:txBody>
          <a:bodyPr>
            <a:normAutofit lnSpcReduction="10000"/>
          </a:bodyPr>
          <a:lstStyle/>
          <a:p>
            <a:r>
              <a:rPr lang="en-CA" dirty="0" err="1" smtClean="0"/>
              <a:t>CrossChek</a:t>
            </a:r>
            <a:r>
              <a:rPr lang="en-CA" dirty="0" smtClean="0"/>
              <a:t> would like to set up displays in some of its retail stores for two new lines of hockey sticks. The company has designated two employees to work on setting up these displays, with employee A having up to 12 hours available and employee B having up to 8 hours available. They need to figure out the optimal number of stores in which to set up each display. </a:t>
            </a:r>
          </a:p>
          <a:p>
            <a:r>
              <a:rPr lang="en-CA" dirty="0" smtClean="0"/>
              <a:t>It is expected that each display of the first stick will bring in $3K in new profit, the second $2K</a:t>
            </a:r>
          </a:p>
          <a:p>
            <a:r>
              <a:rPr lang="en-CA" dirty="0" smtClean="0"/>
              <a:t>It takes employee A 4 hours to set up each display for the first type of stick</a:t>
            </a:r>
          </a:p>
          <a:p>
            <a:r>
              <a:rPr lang="en-CA" dirty="0" smtClean="0"/>
              <a:t>Each display for the second type of stick requires 1 hour from employee A and 2 hours from employee B.</a:t>
            </a:r>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1232874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Linear Programming</a:t>
            </a:r>
            <a:endParaRPr lang="en-CA" dirty="0"/>
          </a:p>
        </p:txBody>
      </p:sp>
      <p:sp>
        <p:nvSpPr>
          <p:cNvPr id="3" name="Content Placeholder 2"/>
          <p:cNvSpPr>
            <a:spLocks noGrp="1"/>
          </p:cNvSpPr>
          <p:nvPr>
            <p:ph idx="1"/>
          </p:nvPr>
        </p:nvSpPr>
        <p:spPr/>
        <p:txBody>
          <a:bodyPr>
            <a:normAutofit/>
          </a:bodyPr>
          <a:lstStyle/>
          <a:p>
            <a:r>
              <a:rPr lang="en-CA" dirty="0"/>
              <a:t>This particular model is a </a:t>
            </a:r>
            <a:r>
              <a:rPr lang="en-CA" u="sng" dirty="0"/>
              <a:t>linear programming model</a:t>
            </a:r>
            <a:r>
              <a:rPr lang="en-CA" dirty="0"/>
              <a:t>, or </a:t>
            </a:r>
            <a:r>
              <a:rPr lang="en-CA" u="sng" dirty="0"/>
              <a:t>linear program</a:t>
            </a:r>
            <a:r>
              <a:rPr lang="en-CA" dirty="0" smtClean="0"/>
              <a:t>.</a:t>
            </a:r>
            <a:endParaRPr lang="en-CA" dirty="0"/>
          </a:p>
          <a:p>
            <a:r>
              <a:rPr lang="en-CA" dirty="0"/>
              <a:t>A mathematical model in which the objective and the constraints are described using </a:t>
            </a:r>
            <a:r>
              <a:rPr lang="en-CA" u="sng" dirty="0"/>
              <a:t>linear </a:t>
            </a:r>
            <a:r>
              <a:rPr lang="en-CA" u="sng" dirty="0" smtClean="0"/>
              <a:t>functions </a:t>
            </a:r>
            <a:r>
              <a:rPr lang="en-CA" dirty="0" smtClean="0"/>
              <a:t>(functions </a:t>
            </a:r>
            <a:r>
              <a:rPr lang="en-CA" dirty="0"/>
              <a:t>in which each variable appears in a separate term and is raised to the first power. A function with n variables will create a line in n-dimensional </a:t>
            </a:r>
            <a:r>
              <a:rPr lang="en-CA" dirty="0" smtClean="0"/>
              <a:t>space).</a:t>
            </a:r>
          </a:p>
          <a:p>
            <a:r>
              <a:rPr lang="en-CA" dirty="0" smtClean="0"/>
              <a:t>“</a:t>
            </a:r>
            <a:r>
              <a:rPr lang="en-CA" dirty="0"/>
              <a:t>Programming” is not meant in the sense of computer programming, but rather that </a:t>
            </a:r>
            <a:r>
              <a:rPr lang="en-CA" dirty="0" smtClean="0"/>
              <a:t>(optimal) decisions </a:t>
            </a:r>
            <a:r>
              <a:rPr lang="en-CA" dirty="0"/>
              <a:t>must be made within the model. Thus the act of describing and solving a decision problem with linear objective and constraint functions is referred to as linear programming</a:t>
            </a:r>
            <a:r>
              <a:rPr lang="en-CA" dirty="0" smtClean="0"/>
              <a:t>.</a:t>
            </a:r>
            <a:endParaRPr lang="en-CA" dirty="0"/>
          </a:p>
          <a:p>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3766669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 to </a:t>
            </a:r>
            <a:r>
              <a:rPr lang="en-CA" dirty="0" err="1" smtClean="0"/>
              <a:t>CrossChek</a:t>
            </a:r>
            <a:r>
              <a:rPr lang="en-CA" dirty="0" smtClean="0"/>
              <a:t> Manufacturing</a:t>
            </a:r>
            <a:endParaRPr lang="en-CA" dirty="0"/>
          </a:p>
        </p:txBody>
      </p:sp>
      <p:sp>
        <p:nvSpPr>
          <p:cNvPr id="3" name="Content Placeholder 2"/>
          <p:cNvSpPr>
            <a:spLocks noGrp="1"/>
          </p:cNvSpPr>
          <p:nvPr>
            <p:ph idx="1"/>
          </p:nvPr>
        </p:nvSpPr>
        <p:spPr/>
        <p:txBody>
          <a:bodyPr>
            <a:normAutofit lnSpcReduction="10000"/>
          </a:bodyPr>
          <a:lstStyle/>
          <a:p>
            <a:r>
              <a:rPr lang="en-CA" dirty="0"/>
              <a:t>Consider two high-end hockey sticks, A and B. $150 and $200 profit are earned from each sale of A and B, respectively. Each product goes through 3 phases of production.</a:t>
            </a:r>
          </a:p>
          <a:p>
            <a:pPr lvl="1"/>
            <a:r>
              <a:rPr lang="en-CA" dirty="0"/>
              <a:t>A requires 1 hour of work in phase 1, 48 min in phase 2, and 30 min in phase 3.</a:t>
            </a:r>
          </a:p>
          <a:p>
            <a:pPr lvl="1"/>
            <a:r>
              <a:rPr lang="en-CA" dirty="0"/>
              <a:t>B requires 40 min, 48 min and 1 hour, respectively. </a:t>
            </a:r>
          </a:p>
          <a:p>
            <a:r>
              <a:rPr lang="en-CA" dirty="0"/>
              <a:t>Limited manufacturing capacity: </a:t>
            </a:r>
          </a:p>
          <a:p>
            <a:pPr lvl="1"/>
            <a:r>
              <a:rPr lang="en-CA" dirty="0"/>
              <a:t>phase 1 1000 total hours</a:t>
            </a:r>
          </a:p>
          <a:p>
            <a:pPr lvl="1"/>
            <a:r>
              <a:rPr lang="en-CA" dirty="0"/>
              <a:t>phase 2 960</a:t>
            </a:r>
          </a:p>
          <a:p>
            <a:pPr lvl="1"/>
            <a:r>
              <a:rPr lang="en-CA" dirty="0"/>
              <a:t>phase 3 1000</a:t>
            </a:r>
          </a:p>
          <a:p>
            <a:r>
              <a:rPr lang="en-CA" dirty="0"/>
              <a:t>How many of each product should be produced? </a:t>
            </a:r>
          </a:p>
          <a:p>
            <a:pPr lvl="1"/>
            <a:r>
              <a:rPr lang="en-CA" dirty="0"/>
              <a:t>Maximize profit</a:t>
            </a:r>
          </a:p>
          <a:p>
            <a:pPr lvl="1"/>
            <a:r>
              <a:rPr lang="en-CA" dirty="0"/>
              <a:t>Satisfy </a:t>
            </a:r>
            <a:r>
              <a:rPr lang="en-CA" dirty="0" smtClean="0"/>
              <a:t>constraints</a:t>
            </a:r>
            <a:endParaRPr lang="en-CA" dirty="0"/>
          </a:p>
          <a:p>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1175323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LP: Production Planning</a:t>
            </a:r>
            <a:endParaRPr lang="en-CA" dirty="0"/>
          </a:p>
        </p:txBody>
      </p:sp>
      <p:sp>
        <p:nvSpPr>
          <p:cNvPr id="3" name="Content Placeholder 2"/>
          <p:cNvSpPr>
            <a:spLocks noGrp="1"/>
          </p:cNvSpPr>
          <p:nvPr>
            <p:ph idx="1"/>
          </p:nvPr>
        </p:nvSpPr>
        <p:spPr/>
        <p:txBody>
          <a:bodyPr>
            <a:normAutofit lnSpcReduction="10000"/>
          </a:bodyPr>
          <a:lstStyle/>
          <a:p>
            <a:r>
              <a:rPr lang="en-CA" dirty="0" smtClean="0"/>
              <a:t>Three </a:t>
            </a:r>
            <a:r>
              <a:rPr lang="en-CA" dirty="0"/>
              <a:t>products P1, P2, P3, two machines M1 &amp; M2. </a:t>
            </a:r>
          </a:p>
          <a:p>
            <a:r>
              <a:rPr lang="en-CA" dirty="0" smtClean="0"/>
              <a:t>Machine </a:t>
            </a:r>
            <a:r>
              <a:rPr lang="en-CA" dirty="0"/>
              <a:t>capacities: 8 &amp; 9 hours, respectively. </a:t>
            </a:r>
          </a:p>
          <a:p>
            <a:r>
              <a:rPr lang="en-CA" dirty="0" smtClean="0"/>
              <a:t>The </a:t>
            </a:r>
            <a:r>
              <a:rPr lang="en-CA" dirty="0"/>
              <a:t>products sell for $20, $15, and $17, respectively. </a:t>
            </a:r>
          </a:p>
          <a:p>
            <a:r>
              <a:rPr lang="en-CA" dirty="0"/>
              <a:t>Production costs: M1: $120 per hour, M2: $90 per hour.</a:t>
            </a:r>
          </a:p>
          <a:p>
            <a:endParaRPr lang="en-CA" dirty="0"/>
          </a:p>
          <a:p>
            <a:r>
              <a:rPr lang="en-CA" dirty="0" smtClean="0"/>
              <a:t>Processing </a:t>
            </a:r>
            <a:r>
              <a:rPr lang="en-CA" dirty="0"/>
              <a:t>times of the products on the </a:t>
            </a:r>
            <a:r>
              <a:rPr lang="en-CA" dirty="0" smtClean="0"/>
              <a:t>machines (minutes):</a:t>
            </a:r>
            <a:endParaRPr lang="en-CA" dirty="0"/>
          </a:p>
          <a:p>
            <a:endParaRPr lang="en-CA" sz="1800" dirty="0"/>
          </a:p>
          <a:p>
            <a:pPr marL="0" indent="0">
              <a:buNone/>
            </a:pPr>
            <a:r>
              <a:rPr lang="en-CA" sz="1800" dirty="0" smtClean="0"/>
              <a:t>		</a:t>
            </a:r>
            <a:r>
              <a:rPr lang="en-CA" sz="1800" dirty="0"/>
              <a:t>	P1	P2	P3</a:t>
            </a:r>
          </a:p>
          <a:p>
            <a:pPr marL="0" indent="0">
              <a:buNone/>
            </a:pPr>
            <a:r>
              <a:rPr lang="en-CA" sz="1800" dirty="0" smtClean="0"/>
              <a:t>		M1</a:t>
            </a:r>
            <a:r>
              <a:rPr lang="en-CA" sz="1800" dirty="0"/>
              <a:t>	3	5	4</a:t>
            </a:r>
          </a:p>
          <a:p>
            <a:pPr marL="0" indent="0">
              <a:buNone/>
            </a:pPr>
            <a:r>
              <a:rPr lang="en-CA" sz="1800" dirty="0" smtClean="0"/>
              <a:t>		M2</a:t>
            </a:r>
            <a:r>
              <a:rPr lang="en-CA" sz="1800" dirty="0"/>
              <a:t>	6	1	</a:t>
            </a:r>
            <a:r>
              <a:rPr lang="en-CA" sz="1800" dirty="0" smtClean="0"/>
              <a:t>3</a:t>
            </a:r>
          </a:p>
          <a:p>
            <a:pPr marL="0" indent="0">
              <a:buNone/>
            </a:pPr>
            <a:endParaRPr lang="en-CA" sz="1800" dirty="0"/>
          </a:p>
          <a:p>
            <a:r>
              <a:rPr lang="en-CA" dirty="0" smtClean="0"/>
              <a:t>Need to maximize profit</a:t>
            </a:r>
            <a:endParaRPr lang="en-CA" dirty="0"/>
          </a:p>
        </p:txBody>
      </p:sp>
    </p:spTree>
    <p:extLst>
      <p:ext uri="{BB962C8B-B14F-4D97-AF65-F5344CB8AC3E}">
        <p14:creationId xmlns:p14="http://schemas.microsoft.com/office/powerpoint/2010/main" val="3309795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LP: </a:t>
            </a:r>
            <a:r>
              <a:rPr lang="en-US" dirty="0"/>
              <a:t>Employee Scheduling</a:t>
            </a:r>
            <a:endParaRPr lang="en-CA" dirty="0"/>
          </a:p>
        </p:txBody>
      </p:sp>
      <p:sp>
        <p:nvSpPr>
          <p:cNvPr id="3" name="Content Placeholder 2"/>
          <p:cNvSpPr>
            <a:spLocks noGrp="1"/>
          </p:cNvSpPr>
          <p:nvPr>
            <p:ph idx="1"/>
          </p:nvPr>
        </p:nvSpPr>
        <p:spPr/>
        <p:txBody>
          <a:bodyPr>
            <a:normAutofit/>
          </a:bodyPr>
          <a:lstStyle/>
          <a:p>
            <a:r>
              <a:rPr lang="en-CA" dirty="0" smtClean="0"/>
              <a:t>Allocate </a:t>
            </a:r>
            <a:r>
              <a:rPr lang="en-CA" dirty="0"/>
              <a:t>employees to shifts. Shifts start every four hours at 0600 </a:t>
            </a:r>
            <a:r>
              <a:rPr lang="en-CA" dirty="0" err="1"/>
              <a:t>hrs</a:t>
            </a:r>
            <a:r>
              <a:rPr lang="en-CA" dirty="0"/>
              <a:t>, 1000 </a:t>
            </a:r>
            <a:r>
              <a:rPr lang="en-CA" dirty="0" err="1"/>
              <a:t>hrs</a:t>
            </a:r>
            <a:r>
              <a:rPr lang="en-CA" dirty="0"/>
              <a:t>, 1400 </a:t>
            </a:r>
            <a:r>
              <a:rPr lang="en-CA" dirty="0" err="1"/>
              <a:t>hrs</a:t>
            </a:r>
            <a:r>
              <a:rPr lang="en-CA" dirty="0"/>
              <a:t>, etc. </a:t>
            </a:r>
            <a:r>
              <a:rPr lang="en-CA" dirty="0" smtClean="0"/>
              <a:t>Each shift lasts </a:t>
            </a:r>
            <a:r>
              <a:rPr lang="en-CA" smtClean="0"/>
              <a:t>8 hours. Minimize </a:t>
            </a:r>
            <a:r>
              <a:rPr lang="en-CA" dirty="0"/>
              <a:t>the total number of employees required. </a:t>
            </a:r>
          </a:p>
          <a:p>
            <a:endParaRPr lang="en-CA" dirty="0"/>
          </a:p>
          <a:p>
            <a:r>
              <a:rPr lang="en-CA" dirty="0"/>
              <a:t>Personnel requirements during 4-hour time </a:t>
            </a:r>
            <a:r>
              <a:rPr lang="en-CA" dirty="0" smtClean="0"/>
              <a:t>slots:</a:t>
            </a:r>
            <a:endParaRPr lang="en-CA" dirty="0"/>
          </a:p>
          <a:p>
            <a:endParaRPr lang="en-CA" dirty="0"/>
          </a:p>
          <a:p>
            <a:endParaRPr lang="en-CA" dirty="0"/>
          </a:p>
          <a:p>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330115077"/>
              </p:ext>
            </p:extLst>
          </p:nvPr>
        </p:nvGraphicFramePr>
        <p:xfrm>
          <a:off x="899592" y="3933056"/>
          <a:ext cx="6885315" cy="1828800"/>
        </p:xfrm>
        <a:graphic>
          <a:graphicData uri="http://schemas.openxmlformats.org/drawingml/2006/table">
            <a:tbl>
              <a:tblPr>
                <a:tableStyleId>{5C22544A-7EE6-4342-B048-85BDC9FD1C3A}</a:tableStyleId>
              </a:tblPr>
              <a:tblGrid>
                <a:gridCol w="1538418"/>
                <a:gridCol w="901605"/>
                <a:gridCol w="901605"/>
                <a:gridCol w="901605"/>
                <a:gridCol w="901605"/>
                <a:gridCol w="838872"/>
                <a:gridCol w="901605"/>
              </a:tblGrid>
              <a:tr h="584448">
                <a:tc>
                  <a:txBody>
                    <a:bodyPr/>
                    <a:lstStyle/>
                    <a:p>
                      <a:pPr algn="ctr">
                        <a:spcAft>
                          <a:spcPts val="0"/>
                        </a:spcAft>
                      </a:pPr>
                      <a:r>
                        <a:rPr lang="en-US" sz="2000" dirty="0">
                          <a:effectLst/>
                        </a:rPr>
                        <a:t>Shift</a:t>
                      </a:r>
                      <a:endParaRPr lang="en-CA" sz="1100" dirty="0">
                        <a:effectLst/>
                        <a:latin typeface="Times New Roman"/>
                        <a:ea typeface="Times New Roman"/>
                      </a:endParaRPr>
                    </a:p>
                  </a:txBody>
                  <a:tcPr marL="68580" marR="68580" marT="0" marB="0" anchor="ctr"/>
                </a:tc>
                <a:tc>
                  <a:txBody>
                    <a:bodyPr/>
                    <a:lstStyle/>
                    <a:p>
                      <a:pPr algn="ctr">
                        <a:spcAft>
                          <a:spcPts val="0"/>
                        </a:spcAft>
                      </a:pPr>
                      <a:r>
                        <a:rPr lang="en-US" sz="2000">
                          <a:effectLst/>
                        </a:rPr>
                        <a:t>0600</a:t>
                      </a:r>
                      <a:endParaRPr lang="en-CA" sz="1100">
                        <a:effectLst/>
                      </a:endParaRPr>
                    </a:p>
                    <a:p>
                      <a:pPr algn="ctr">
                        <a:spcAft>
                          <a:spcPts val="0"/>
                        </a:spcAft>
                      </a:pPr>
                      <a:r>
                        <a:rPr lang="en-US" sz="2000">
                          <a:effectLst/>
                          <a:sym typeface="Symbol"/>
                        </a:rPr>
                        <a:t></a:t>
                      </a:r>
                      <a:r>
                        <a:rPr lang="en-US" sz="2000">
                          <a:effectLst/>
                        </a:rPr>
                        <a:t>1000</a:t>
                      </a:r>
                      <a:endParaRPr lang="en-CA" sz="1100">
                        <a:effectLst/>
                        <a:latin typeface="Times New Roman"/>
                        <a:ea typeface="Times New Roman"/>
                      </a:endParaRPr>
                    </a:p>
                  </a:txBody>
                  <a:tcPr marL="68580" marR="68580" marT="0" marB="0" anchor="ctr"/>
                </a:tc>
                <a:tc>
                  <a:txBody>
                    <a:bodyPr/>
                    <a:lstStyle/>
                    <a:p>
                      <a:pPr algn="ctr">
                        <a:spcAft>
                          <a:spcPts val="0"/>
                        </a:spcAft>
                      </a:pPr>
                      <a:r>
                        <a:rPr lang="en-US" sz="2000">
                          <a:effectLst/>
                        </a:rPr>
                        <a:t>1000</a:t>
                      </a:r>
                      <a:endParaRPr lang="en-CA" sz="1100">
                        <a:effectLst/>
                      </a:endParaRPr>
                    </a:p>
                    <a:p>
                      <a:pPr algn="ctr">
                        <a:spcAft>
                          <a:spcPts val="0"/>
                        </a:spcAft>
                      </a:pPr>
                      <a:r>
                        <a:rPr lang="en-US" sz="2000">
                          <a:effectLst/>
                          <a:sym typeface="Symbol"/>
                        </a:rPr>
                        <a:t></a:t>
                      </a:r>
                      <a:r>
                        <a:rPr lang="en-US" sz="2000">
                          <a:effectLst/>
                        </a:rPr>
                        <a:t>1400</a:t>
                      </a:r>
                      <a:endParaRPr lang="en-CA" sz="1100">
                        <a:effectLst/>
                        <a:latin typeface="Times New Roman"/>
                        <a:ea typeface="Times New Roman"/>
                      </a:endParaRPr>
                    </a:p>
                  </a:txBody>
                  <a:tcPr marL="68580" marR="68580" marT="0" marB="0" anchor="ctr"/>
                </a:tc>
                <a:tc>
                  <a:txBody>
                    <a:bodyPr/>
                    <a:lstStyle/>
                    <a:p>
                      <a:pPr algn="ctr">
                        <a:spcAft>
                          <a:spcPts val="0"/>
                        </a:spcAft>
                      </a:pPr>
                      <a:r>
                        <a:rPr lang="en-US" sz="2000">
                          <a:effectLst/>
                        </a:rPr>
                        <a:t>1400</a:t>
                      </a:r>
                      <a:endParaRPr lang="en-CA" sz="1100">
                        <a:effectLst/>
                      </a:endParaRPr>
                    </a:p>
                    <a:p>
                      <a:pPr algn="ctr">
                        <a:spcAft>
                          <a:spcPts val="0"/>
                        </a:spcAft>
                      </a:pPr>
                      <a:r>
                        <a:rPr lang="en-US" sz="2000">
                          <a:effectLst/>
                          <a:sym typeface="Symbol"/>
                        </a:rPr>
                        <a:t></a:t>
                      </a:r>
                      <a:r>
                        <a:rPr lang="en-US" sz="2000">
                          <a:effectLst/>
                        </a:rPr>
                        <a:t>1800</a:t>
                      </a:r>
                      <a:endParaRPr lang="en-CA" sz="1100">
                        <a:effectLst/>
                        <a:latin typeface="Times New Roman"/>
                        <a:ea typeface="Times New Roman"/>
                      </a:endParaRPr>
                    </a:p>
                  </a:txBody>
                  <a:tcPr marL="68580" marR="68580" marT="0" marB="0" anchor="ctr"/>
                </a:tc>
                <a:tc>
                  <a:txBody>
                    <a:bodyPr/>
                    <a:lstStyle/>
                    <a:p>
                      <a:pPr algn="ctr">
                        <a:spcAft>
                          <a:spcPts val="0"/>
                        </a:spcAft>
                      </a:pPr>
                      <a:r>
                        <a:rPr lang="en-US" sz="2000">
                          <a:effectLst/>
                        </a:rPr>
                        <a:t>1800</a:t>
                      </a:r>
                      <a:endParaRPr lang="en-CA" sz="1100">
                        <a:effectLst/>
                      </a:endParaRPr>
                    </a:p>
                    <a:p>
                      <a:pPr algn="ctr">
                        <a:spcAft>
                          <a:spcPts val="0"/>
                        </a:spcAft>
                      </a:pPr>
                      <a:r>
                        <a:rPr lang="en-US" sz="2000">
                          <a:effectLst/>
                          <a:sym typeface="Symbol"/>
                        </a:rPr>
                        <a:t></a:t>
                      </a:r>
                      <a:r>
                        <a:rPr lang="en-US" sz="2000">
                          <a:effectLst/>
                        </a:rPr>
                        <a:t>2200</a:t>
                      </a:r>
                      <a:endParaRPr lang="en-CA" sz="1100">
                        <a:effectLst/>
                        <a:latin typeface="Times New Roman"/>
                        <a:ea typeface="Times New Roman"/>
                      </a:endParaRPr>
                    </a:p>
                  </a:txBody>
                  <a:tcPr marL="68580" marR="68580" marT="0" marB="0" anchor="ctr"/>
                </a:tc>
                <a:tc>
                  <a:txBody>
                    <a:bodyPr/>
                    <a:lstStyle/>
                    <a:p>
                      <a:pPr algn="ctr">
                        <a:spcAft>
                          <a:spcPts val="0"/>
                        </a:spcAft>
                      </a:pPr>
                      <a:r>
                        <a:rPr lang="en-US" sz="2000">
                          <a:effectLst/>
                        </a:rPr>
                        <a:t>2200-0200</a:t>
                      </a:r>
                      <a:endParaRPr lang="en-CA" sz="1100">
                        <a:effectLst/>
                        <a:latin typeface="Times New Roman"/>
                        <a:ea typeface="Times New Roman"/>
                      </a:endParaRPr>
                    </a:p>
                  </a:txBody>
                  <a:tcPr marL="68580" marR="68580" marT="0" marB="0" anchor="ctr"/>
                </a:tc>
                <a:tc>
                  <a:txBody>
                    <a:bodyPr/>
                    <a:lstStyle/>
                    <a:p>
                      <a:pPr algn="ctr">
                        <a:spcAft>
                          <a:spcPts val="0"/>
                        </a:spcAft>
                      </a:pPr>
                      <a:r>
                        <a:rPr lang="en-US" sz="2000">
                          <a:effectLst/>
                        </a:rPr>
                        <a:t>0200</a:t>
                      </a:r>
                      <a:endParaRPr lang="en-CA" sz="1100">
                        <a:effectLst/>
                      </a:endParaRPr>
                    </a:p>
                    <a:p>
                      <a:pPr algn="ctr">
                        <a:spcAft>
                          <a:spcPts val="0"/>
                        </a:spcAft>
                      </a:pPr>
                      <a:r>
                        <a:rPr lang="en-US" sz="2000">
                          <a:effectLst/>
                          <a:sym typeface="Symbol"/>
                        </a:rPr>
                        <a:t></a:t>
                      </a:r>
                      <a:r>
                        <a:rPr lang="en-US" sz="2000">
                          <a:effectLst/>
                        </a:rPr>
                        <a:t>0600</a:t>
                      </a:r>
                      <a:endParaRPr lang="en-CA" sz="1100">
                        <a:effectLst/>
                        <a:latin typeface="Times New Roman"/>
                        <a:ea typeface="Times New Roman"/>
                      </a:endParaRPr>
                    </a:p>
                  </a:txBody>
                  <a:tcPr marL="68580" marR="68580" marT="0" marB="0" anchor="ctr"/>
                </a:tc>
              </a:tr>
              <a:tr h="0">
                <a:tc>
                  <a:txBody>
                    <a:bodyPr/>
                    <a:lstStyle/>
                    <a:p>
                      <a:pPr algn="l">
                        <a:spcAft>
                          <a:spcPts val="0"/>
                        </a:spcAft>
                      </a:pPr>
                      <a:r>
                        <a:rPr lang="en-US" sz="2000" dirty="0" smtClean="0">
                          <a:effectLst/>
                        </a:rPr>
                        <a:t>Minimum required </a:t>
                      </a:r>
                      <a:r>
                        <a:rPr lang="en-US" sz="2000" dirty="0">
                          <a:effectLst/>
                        </a:rPr>
                        <a:t>number of employees</a:t>
                      </a:r>
                      <a:endParaRPr lang="en-CA" sz="1100" dirty="0">
                        <a:effectLst/>
                        <a:latin typeface="Times New Roman"/>
                        <a:ea typeface="Times New Roman"/>
                      </a:endParaRPr>
                    </a:p>
                  </a:txBody>
                  <a:tcPr marL="68580" marR="68580" marT="0" marB="0"/>
                </a:tc>
                <a:tc>
                  <a:txBody>
                    <a:bodyPr/>
                    <a:lstStyle/>
                    <a:p>
                      <a:pPr algn="ctr">
                        <a:spcAft>
                          <a:spcPts val="0"/>
                        </a:spcAft>
                      </a:pPr>
                      <a:r>
                        <a:rPr lang="en-US" sz="2000">
                          <a:effectLst/>
                        </a:rPr>
                        <a:t> </a:t>
                      </a:r>
                      <a:endParaRPr lang="en-CA" sz="1100">
                        <a:effectLst/>
                      </a:endParaRPr>
                    </a:p>
                    <a:p>
                      <a:pPr algn="ctr">
                        <a:spcAft>
                          <a:spcPts val="0"/>
                        </a:spcAft>
                      </a:pPr>
                      <a:r>
                        <a:rPr lang="en-US" sz="2000">
                          <a:effectLst/>
                        </a:rPr>
                        <a:t>17</a:t>
                      </a:r>
                      <a:endParaRPr lang="en-CA" sz="1100">
                        <a:effectLst/>
                        <a:latin typeface="Times New Roman"/>
                        <a:ea typeface="Times New Roman"/>
                      </a:endParaRPr>
                    </a:p>
                  </a:txBody>
                  <a:tcPr marL="68580" marR="68580" marT="0" marB="0"/>
                </a:tc>
                <a:tc>
                  <a:txBody>
                    <a:bodyPr/>
                    <a:lstStyle/>
                    <a:p>
                      <a:pPr algn="ctr">
                        <a:spcAft>
                          <a:spcPts val="0"/>
                        </a:spcAft>
                      </a:pPr>
                      <a:r>
                        <a:rPr lang="en-US" sz="2000">
                          <a:effectLst/>
                        </a:rPr>
                        <a:t> </a:t>
                      </a:r>
                      <a:endParaRPr lang="en-CA" sz="1100">
                        <a:effectLst/>
                      </a:endParaRPr>
                    </a:p>
                    <a:p>
                      <a:pPr algn="ctr">
                        <a:spcAft>
                          <a:spcPts val="0"/>
                        </a:spcAft>
                      </a:pPr>
                      <a:r>
                        <a:rPr lang="en-US" sz="2000">
                          <a:effectLst/>
                        </a:rPr>
                        <a:t>9</a:t>
                      </a:r>
                      <a:endParaRPr lang="en-CA" sz="1100">
                        <a:effectLst/>
                        <a:latin typeface="Times New Roman"/>
                        <a:ea typeface="Times New Roman"/>
                      </a:endParaRPr>
                    </a:p>
                  </a:txBody>
                  <a:tcPr marL="68580" marR="68580" marT="0" marB="0"/>
                </a:tc>
                <a:tc>
                  <a:txBody>
                    <a:bodyPr/>
                    <a:lstStyle/>
                    <a:p>
                      <a:pPr algn="ctr">
                        <a:spcAft>
                          <a:spcPts val="0"/>
                        </a:spcAft>
                      </a:pPr>
                      <a:r>
                        <a:rPr lang="en-US" sz="2000">
                          <a:effectLst/>
                        </a:rPr>
                        <a:t> </a:t>
                      </a:r>
                      <a:endParaRPr lang="en-CA" sz="1100">
                        <a:effectLst/>
                      </a:endParaRPr>
                    </a:p>
                    <a:p>
                      <a:pPr algn="ctr">
                        <a:spcAft>
                          <a:spcPts val="0"/>
                        </a:spcAft>
                      </a:pPr>
                      <a:r>
                        <a:rPr lang="en-US" sz="2000">
                          <a:effectLst/>
                        </a:rPr>
                        <a:t>19</a:t>
                      </a:r>
                      <a:endParaRPr lang="en-CA" sz="1100">
                        <a:effectLst/>
                        <a:latin typeface="Times New Roman"/>
                        <a:ea typeface="Times New Roman"/>
                      </a:endParaRPr>
                    </a:p>
                  </a:txBody>
                  <a:tcPr marL="68580" marR="68580" marT="0" marB="0"/>
                </a:tc>
                <a:tc>
                  <a:txBody>
                    <a:bodyPr/>
                    <a:lstStyle/>
                    <a:p>
                      <a:pPr algn="ctr">
                        <a:spcAft>
                          <a:spcPts val="0"/>
                        </a:spcAft>
                      </a:pPr>
                      <a:r>
                        <a:rPr lang="en-US" sz="2000">
                          <a:effectLst/>
                        </a:rPr>
                        <a:t> </a:t>
                      </a:r>
                      <a:endParaRPr lang="en-CA" sz="1100">
                        <a:effectLst/>
                      </a:endParaRPr>
                    </a:p>
                    <a:p>
                      <a:pPr algn="ctr">
                        <a:spcAft>
                          <a:spcPts val="0"/>
                        </a:spcAft>
                      </a:pPr>
                      <a:r>
                        <a:rPr lang="en-US" sz="2000">
                          <a:effectLst/>
                        </a:rPr>
                        <a:t>12</a:t>
                      </a:r>
                      <a:endParaRPr lang="en-CA" sz="1100">
                        <a:effectLst/>
                        <a:latin typeface="Times New Roman"/>
                        <a:ea typeface="Times New Roman"/>
                      </a:endParaRPr>
                    </a:p>
                  </a:txBody>
                  <a:tcPr marL="68580" marR="68580" marT="0" marB="0"/>
                </a:tc>
                <a:tc>
                  <a:txBody>
                    <a:bodyPr/>
                    <a:lstStyle/>
                    <a:p>
                      <a:pPr algn="ctr">
                        <a:spcAft>
                          <a:spcPts val="0"/>
                        </a:spcAft>
                      </a:pPr>
                      <a:r>
                        <a:rPr lang="en-US" sz="2000">
                          <a:effectLst/>
                        </a:rPr>
                        <a:t> </a:t>
                      </a:r>
                      <a:endParaRPr lang="en-CA" sz="1100">
                        <a:effectLst/>
                      </a:endParaRPr>
                    </a:p>
                    <a:p>
                      <a:pPr algn="ctr">
                        <a:spcAft>
                          <a:spcPts val="0"/>
                        </a:spcAft>
                      </a:pPr>
                      <a:r>
                        <a:rPr lang="en-US" sz="2000">
                          <a:effectLst/>
                        </a:rPr>
                        <a:t>5</a:t>
                      </a:r>
                      <a:endParaRPr lang="en-CA" sz="1100">
                        <a:effectLst/>
                        <a:latin typeface="Times New Roman"/>
                        <a:ea typeface="Times New Roman"/>
                      </a:endParaRPr>
                    </a:p>
                  </a:txBody>
                  <a:tcPr marL="68580" marR="68580" marT="0" marB="0"/>
                </a:tc>
                <a:tc>
                  <a:txBody>
                    <a:bodyPr/>
                    <a:lstStyle/>
                    <a:p>
                      <a:pPr algn="ctr">
                        <a:spcAft>
                          <a:spcPts val="0"/>
                        </a:spcAft>
                      </a:pPr>
                      <a:r>
                        <a:rPr lang="en-US" sz="2000" dirty="0">
                          <a:effectLst/>
                        </a:rPr>
                        <a:t> </a:t>
                      </a:r>
                      <a:endParaRPr lang="en-CA" sz="1100" dirty="0">
                        <a:effectLst/>
                      </a:endParaRPr>
                    </a:p>
                    <a:p>
                      <a:pPr algn="ctr">
                        <a:spcAft>
                          <a:spcPts val="0"/>
                        </a:spcAft>
                      </a:pPr>
                      <a:r>
                        <a:rPr lang="en-US" sz="2000" dirty="0">
                          <a:effectLst/>
                        </a:rPr>
                        <a:t>8</a:t>
                      </a:r>
                      <a:endParaRPr lang="en-CA" sz="11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68714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LINDO</a:t>
            </a:r>
            <a:endParaRPr lang="en-CA" dirty="0"/>
          </a:p>
        </p:txBody>
      </p:sp>
      <p:sp>
        <p:nvSpPr>
          <p:cNvPr id="3" name="Content Placeholder 2"/>
          <p:cNvSpPr>
            <a:spLocks noGrp="1"/>
          </p:cNvSpPr>
          <p:nvPr>
            <p:ph idx="1"/>
          </p:nvPr>
        </p:nvSpPr>
        <p:spPr/>
        <p:txBody>
          <a:bodyPr/>
          <a:lstStyle/>
          <a:p>
            <a:r>
              <a:rPr lang="en-CA" dirty="0"/>
              <a:t>Windows software for solving linear programming models</a:t>
            </a:r>
          </a:p>
          <a:p>
            <a:r>
              <a:rPr lang="en-CA" dirty="0" smtClean="0">
                <a:hlinkClick r:id="rId2"/>
              </a:rPr>
              <a:t>http</a:t>
            </a:r>
            <a:r>
              <a:rPr lang="en-CA" dirty="0">
                <a:hlinkClick r:id="rId2"/>
              </a:rPr>
              <a:t>://www.lindo.com</a:t>
            </a:r>
            <a:r>
              <a:rPr lang="en-CA" dirty="0" smtClean="0">
                <a:hlinkClick r:id="rId2"/>
              </a:rPr>
              <a:t>/</a:t>
            </a:r>
            <a:endParaRPr lang="en-CA" dirty="0" smtClean="0"/>
          </a:p>
          <a:p>
            <a:r>
              <a:rPr lang="en-CA" dirty="0" smtClean="0"/>
              <a:t>Download and install “Classic LINDO”</a:t>
            </a:r>
          </a:p>
          <a:p>
            <a:r>
              <a:rPr lang="en-CA" dirty="0" smtClean="0"/>
              <a:t>Select “Demo Version” when prompted</a:t>
            </a:r>
          </a:p>
        </p:txBody>
      </p:sp>
      <p:sp>
        <p:nvSpPr>
          <p:cNvPr id="4" name="Slide Number Placeholder 3"/>
          <p:cNvSpPr>
            <a:spLocks noGrp="1"/>
          </p:cNvSpPr>
          <p:nvPr>
            <p:ph type="sldNum" sz="quarter" idx="12"/>
          </p:nvPr>
        </p:nvSpPr>
        <p:spPr/>
        <p:txBody>
          <a:bodyPr/>
          <a:lstStyle/>
          <a:p>
            <a:fld id="{0CFEC368-1D7A-4F81-ABF6-AE0E36BAF64C}" type="slidenum">
              <a:rPr lang="en-US" smtClean="0"/>
              <a:pPr/>
              <a:t>8</a:t>
            </a:fld>
            <a:endParaRPr lang="en-US" dirty="0"/>
          </a:p>
        </p:txBody>
      </p:sp>
    </p:spTree>
    <p:extLst>
      <p:ext uri="{BB962C8B-B14F-4D97-AF65-F5344CB8AC3E}">
        <p14:creationId xmlns:p14="http://schemas.microsoft.com/office/powerpoint/2010/main" val="2690332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LINDO</a:t>
            </a:r>
            <a:endParaRPr lang="en-CA" dirty="0"/>
          </a:p>
        </p:txBody>
      </p:sp>
      <p:sp>
        <p:nvSpPr>
          <p:cNvPr id="3" name="Content Placeholder 2"/>
          <p:cNvSpPr>
            <a:spLocks noGrp="1"/>
          </p:cNvSpPr>
          <p:nvPr>
            <p:ph idx="1"/>
          </p:nvPr>
        </p:nvSpPr>
        <p:spPr/>
        <p:txBody>
          <a:bodyPr/>
          <a:lstStyle/>
          <a:p>
            <a:r>
              <a:rPr lang="en-CA" dirty="0" smtClean="0"/>
              <a:t>Two sections:</a:t>
            </a:r>
          </a:p>
          <a:p>
            <a:pPr lvl="1"/>
            <a:r>
              <a:rPr lang="en-CA" dirty="0" smtClean="0"/>
              <a:t>Objective – Prefixed with “Maximum” or “Minimum” (“Max” or “Min”)</a:t>
            </a:r>
          </a:p>
          <a:p>
            <a:pPr lvl="1"/>
            <a:r>
              <a:rPr lang="en-CA" dirty="0" smtClean="0"/>
              <a:t>Constraints – Prefixed with “Subject to” (“</a:t>
            </a:r>
            <a:r>
              <a:rPr lang="en-CA" dirty="0" err="1" smtClean="0"/>
              <a:t>st</a:t>
            </a:r>
            <a:r>
              <a:rPr lang="en-CA" dirty="0" smtClean="0"/>
              <a:t>”)</a:t>
            </a:r>
          </a:p>
          <a:p>
            <a:pPr lvl="1"/>
            <a:endParaRPr lang="en-CA" dirty="0"/>
          </a:p>
          <a:p>
            <a:r>
              <a:rPr lang="en-CA" dirty="0" smtClean="0"/>
              <a:t>Operators:</a:t>
            </a:r>
          </a:p>
          <a:p>
            <a:pPr lvl="1"/>
            <a:r>
              <a:rPr lang="en-CA" dirty="0" smtClean="0"/>
              <a:t>Only +, -, &lt;, &gt; or =</a:t>
            </a:r>
          </a:p>
          <a:p>
            <a:pPr lvl="1"/>
            <a:endParaRPr lang="en-CA" dirty="0"/>
          </a:p>
          <a:p>
            <a:r>
              <a:rPr lang="en-CA" dirty="0" smtClean="0"/>
              <a:t>Not case sensitive</a:t>
            </a:r>
          </a:p>
          <a:p>
            <a:endParaRPr lang="en-CA" dirty="0"/>
          </a:p>
          <a:p>
            <a:r>
              <a:rPr lang="en-CA" dirty="0" smtClean="0"/>
              <a:t>Once the model is entered, click the “Solve” menu, then the “Solve” command</a:t>
            </a:r>
            <a:endParaRPr lang="en-CA"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9</a:t>
            </a:fld>
            <a:endParaRPr lang="en-US" dirty="0"/>
          </a:p>
        </p:txBody>
      </p:sp>
    </p:spTree>
    <p:extLst>
      <p:ext uri="{BB962C8B-B14F-4D97-AF65-F5344CB8AC3E}">
        <p14:creationId xmlns:p14="http://schemas.microsoft.com/office/powerpoint/2010/main" val="32742439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2916</TotalTime>
  <Words>756</Words>
  <Application>Microsoft Office PowerPoint</Application>
  <PresentationFormat>On-screen Show (4:3)</PresentationFormat>
  <Paragraphs>115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Optimization Models</vt:lpstr>
      <vt:lpstr>Model Inputs</vt:lpstr>
      <vt:lpstr>Modeling Example</vt:lpstr>
      <vt:lpstr>Linear Programming</vt:lpstr>
      <vt:lpstr>Back to CrossChek Manufacturing</vt:lpstr>
      <vt:lpstr>LP: Production Planning</vt:lpstr>
      <vt:lpstr>LP: Employee Scheduling</vt:lpstr>
      <vt:lpstr>LINDO</vt:lpstr>
      <vt:lpstr>LINDO</vt:lpstr>
      <vt:lpstr>LINDO Input</vt:lpstr>
      <vt:lpstr>LINDO Output</vt:lpstr>
      <vt:lpstr>LINDO Output</vt:lpstr>
    </vt:vector>
  </TitlesOfParts>
  <Company>NRC-CNRC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Buffett, Scott</dc:creator>
  <cp:lastModifiedBy>Buffett, Scott</cp:lastModifiedBy>
  <cp:revision>44</cp:revision>
  <dcterms:created xsi:type="dcterms:W3CDTF">2014-01-07T14:52:29Z</dcterms:created>
  <dcterms:modified xsi:type="dcterms:W3CDTF">2015-01-13T22:06:51Z</dcterms:modified>
</cp:coreProperties>
</file>