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3" r:id="rId2"/>
    <p:sldId id="259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January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January 21,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Steps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dirty="0" smtClean="0"/>
              <a:t>Graph the constraint lines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Find the feasible region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Find the slope of the objective line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Find extreme point</a:t>
            </a:r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Plot objective line through feasible region</a:t>
            </a:r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Maximize or minimize objective function by shifting line to extreme point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D</a:t>
            </a:r>
            <a:r>
              <a:rPr lang="en-CA" dirty="0" smtClean="0"/>
              <a:t>etermine </a:t>
            </a:r>
            <a:r>
              <a:rPr lang="en-CA" i="1" dirty="0" smtClean="0"/>
              <a:t>x</a:t>
            </a:r>
            <a:r>
              <a:rPr lang="en-CA" i="1" baseline="-25000" dirty="0" smtClean="0"/>
              <a:t>1</a:t>
            </a:r>
            <a:r>
              <a:rPr lang="en-CA" dirty="0" smtClean="0"/>
              <a:t> and </a:t>
            </a:r>
            <a:r>
              <a:rPr lang="en-CA" i="1" dirty="0" smtClean="0"/>
              <a:t>x</a:t>
            </a:r>
            <a:r>
              <a:rPr lang="en-CA" i="1" baseline="-25000" dirty="0" smtClean="0"/>
              <a:t>2</a:t>
            </a:r>
            <a:r>
              <a:rPr lang="en-CA" dirty="0" smtClean="0"/>
              <a:t> at this point</a:t>
            </a:r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Obtain equations for the two lines that intersect</a:t>
            </a:r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Solve </a:t>
            </a:r>
            <a:r>
              <a:rPr lang="en-CA" dirty="0" err="1" smtClean="0"/>
              <a:t>equ</a:t>
            </a:r>
            <a:r>
              <a:rPr lang="en-CA" dirty="0" smtClean="0"/>
              <a:t> 1 for </a:t>
            </a:r>
            <a:r>
              <a:rPr lang="en-CA" i="1" dirty="0"/>
              <a:t>x</a:t>
            </a:r>
            <a:r>
              <a:rPr lang="en-CA" i="1" baseline="-25000" dirty="0"/>
              <a:t>2 </a:t>
            </a:r>
            <a:endParaRPr lang="en-CA" i="1" baseline="-25000" dirty="0" smtClean="0"/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Substitute </a:t>
            </a:r>
            <a:r>
              <a:rPr lang="en-CA" i="1" dirty="0"/>
              <a:t>x</a:t>
            </a:r>
            <a:r>
              <a:rPr lang="en-CA" i="1" baseline="-25000" dirty="0"/>
              <a:t>2</a:t>
            </a:r>
            <a:r>
              <a:rPr lang="en-CA" dirty="0" smtClean="0"/>
              <a:t> in </a:t>
            </a:r>
            <a:r>
              <a:rPr lang="en-CA" dirty="0" err="1" smtClean="0"/>
              <a:t>equ</a:t>
            </a:r>
            <a:r>
              <a:rPr lang="en-CA" dirty="0" smtClean="0"/>
              <a:t> 2 to obtain value for </a:t>
            </a:r>
            <a:r>
              <a:rPr lang="en-CA" i="1" dirty="0"/>
              <a:t>x</a:t>
            </a:r>
            <a:r>
              <a:rPr lang="en-CA" i="1" baseline="-25000" dirty="0"/>
              <a:t>1</a:t>
            </a:r>
            <a:endParaRPr lang="en-CA" dirty="0" smtClean="0"/>
          </a:p>
          <a:p>
            <a:pPr marL="788670" lvl="1" indent="-514350">
              <a:buFont typeface="+mj-lt"/>
              <a:buAutoNum type="romanLcPeriod"/>
            </a:pPr>
            <a:r>
              <a:rPr lang="en-CA" dirty="0" smtClean="0"/>
              <a:t>Substitute </a:t>
            </a:r>
            <a:r>
              <a:rPr lang="en-CA" i="1" dirty="0"/>
              <a:t>x</a:t>
            </a:r>
            <a:r>
              <a:rPr lang="en-CA" i="1" baseline="-25000" dirty="0"/>
              <a:t>1</a:t>
            </a:r>
            <a:r>
              <a:rPr lang="en-CA" dirty="0" smtClean="0"/>
              <a:t> in ii above to obtain value for </a:t>
            </a:r>
            <a:r>
              <a:rPr lang="en-CA" i="1" dirty="0"/>
              <a:t>x</a:t>
            </a:r>
            <a:r>
              <a:rPr lang="en-CA" i="1" baseline="-25000" dirty="0"/>
              <a:t>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223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Southern Oil </a:t>
            </a:r>
            <a:r>
              <a:rPr lang="en-CA" altLang="en-US" dirty="0" smtClean="0"/>
              <a:t>Company</a:t>
            </a:r>
            <a:endParaRPr lang="en-CA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altLang="en-US" sz="2000" dirty="0"/>
              <a:t>Southern Oil Company produces two grades of gasoline: regular and premium. The profit contributions are $0.30 per gallon for regular gasoline and $0.50 per gallon for </a:t>
            </a:r>
            <a:r>
              <a:rPr lang="en-CA" altLang="en-US" sz="2000" dirty="0" smtClean="0"/>
              <a:t>premium.</a:t>
            </a:r>
          </a:p>
          <a:p>
            <a:endParaRPr lang="en-CA" altLang="en-US" sz="2000" dirty="0" smtClean="0"/>
          </a:p>
          <a:p>
            <a:r>
              <a:rPr lang="en-CA" altLang="en-US" sz="2000" dirty="0" smtClean="0"/>
              <a:t>Each </a:t>
            </a:r>
            <a:r>
              <a:rPr lang="en-CA" altLang="en-US" sz="2000" dirty="0"/>
              <a:t>gallon of regular gasoline contains 0.3 gallons of crude A oil and each gallon of premium gasoline contains 0.6 gallons of crude A oil</a:t>
            </a:r>
            <a:r>
              <a:rPr lang="en-CA" altLang="en-US" sz="2000" dirty="0" smtClean="0"/>
              <a:t>.</a:t>
            </a:r>
          </a:p>
          <a:p>
            <a:endParaRPr lang="en-CA" altLang="en-US" sz="2000" dirty="0" smtClean="0"/>
          </a:p>
          <a:p>
            <a:r>
              <a:rPr lang="en-CA" altLang="en-US" sz="2000" dirty="0" smtClean="0"/>
              <a:t>For </a:t>
            </a:r>
            <a:r>
              <a:rPr lang="en-CA" altLang="en-US" sz="2000" dirty="0"/>
              <a:t>the next production period, Southern has 18,000 gallons of crude A oil available. The refinery used to produce the </a:t>
            </a:r>
            <a:r>
              <a:rPr lang="en-CA" altLang="en-US" sz="2000" dirty="0" err="1"/>
              <a:t>gasolines</a:t>
            </a:r>
            <a:r>
              <a:rPr lang="en-CA" altLang="en-US" sz="2000" dirty="0"/>
              <a:t> has a production capacity of 50,000 gallons for the next production period. Southern Oil’s distributors have indicated that demand for premium gasoline for the next production </a:t>
            </a:r>
            <a:r>
              <a:rPr lang="en-CA" altLang="en-US" sz="2000" dirty="0" smtClean="0"/>
              <a:t>period </a:t>
            </a:r>
            <a:r>
              <a:rPr lang="en-CA" altLang="en-US" sz="2000" dirty="0"/>
              <a:t>will be </a:t>
            </a:r>
            <a:r>
              <a:rPr lang="en-CA" altLang="en-US" sz="2000"/>
              <a:t>at </a:t>
            </a:r>
            <a:r>
              <a:rPr lang="en-CA" altLang="en-US" sz="2000" smtClean="0"/>
              <a:t>most 20,000 </a:t>
            </a:r>
            <a:r>
              <a:rPr lang="en-CA" altLang="en-US" sz="2000" dirty="0"/>
              <a:t>gallons</a:t>
            </a:r>
            <a:r>
              <a:rPr lang="en-CA" altLang="en-US" sz="2000" dirty="0" smtClean="0"/>
              <a:t>.</a:t>
            </a:r>
          </a:p>
          <a:p>
            <a:endParaRPr lang="en-CA" altLang="en-US" sz="2000" dirty="0" smtClean="0"/>
          </a:p>
          <a:p>
            <a:r>
              <a:rPr lang="en-CA" altLang="en-US" sz="2000" dirty="0" smtClean="0"/>
              <a:t>Determine how much of each grade to produce to maximize profit.</a:t>
            </a:r>
            <a:endParaRPr lang="en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393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Zambonis</a:t>
            </a:r>
            <a:endParaRPr lang="en-CA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altLang="en-US" sz="2000" dirty="0" err="1" smtClean="0"/>
              <a:t>CrossChek</a:t>
            </a:r>
            <a:r>
              <a:rPr lang="en-CA" altLang="en-US" sz="2000" dirty="0"/>
              <a:t> </a:t>
            </a:r>
            <a:r>
              <a:rPr lang="en-CA" altLang="en-US" sz="2000" dirty="0" smtClean="0"/>
              <a:t>supplies </a:t>
            </a:r>
            <a:r>
              <a:rPr lang="en-CA" altLang="en-US" sz="2000" dirty="0" err="1" smtClean="0"/>
              <a:t>zambonis</a:t>
            </a:r>
            <a:r>
              <a:rPr lang="en-CA" altLang="en-US" sz="2000" dirty="0" smtClean="0"/>
              <a:t> to a number of arenas in rural towns across New Brunswick. Some </a:t>
            </a:r>
            <a:r>
              <a:rPr lang="en-CA" altLang="en-US" sz="2000" dirty="0" err="1" smtClean="0"/>
              <a:t>zambonis</a:t>
            </a:r>
            <a:r>
              <a:rPr lang="en-CA" altLang="en-US" sz="2000" dirty="0" smtClean="0"/>
              <a:t> are sold at a profit, but as part of their “Giving back to the Community” program, </a:t>
            </a:r>
            <a:r>
              <a:rPr lang="en-CA" altLang="en-US" sz="2000" dirty="0" err="1" smtClean="0"/>
              <a:t>CrossChek</a:t>
            </a:r>
            <a:r>
              <a:rPr lang="en-CA" altLang="en-US" sz="2000" dirty="0" smtClean="0"/>
              <a:t> is required to donate at least 2 more than half of the </a:t>
            </a:r>
            <a:r>
              <a:rPr lang="en-CA" altLang="en-US" sz="2000" dirty="0" err="1" smtClean="0"/>
              <a:t>zambonis</a:t>
            </a:r>
            <a:r>
              <a:rPr lang="en-CA" altLang="en-US" sz="2000" dirty="0" smtClean="0"/>
              <a:t> it sells at a profit. </a:t>
            </a:r>
            <a:r>
              <a:rPr lang="en-CA" altLang="en-US" sz="2000" dirty="0" err="1" smtClean="0"/>
              <a:t>CrossChek</a:t>
            </a:r>
            <a:r>
              <a:rPr lang="en-CA" altLang="en-US" sz="2000" dirty="0" smtClean="0"/>
              <a:t> estimates  around $10K profit for each </a:t>
            </a:r>
            <a:r>
              <a:rPr lang="en-CA" altLang="en-US" sz="2000" dirty="0" err="1" smtClean="0"/>
              <a:t>zamboni</a:t>
            </a:r>
            <a:r>
              <a:rPr lang="en-CA" altLang="en-US" sz="2000" dirty="0" smtClean="0"/>
              <a:t> sold, and around a $5K loss for each donated. </a:t>
            </a:r>
            <a:r>
              <a:rPr lang="en-CA" altLang="en-US" sz="2000" dirty="0" err="1" smtClean="0"/>
              <a:t>CrossChek</a:t>
            </a:r>
            <a:r>
              <a:rPr lang="en-CA" altLang="en-US" sz="2000" dirty="0" smtClean="0"/>
              <a:t> can donate no more than 3. How many should </a:t>
            </a:r>
            <a:r>
              <a:rPr lang="en-CA" altLang="en-US" sz="2000" dirty="0" err="1" smtClean="0"/>
              <a:t>CrossChek</a:t>
            </a:r>
            <a:r>
              <a:rPr lang="en-CA" altLang="en-US" sz="2000" dirty="0" smtClean="0"/>
              <a:t> sell/donate in order to maximize profit?</a:t>
            </a:r>
          </a:p>
        </p:txBody>
      </p:sp>
    </p:spTree>
    <p:extLst>
      <p:ext uri="{BB962C8B-B14F-4D97-AF65-F5344CB8AC3E}">
        <p14:creationId xmlns:p14="http://schemas.microsoft.com/office/powerpoint/2010/main" val="26579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3466</TotalTime>
  <Words>305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Steps</vt:lpstr>
      <vt:lpstr>Southern Oil Company</vt:lpstr>
      <vt:lpstr>Zambonis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45</cp:revision>
  <dcterms:created xsi:type="dcterms:W3CDTF">2014-01-07T14:52:29Z</dcterms:created>
  <dcterms:modified xsi:type="dcterms:W3CDTF">2015-01-21T12:38:25Z</dcterms:modified>
</cp:coreProperties>
</file>