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4" r:id="rId2"/>
    <p:sldId id="266" r:id="rId3"/>
    <p:sldId id="270" r:id="rId4"/>
    <p:sldId id="272" r:id="rId5"/>
    <p:sldId id="271" r:id="rId6"/>
    <p:sldId id="331" r:id="rId7"/>
    <p:sldId id="332" r:id="rId8"/>
    <p:sldId id="273" r:id="rId9"/>
    <p:sldId id="274" r:id="rId10"/>
    <p:sldId id="283" r:id="rId11"/>
    <p:sldId id="275" r:id="rId12"/>
    <p:sldId id="276" r:id="rId13"/>
    <p:sldId id="328" r:id="rId14"/>
    <p:sldId id="278" r:id="rId15"/>
    <p:sldId id="280" r:id="rId16"/>
    <p:sldId id="281" r:id="rId17"/>
    <p:sldId id="277" r:id="rId18"/>
    <p:sldId id="329" r:id="rId19"/>
    <p:sldId id="279" r:id="rId20"/>
    <p:sldId id="282" r:id="rId21"/>
    <p:sldId id="330" r:id="rId22"/>
    <p:sldId id="299" r:id="rId23"/>
    <p:sldId id="302" r:id="rId24"/>
    <p:sldId id="314" r:id="rId25"/>
    <p:sldId id="315" r:id="rId26"/>
    <p:sldId id="317" r:id="rId27"/>
    <p:sldId id="318" r:id="rId28"/>
    <p:sldId id="320" r:id="rId29"/>
    <p:sldId id="319" r:id="rId30"/>
    <p:sldId id="321" r:id="rId31"/>
    <p:sldId id="333" r:id="rId32"/>
    <p:sldId id="334" r:id="rId33"/>
    <p:sldId id="335" r:id="rId34"/>
    <p:sldId id="336" r:id="rId35"/>
    <p:sldId id="337" r:id="rId36"/>
    <p:sldId id="338" r:id="rId37"/>
    <p:sldId id="339" r:id="rId38"/>
    <p:sldId id="340" r:id="rId39"/>
    <p:sldId id="341" r:id="rId40"/>
    <p:sldId id="342" r:id="rId41"/>
    <p:sldId id="343" r:id="rId42"/>
    <p:sldId id="344" r:id="rId43"/>
    <p:sldId id="346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>
        <p:scale>
          <a:sx n="60" d="100"/>
          <a:sy n="60" d="100"/>
        </p:scale>
        <p:origin x="-1644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Tuesday, February 03,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Tuesday, February 03,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Tuesday, February 03,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Tuesday, February 03,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Tuesday, February 03,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Tuesday, February 03,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Tuesday, February 03,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Tuesday, February 03,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Tuesday, February 03,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Tuesday, February 03,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Tuesday, February 03,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Tuesday, February 03,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Sensitivity Analysis</a:t>
            </a:r>
            <a:endParaRPr lang="en-CA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en-CA" sz="2000" dirty="0"/>
              <a:t>Consider the </a:t>
            </a:r>
            <a:r>
              <a:rPr lang="en-CA" sz="2000" dirty="0" err="1" smtClean="0"/>
              <a:t>CrossChek</a:t>
            </a:r>
            <a:r>
              <a:rPr lang="en-CA" sz="2000" dirty="0" smtClean="0"/>
              <a:t> hockey stick production </a:t>
            </a:r>
            <a:r>
              <a:rPr lang="en-CA" sz="2000" dirty="0"/>
              <a:t>problem:</a:t>
            </a:r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	</a:t>
            </a:r>
            <a:r>
              <a:rPr lang="en-CA" sz="2000" dirty="0" smtClean="0"/>
              <a:t> </a:t>
            </a:r>
          </a:p>
          <a:p>
            <a:r>
              <a:rPr lang="en-CA" sz="2000" dirty="0" smtClean="0"/>
              <a:t>Management believes that </a:t>
            </a:r>
            <a:r>
              <a:rPr lang="en-CA" sz="2000" dirty="0" err="1" smtClean="0"/>
              <a:t>CrossChek</a:t>
            </a:r>
            <a:r>
              <a:rPr lang="en-CA" sz="2000" dirty="0" smtClean="0"/>
              <a:t> might only receive $120 profit from the sale of each lower-profit hockey stick. Will that affect the optimal solution? What about a (separate) change in the profit from higher-profit sticks to $125?</a:t>
            </a:r>
          </a:p>
          <a:p>
            <a:endParaRPr lang="en-CA" altLang="en-US" sz="20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272050" y="2348880"/>
            <a:ext cx="4464496" cy="2764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CA" sz="2000" dirty="0" smtClean="0"/>
              <a:t>	Max 	150x1 + 200x2</a:t>
            </a:r>
          </a:p>
          <a:p>
            <a:pPr marL="0" indent="0">
              <a:buFont typeface="Arial" pitchFamily="34" charset="0"/>
              <a:buNone/>
            </a:pPr>
            <a:r>
              <a:rPr lang="en-CA" sz="2000" dirty="0" smtClean="0"/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CA" sz="2000" dirty="0" smtClean="0"/>
              <a:t>	s.t 	x1 + 2/3x2 &lt;= 1000</a:t>
            </a:r>
          </a:p>
          <a:p>
            <a:pPr marL="0" indent="0">
              <a:buFont typeface="Arial" pitchFamily="34" charset="0"/>
              <a:buNone/>
            </a:pPr>
            <a:r>
              <a:rPr lang="en-CA" sz="2000" dirty="0" smtClean="0"/>
              <a:t>		4/5x1 + 4/5x2 &lt;= 960</a:t>
            </a:r>
          </a:p>
          <a:p>
            <a:pPr marL="0" indent="0">
              <a:buFont typeface="Arial" pitchFamily="34" charset="0"/>
              <a:buNone/>
            </a:pPr>
            <a:r>
              <a:rPr lang="en-CA" sz="2000" dirty="0" smtClean="0"/>
              <a:t>		1/2x1 + x2 &lt;= 1000</a:t>
            </a:r>
          </a:p>
          <a:p>
            <a:pPr marL="0" indent="0">
              <a:buFont typeface="Arial" pitchFamily="34" charset="0"/>
              <a:buNone/>
            </a:pPr>
            <a:r>
              <a:rPr lang="en-CA" sz="2000" dirty="0" smtClean="0"/>
              <a:t>		x1, x2 &gt;= 0</a:t>
            </a:r>
          </a:p>
          <a:p>
            <a:pPr marL="0" indent="0">
              <a:buFont typeface="Arial" pitchFamily="34" charset="0"/>
              <a:buNone/>
            </a:pPr>
            <a:r>
              <a:rPr lang="en-CA" sz="2000" dirty="0" smtClean="0"/>
              <a:t> </a:t>
            </a:r>
            <a:endParaRPr lang="en-CA" altLang="en-US" sz="2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2204864"/>
            <a:ext cx="4402832" cy="305293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Consider two high-end hockey sticks, A and B. $150 and $200 profit are earned from each sale of A and B, respectively. Each product goes through 3 phases of production.</a:t>
            </a:r>
          </a:p>
          <a:p>
            <a:pPr lvl="1"/>
            <a:r>
              <a:rPr lang="en-CA" dirty="0" smtClean="0"/>
              <a:t>A requires 1 hour of work in phase 1, 48 min in phase 2, and 30 min in phase 3.</a:t>
            </a:r>
          </a:p>
          <a:p>
            <a:pPr lvl="1"/>
            <a:r>
              <a:rPr lang="en-CA" dirty="0" smtClean="0"/>
              <a:t>B requires 40 min, 48 min and 1 hour, respectively. </a:t>
            </a:r>
          </a:p>
          <a:p>
            <a:r>
              <a:rPr lang="en-CA" dirty="0" smtClean="0"/>
              <a:t>Limited manufacturing capacity: </a:t>
            </a:r>
          </a:p>
          <a:p>
            <a:pPr lvl="1"/>
            <a:r>
              <a:rPr lang="en-CA" dirty="0" smtClean="0"/>
              <a:t>phase 1 1000 total hours</a:t>
            </a:r>
          </a:p>
          <a:p>
            <a:pPr lvl="1"/>
            <a:r>
              <a:rPr lang="en-CA" dirty="0" smtClean="0"/>
              <a:t>phase 2 960</a:t>
            </a:r>
          </a:p>
          <a:p>
            <a:pPr lvl="1"/>
            <a:r>
              <a:rPr lang="en-CA" dirty="0" smtClean="0"/>
              <a:t>phase 3 1000</a:t>
            </a:r>
          </a:p>
          <a:p>
            <a:r>
              <a:rPr lang="en-CA" dirty="0" smtClean="0"/>
              <a:t>How many of each product should be produced? </a:t>
            </a:r>
          </a:p>
          <a:p>
            <a:pPr lvl="1"/>
            <a:r>
              <a:rPr lang="en-CA" dirty="0" smtClean="0"/>
              <a:t>Maximize profit</a:t>
            </a:r>
          </a:p>
          <a:p>
            <a:pPr lvl="1"/>
            <a:r>
              <a:rPr lang="en-CA" dirty="0" smtClean="0"/>
              <a:t>Satisfy constraints.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4709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Range of Optimality</a:t>
            </a:r>
            <a:endParaRPr lang="en-CA" alt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altLang="en-US" dirty="0" smtClean="0"/>
              <a:t>We know that changing the coefficient of x1 in the objective function 150x1 + 200x2 from 150 to 120 </a:t>
            </a:r>
            <a:r>
              <a:rPr lang="en-CA" altLang="en-US" b="1" dirty="0" smtClean="0"/>
              <a:t>does not change the solution</a:t>
            </a:r>
            <a:endParaRPr lang="en-CA" altLang="en-US" dirty="0" smtClean="0"/>
          </a:p>
          <a:p>
            <a:endParaRPr lang="en-CA" altLang="en-US" dirty="0"/>
          </a:p>
          <a:p>
            <a:r>
              <a:rPr lang="en-CA" altLang="en-US" dirty="0" smtClean="0"/>
              <a:t>What is the </a:t>
            </a:r>
            <a:r>
              <a:rPr lang="en-CA" altLang="en-US" b="1" dirty="0" smtClean="0"/>
              <a:t>range</a:t>
            </a:r>
            <a:r>
              <a:rPr lang="en-CA" altLang="en-US" dirty="0" smtClean="0"/>
              <a:t> (i.e. lowest and highest) of values that will not change the solution?</a:t>
            </a:r>
          </a:p>
        </p:txBody>
      </p:sp>
    </p:spTree>
    <p:extLst>
      <p:ext uri="{BB962C8B-B14F-4D97-AF65-F5344CB8AC3E}">
        <p14:creationId xmlns:p14="http://schemas.microsoft.com/office/powerpoint/2010/main" val="396842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Range of Optimality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42600" y="3757682"/>
            <a:ext cx="4266777" cy="28997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= -3/4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5" y="3964414"/>
            <a:ext cx="220682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50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Range of Optimality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162593" y="3757682"/>
            <a:ext cx="4709520" cy="211959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= -1/2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5" y="3911415"/>
            <a:ext cx="473306" cy="50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377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Range of Optimality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230632" y="3647238"/>
            <a:ext cx="4709520" cy="211959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= -1/2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5" y="3911415"/>
            <a:ext cx="473306" cy="50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76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Range of Optimality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230632" y="3647238"/>
            <a:ext cx="4709520" cy="211959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= -1/2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5" y="3911415"/>
            <a:ext cx="473306" cy="50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2320148" y="4056747"/>
            <a:ext cx="13688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Oval 33"/>
          <p:cNvSpPr/>
          <p:nvPr/>
        </p:nvSpPr>
        <p:spPr>
          <a:xfrm>
            <a:off x="2987824" y="4396462"/>
            <a:ext cx="13688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TextBox 34"/>
          <p:cNvSpPr txBox="1"/>
          <p:nvPr/>
        </p:nvSpPr>
        <p:spPr>
          <a:xfrm>
            <a:off x="5497824" y="2114429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Both points optimal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2483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Range of Optimality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68595" y="3757682"/>
            <a:ext cx="5043565" cy="138352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&gt; -1/2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5" y="3911415"/>
            <a:ext cx="473306" cy="50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2320148" y="4056747"/>
            <a:ext cx="13688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TextBox 34"/>
          <p:cNvSpPr txBox="1"/>
          <p:nvPr/>
        </p:nvSpPr>
        <p:spPr>
          <a:xfrm>
            <a:off x="5497824" y="2114429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New optimal solution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3022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Range of Optimality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42600" y="3757682"/>
            <a:ext cx="4266777" cy="28997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= -3/4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5" y="3964414"/>
            <a:ext cx="220682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507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Range of Optimality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51051" y="2765152"/>
            <a:ext cx="4608512" cy="414510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= -1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5" y="3573016"/>
            <a:ext cx="473306" cy="842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398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Range of Optimality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827584" y="2452246"/>
            <a:ext cx="4608512" cy="414510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= -1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5" y="3147485"/>
            <a:ext cx="555900" cy="12683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16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Range of Optimality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= -1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5" y="3147485"/>
            <a:ext cx="555900" cy="12683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2987824" y="4396462"/>
            <a:ext cx="13688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Oval 33"/>
          <p:cNvSpPr/>
          <p:nvPr/>
        </p:nvSpPr>
        <p:spPr>
          <a:xfrm>
            <a:off x="3491880" y="4828510"/>
            <a:ext cx="13688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TextBox 34"/>
          <p:cNvSpPr txBox="1"/>
          <p:nvPr/>
        </p:nvSpPr>
        <p:spPr>
          <a:xfrm>
            <a:off x="5497824" y="2114429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Both points optimal</a:t>
            </a:r>
            <a:endParaRPr lang="en-CA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827584" y="2452246"/>
            <a:ext cx="4608512" cy="414510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36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CrossChek</a:t>
            </a:r>
            <a:r>
              <a:rPr lang="en-CA" dirty="0" smtClean="0"/>
              <a:t> Manufacturing Problem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42600" y="3757682"/>
            <a:ext cx="4266777" cy="28997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= -3/4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5" y="3964414"/>
            <a:ext cx="220682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994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Range of Optimality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441901" y="2420888"/>
            <a:ext cx="3690580" cy="443711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&lt; -1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5" y="3147485"/>
            <a:ext cx="555900" cy="12683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491880" y="4828510"/>
            <a:ext cx="13688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TextBox 34"/>
          <p:cNvSpPr txBox="1"/>
          <p:nvPr/>
        </p:nvSpPr>
        <p:spPr>
          <a:xfrm>
            <a:off x="5497824" y="2114429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New optimal solution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2105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Conclusion:</a:t>
            </a:r>
            <a:endParaRPr lang="en-CA" alt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altLang="en-US" b="1" dirty="0" smtClean="0"/>
              <a:t>Any</a:t>
            </a:r>
            <a:r>
              <a:rPr lang="en-CA" altLang="en-US" dirty="0" smtClean="0"/>
              <a:t> objective function with slope less than or equal to -½ and greater than or equal to -1 </a:t>
            </a:r>
            <a:r>
              <a:rPr lang="en-CA" altLang="en-US" b="1" u="sng" dirty="0" smtClean="0"/>
              <a:t>will not change the optimal solution</a:t>
            </a:r>
            <a:r>
              <a:rPr lang="en-CA" altLang="en-US" dirty="0" smtClean="0"/>
              <a:t>!</a:t>
            </a:r>
            <a:endParaRPr lang="en-CA" altLang="en-US" b="1" dirty="0"/>
          </a:p>
        </p:txBody>
      </p:sp>
    </p:spTree>
    <p:extLst>
      <p:ext uri="{BB962C8B-B14F-4D97-AF65-F5344CB8AC3E}">
        <p14:creationId xmlns:p14="http://schemas.microsoft.com/office/powerpoint/2010/main" val="246513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Recap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42600" y="3757682"/>
            <a:ext cx="4266777" cy="28997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= -3/4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5" y="3964414"/>
            <a:ext cx="220682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25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1. Find Optimal Point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286483" y="3279471"/>
            <a:ext cx="4266777" cy="28997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= -3/4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5" y="3573016"/>
            <a:ext cx="473306" cy="842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419871" y="4089315"/>
            <a:ext cx="3312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Solution:</a:t>
            </a:r>
            <a:r>
              <a:rPr lang="en-CA" dirty="0" smtClean="0"/>
              <a:t> x1 = 400, x2 = 800</a:t>
            </a:r>
            <a:endParaRPr lang="en-CA" b="1" dirty="0"/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3050517" y="4406176"/>
            <a:ext cx="466836" cy="81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2987824" y="4396462"/>
            <a:ext cx="13688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368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2. Determine slope of the 2 lines that meet at optimal point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027130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Slope = -1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1394523" y="3368930"/>
            <a:ext cx="473306" cy="573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2987824" y="4396462"/>
            <a:ext cx="13688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TextBox 33"/>
          <p:cNvSpPr txBox="1"/>
          <p:nvPr/>
        </p:nvSpPr>
        <p:spPr>
          <a:xfrm>
            <a:off x="3959948" y="416044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Slope = -1/2</a:t>
            </a:r>
            <a:endParaRPr lang="en-CA" dirty="0"/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3919270" y="450303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52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3. For objective function c1x1 + c2x2 with slope = – c1/c2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027130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Slope = -1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1394523" y="3368930"/>
            <a:ext cx="473306" cy="573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2987824" y="4396462"/>
            <a:ext cx="13688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TextBox 33"/>
          <p:cNvSpPr txBox="1"/>
          <p:nvPr/>
        </p:nvSpPr>
        <p:spPr>
          <a:xfrm>
            <a:off x="3959948" y="416044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Slope = -1/2</a:t>
            </a:r>
            <a:endParaRPr lang="en-CA" dirty="0"/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3919270" y="450303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97824" y="2114429"/>
            <a:ext cx="35386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Let </a:t>
            </a:r>
            <a:r>
              <a:rPr lang="en-CA" dirty="0" err="1"/>
              <a:t>sL</a:t>
            </a:r>
            <a:r>
              <a:rPr lang="en-CA" dirty="0"/>
              <a:t> be the lower slope (-1)</a:t>
            </a:r>
          </a:p>
          <a:p>
            <a:r>
              <a:rPr lang="en-CA" dirty="0"/>
              <a:t>Let </a:t>
            </a:r>
            <a:r>
              <a:rPr lang="en-CA" dirty="0" err="1" smtClean="0"/>
              <a:t>sH</a:t>
            </a:r>
            <a:r>
              <a:rPr lang="en-CA" dirty="0" smtClean="0"/>
              <a:t> </a:t>
            </a:r>
            <a:r>
              <a:rPr lang="en-CA" dirty="0"/>
              <a:t>be the </a:t>
            </a:r>
            <a:r>
              <a:rPr lang="en-CA" dirty="0" smtClean="0"/>
              <a:t>higher </a:t>
            </a:r>
            <a:r>
              <a:rPr lang="en-CA" dirty="0"/>
              <a:t>slope (-</a:t>
            </a:r>
            <a:r>
              <a:rPr lang="en-CA" dirty="0" smtClean="0"/>
              <a:t>1/2)</a:t>
            </a:r>
          </a:p>
          <a:p>
            <a:endParaRPr lang="en-CA" dirty="0"/>
          </a:p>
          <a:p>
            <a:endParaRPr lang="en-CA" dirty="0"/>
          </a:p>
          <a:p>
            <a:r>
              <a:rPr lang="en-CA" dirty="0" smtClean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0054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3. For objective function c1x1 + c2x2 with slope = – c1/c2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027130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Slope = -1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1394523" y="3368930"/>
            <a:ext cx="473306" cy="573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2987824" y="4396462"/>
            <a:ext cx="13688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TextBox 33"/>
          <p:cNvSpPr txBox="1"/>
          <p:nvPr/>
        </p:nvSpPr>
        <p:spPr>
          <a:xfrm>
            <a:off x="3959948" y="416044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Slope = -1/2</a:t>
            </a:r>
            <a:endParaRPr lang="en-CA" dirty="0"/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3919270" y="450303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97824" y="2114429"/>
            <a:ext cx="35386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Let </a:t>
            </a:r>
            <a:r>
              <a:rPr lang="en-CA" dirty="0" err="1"/>
              <a:t>sL</a:t>
            </a:r>
            <a:r>
              <a:rPr lang="en-CA" dirty="0"/>
              <a:t> be the lower slope (-1)</a:t>
            </a:r>
          </a:p>
          <a:p>
            <a:r>
              <a:rPr lang="en-CA" dirty="0"/>
              <a:t>Let </a:t>
            </a:r>
            <a:r>
              <a:rPr lang="en-CA" dirty="0" err="1" smtClean="0"/>
              <a:t>sH</a:t>
            </a:r>
            <a:r>
              <a:rPr lang="en-CA" dirty="0" smtClean="0"/>
              <a:t> </a:t>
            </a:r>
            <a:r>
              <a:rPr lang="en-CA" dirty="0"/>
              <a:t>be the </a:t>
            </a:r>
            <a:r>
              <a:rPr lang="en-CA" dirty="0" smtClean="0"/>
              <a:t>higher </a:t>
            </a:r>
            <a:r>
              <a:rPr lang="en-CA" dirty="0"/>
              <a:t>slope (-</a:t>
            </a:r>
            <a:r>
              <a:rPr lang="en-CA" dirty="0" smtClean="0"/>
              <a:t>1/2)</a:t>
            </a:r>
          </a:p>
          <a:p>
            <a:endParaRPr lang="en-CA" dirty="0"/>
          </a:p>
          <a:p>
            <a:r>
              <a:rPr lang="en-CA" dirty="0" smtClean="0"/>
              <a:t>a) Range for c1. Fix c2 and solve for c1</a:t>
            </a:r>
          </a:p>
          <a:p>
            <a:r>
              <a:rPr lang="en-CA" dirty="0"/>
              <a:t>	-</a:t>
            </a:r>
            <a:r>
              <a:rPr lang="en-CA" dirty="0" smtClean="0"/>
              <a:t>c1/c2 </a:t>
            </a:r>
            <a:r>
              <a:rPr lang="en-CA" dirty="0"/>
              <a:t>&gt;= </a:t>
            </a:r>
            <a:r>
              <a:rPr lang="en-CA" dirty="0" err="1"/>
              <a:t>sL</a:t>
            </a:r>
            <a:endParaRPr lang="en-CA" dirty="0"/>
          </a:p>
          <a:p>
            <a:r>
              <a:rPr lang="en-CA" dirty="0"/>
              <a:t>	-</a:t>
            </a:r>
            <a:r>
              <a:rPr lang="en-CA" dirty="0" smtClean="0"/>
              <a:t>c1/c2 &lt;= </a:t>
            </a:r>
            <a:r>
              <a:rPr lang="en-CA" dirty="0" err="1" smtClean="0"/>
              <a:t>sH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129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3. For objective function c1x1 + c2x2 with slope = – c1/c2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027130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Slope = -1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1394523" y="3368930"/>
            <a:ext cx="473306" cy="573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2987824" y="4396462"/>
            <a:ext cx="13688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TextBox 33"/>
          <p:cNvSpPr txBox="1"/>
          <p:nvPr/>
        </p:nvSpPr>
        <p:spPr>
          <a:xfrm>
            <a:off x="3959948" y="416044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Slope = -1/2</a:t>
            </a:r>
            <a:endParaRPr lang="en-CA" dirty="0"/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3919270" y="450303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97824" y="2114429"/>
            <a:ext cx="35386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Let </a:t>
            </a:r>
            <a:r>
              <a:rPr lang="en-CA" dirty="0" err="1"/>
              <a:t>sL</a:t>
            </a:r>
            <a:r>
              <a:rPr lang="en-CA" dirty="0"/>
              <a:t> be the lower slope (-1)</a:t>
            </a:r>
          </a:p>
          <a:p>
            <a:r>
              <a:rPr lang="en-CA" dirty="0"/>
              <a:t>Let </a:t>
            </a:r>
            <a:r>
              <a:rPr lang="en-CA" dirty="0" err="1" smtClean="0"/>
              <a:t>sH</a:t>
            </a:r>
            <a:r>
              <a:rPr lang="en-CA" dirty="0" smtClean="0"/>
              <a:t> </a:t>
            </a:r>
            <a:r>
              <a:rPr lang="en-CA" dirty="0"/>
              <a:t>be the </a:t>
            </a:r>
            <a:r>
              <a:rPr lang="en-CA" dirty="0" smtClean="0"/>
              <a:t>higher </a:t>
            </a:r>
            <a:r>
              <a:rPr lang="en-CA" dirty="0"/>
              <a:t>slope (-</a:t>
            </a:r>
            <a:r>
              <a:rPr lang="en-CA" dirty="0" smtClean="0"/>
              <a:t>1/2)</a:t>
            </a:r>
          </a:p>
          <a:p>
            <a:endParaRPr lang="en-CA" dirty="0"/>
          </a:p>
          <a:p>
            <a:r>
              <a:rPr lang="en-CA" dirty="0" smtClean="0"/>
              <a:t>b) Range for c2. Fix c1 and solve for c2</a:t>
            </a:r>
          </a:p>
          <a:p>
            <a:r>
              <a:rPr lang="en-CA" dirty="0"/>
              <a:t>	-</a:t>
            </a:r>
            <a:r>
              <a:rPr lang="en-CA" dirty="0" smtClean="0"/>
              <a:t>c1/c2 </a:t>
            </a:r>
            <a:r>
              <a:rPr lang="en-CA" dirty="0"/>
              <a:t>&gt;= </a:t>
            </a:r>
            <a:r>
              <a:rPr lang="en-CA" dirty="0" err="1"/>
              <a:t>sL</a:t>
            </a:r>
            <a:endParaRPr lang="en-CA" dirty="0"/>
          </a:p>
          <a:p>
            <a:r>
              <a:rPr lang="en-CA" dirty="0"/>
              <a:t>	-</a:t>
            </a:r>
            <a:r>
              <a:rPr lang="en-CA" dirty="0" smtClean="0"/>
              <a:t>c1/c2 &lt;= </a:t>
            </a:r>
            <a:r>
              <a:rPr lang="en-CA" dirty="0" err="1" smtClean="0"/>
              <a:t>sH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6410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Sensitivity Analysis - LINDO</a:t>
            </a:r>
            <a:endParaRPr lang="en-CA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en-CA" sz="2000" dirty="0"/>
              <a:t>Consider the </a:t>
            </a:r>
            <a:r>
              <a:rPr lang="en-CA" sz="2000" dirty="0" err="1" smtClean="0"/>
              <a:t>CrossChek</a:t>
            </a:r>
            <a:r>
              <a:rPr lang="en-CA" sz="2000" dirty="0" smtClean="0"/>
              <a:t> hockey stick production </a:t>
            </a:r>
            <a:r>
              <a:rPr lang="en-CA" sz="2000" dirty="0"/>
              <a:t>problem:</a:t>
            </a:r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	</a:t>
            </a:r>
            <a:r>
              <a:rPr lang="en-CA" sz="2000" dirty="0" smtClean="0"/>
              <a:t> </a:t>
            </a:r>
          </a:p>
          <a:p>
            <a:r>
              <a:rPr lang="en-CA" sz="2000" dirty="0" smtClean="0"/>
              <a:t>Management believes that </a:t>
            </a:r>
            <a:r>
              <a:rPr lang="en-CA" sz="2000" dirty="0" err="1" smtClean="0"/>
              <a:t>CrossChek</a:t>
            </a:r>
            <a:r>
              <a:rPr lang="en-CA" sz="2000" dirty="0" smtClean="0"/>
              <a:t> might only receive $120 profit from the sale of each lower-profit hockey stick. Will that affect the optimal solution? What about a (separate) change in the profit from higher-profit sticks to $125?</a:t>
            </a:r>
          </a:p>
          <a:p>
            <a:endParaRPr lang="en-CA" altLang="en-US" sz="20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272050" y="2348880"/>
            <a:ext cx="4464496" cy="2764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CA" sz="2000" dirty="0" smtClean="0"/>
              <a:t>	Max 	150x1 + 200x2</a:t>
            </a:r>
          </a:p>
          <a:p>
            <a:pPr marL="0" indent="0">
              <a:buFont typeface="Arial" pitchFamily="34" charset="0"/>
              <a:buNone/>
            </a:pPr>
            <a:r>
              <a:rPr lang="en-CA" sz="2000" dirty="0" smtClean="0"/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CA" sz="2000" dirty="0" smtClean="0"/>
              <a:t>	s.t 	x1 + 2/3x2 &lt;= 1000</a:t>
            </a:r>
          </a:p>
          <a:p>
            <a:pPr marL="0" indent="0">
              <a:buFont typeface="Arial" pitchFamily="34" charset="0"/>
              <a:buNone/>
            </a:pPr>
            <a:r>
              <a:rPr lang="en-CA" sz="2000" dirty="0" smtClean="0"/>
              <a:t>		4/5x1 + 4/5x2 &lt;= 960</a:t>
            </a:r>
          </a:p>
          <a:p>
            <a:pPr marL="0" indent="0">
              <a:buFont typeface="Arial" pitchFamily="34" charset="0"/>
              <a:buNone/>
            </a:pPr>
            <a:r>
              <a:rPr lang="en-CA" sz="2000" dirty="0" smtClean="0"/>
              <a:t>		1/2x1 + x2 &lt;= 1000</a:t>
            </a:r>
          </a:p>
          <a:p>
            <a:pPr marL="0" indent="0">
              <a:buFont typeface="Arial" pitchFamily="34" charset="0"/>
              <a:buNone/>
            </a:pPr>
            <a:r>
              <a:rPr lang="en-CA" sz="2000" dirty="0" smtClean="0"/>
              <a:t>		x1, x2 &gt;= 0</a:t>
            </a:r>
          </a:p>
          <a:p>
            <a:pPr marL="0" indent="0">
              <a:buFont typeface="Arial" pitchFamily="34" charset="0"/>
              <a:buNone/>
            </a:pPr>
            <a:r>
              <a:rPr lang="en-CA" sz="2000" dirty="0" smtClean="0"/>
              <a:t> </a:t>
            </a:r>
            <a:endParaRPr lang="en-CA" altLang="en-US" sz="2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2204864"/>
            <a:ext cx="4402832" cy="305293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Consider two high-end hockey sticks, A and B. $150 and $200 profit are earned from each sale of A and B, respectively. Each product goes through 3 phases of production.</a:t>
            </a:r>
          </a:p>
          <a:p>
            <a:pPr lvl="1"/>
            <a:r>
              <a:rPr lang="en-CA" dirty="0" smtClean="0"/>
              <a:t>A requires 1 hour of work in phase 1, 48 min in phase 2, and 30 min in phase 3.</a:t>
            </a:r>
          </a:p>
          <a:p>
            <a:pPr lvl="1"/>
            <a:r>
              <a:rPr lang="en-CA" dirty="0" smtClean="0"/>
              <a:t>B requires 40 min, 48 min and 1 hour, respectively. </a:t>
            </a:r>
          </a:p>
          <a:p>
            <a:r>
              <a:rPr lang="en-CA" dirty="0" smtClean="0"/>
              <a:t>Limited manufacturing capacity: </a:t>
            </a:r>
          </a:p>
          <a:p>
            <a:pPr lvl="1"/>
            <a:r>
              <a:rPr lang="en-CA" dirty="0" smtClean="0"/>
              <a:t>phase 1 1000 total hours</a:t>
            </a:r>
          </a:p>
          <a:p>
            <a:pPr lvl="1"/>
            <a:r>
              <a:rPr lang="en-CA" dirty="0" smtClean="0"/>
              <a:t>phase 2 960</a:t>
            </a:r>
          </a:p>
          <a:p>
            <a:pPr lvl="1"/>
            <a:r>
              <a:rPr lang="en-CA" dirty="0" smtClean="0"/>
              <a:t>phase 3 1000</a:t>
            </a:r>
          </a:p>
          <a:p>
            <a:r>
              <a:rPr lang="en-CA" dirty="0" smtClean="0"/>
              <a:t>How many of each product should be produced? </a:t>
            </a:r>
          </a:p>
          <a:p>
            <a:pPr lvl="1"/>
            <a:r>
              <a:rPr lang="en-CA" dirty="0" smtClean="0"/>
              <a:t>Maximize profit</a:t>
            </a:r>
          </a:p>
          <a:p>
            <a:pPr lvl="1"/>
            <a:r>
              <a:rPr lang="en-CA" dirty="0" smtClean="0"/>
              <a:t>Satisfy constraints.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744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Caveat</a:t>
            </a:r>
            <a:endParaRPr lang="en-CA" alt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CA" altLang="en-US" dirty="0"/>
              <a:t>We know that changing the coefficient of x1 in the objective function 150x1 + 200x2 from 150 to 120 </a:t>
            </a:r>
            <a:r>
              <a:rPr lang="en-CA" altLang="en-US" b="1" dirty="0"/>
              <a:t>does not change the </a:t>
            </a:r>
            <a:r>
              <a:rPr lang="en-CA" altLang="en-US" b="1" dirty="0" smtClean="0"/>
              <a:t>solution</a:t>
            </a:r>
          </a:p>
          <a:p>
            <a:endParaRPr lang="en-CA" altLang="en-US" dirty="0"/>
          </a:p>
          <a:p>
            <a:r>
              <a:rPr lang="en-CA" altLang="en-US" dirty="0"/>
              <a:t>We know that changing the coefficient of </a:t>
            </a:r>
            <a:r>
              <a:rPr lang="en-CA" altLang="en-US" dirty="0" smtClean="0"/>
              <a:t>x2 </a:t>
            </a:r>
            <a:r>
              <a:rPr lang="en-CA" altLang="en-US" dirty="0"/>
              <a:t>in the objective function 150x1 + 200x2 </a:t>
            </a:r>
            <a:r>
              <a:rPr lang="en-CA" altLang="en-US" dirty="0" smtClean="0"/>
              <a:t>from, say 200 </a:t>
            </a:r>
            <a:r>
              <a:rPr lang="en-CA" altLang="en-US" dirty="0"/>
              <a:t>to </a:t>
            </a:r>
            <a:r>
              <a:rPr lang="en-CA" altLang="en-US" dirty="0" smtClean="0"/>
              <a:t>175 </a:t>
            </a:r>
            <a:r>
              <a:rPr lang="en-CA" altLang="en-US" b="1" dirty="0"/>
              <a:t>does not change the solution</a:t>
            </a:r>
            <a:endParaRPr lang="en-CA" altLang="en-US" dirty="0"/>
          </a:p>
          <a:p>
            <a:endParaRPr lang="en-CA" altLang="en-US" dirty="0"/>
          </a:p>
          <a:p>
            <a:r>
              <a:rPr lang="en-CA" altLang="en-US" dirty="0" smtClean="0"/>
              <a:t>However, these ranges are only valid when the other coefficient </a:t>
            </a:r>
            <a:r>
              <a:rPr lang="en-CA" altLang="en-US" b="1" dirty="0" smtClean="0"/>
              <a:t>remains fixed</a:t>
            </a:r>
            <a:endParaRPr lang="en-CA" altLang="en-US" dirty="0" smtClean="0"/>
          </a:p>
          <a:p>
            <a:endParaRPr lang="en-CA" altLang="en-US" dirty="0"/>
          </a:p>
          <a:p>
            <a:r>
              <a:rPr lang="en-CA" altLang="en-US" dirty="0" smtClean="0"/>
              <a:t>Changing both simultaneously </a:t>
            </a:r>
            <a:r>
              <a:rPr lang="en-CA" altLang="en-US" b="1" dirty="0" smtClean="0"/>
              <a:t>may or may not change the optimal solution</a:t>
            </a:r>
            <a:endParaRPr lang="en-CA" altLang="en-US" b="1" dirty="0"/>
          </a:p>
        </p:txBody>
      </p:sp>
    </p:spTree>
    <p:extLst>
      <p:ext uri="{BB962C8B-B14F-4D97-AF65-F5344CB8AC3E}">
        <p14:creationId xmlns:p14="http://schemas.microsoft.com/office/powerpoint/2010/main" val="103229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CrossChek</a:t>
            </a:r>
            <a:r>
              <a:rPr lang="en-CA" dirty="0" smtClean="0"/>
              <a:t> Manufacturing Problem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42600" y="3757682"/>
            <a:ext cx="4266777" cy="28997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2320148" y="4056747"/>
            <a:ext cx="13688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6" name="Oval 55"/>
          <p:cNvSpPr/>
          <p:nvPr/>
        </p:nvSpPr>
        <p:spPr>
          <a:xfrm>
            <a:off x="2939103" y="4375402"/>
            <a:ext cx="13688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7" name="Oval 56"/>
          <p:cNvSpPr/>
          <p:nvPr/>
        </p:nvSpPr>
        <p:spPr>
          <a:xfrm>
            <a:off x="2267744" y="5620598"/>
            <a:ext cx="13688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8" name="Oval 57"/>
          <p:cNvSpPr/>
          <p:nvPr/>
        </p:nvSpPr>
        <p:spPr>
          <a:xfrm>
            <a:off x="4071509" y="5640923"/>
            <a:ext cx="13688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9" name="Oval 58"/>
          <p:cNvSpPr/>
          <p:nvPr/>
        </p:nvSpPr>
        <p:spPr>
          <a:xfrm>
            <a:off x="3448910" y="4781473"/>
            <a:ext cx="13688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= -3/4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5" y="3964414"/>
            <a:ext cx="220682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497824" y="2114429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Extreme points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9541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100% Rule for Objective Function Coefficients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To determine whether simultaneous changes will not change solution</a:t>
            </a:r>
          </a:p>
          <a:p>
            <a:endParaRPr lang="en-CA" dirty="0"/>
          </a:p>
          <a:p>
            <a:r>
              <a:rPr lang="en-CA" dirty="0" smtClean="0"/>
              <a:t>For each coefficient:</a:t>
            </a:r>
          </a:p>
          <a:p>
            <a:pPr lvl="1"/>
            <a:r>
              <a:rPr lang="en-CA" dirty="0" smtClean="0"/>
              <a:t>Compute change as a percentage of the </a:t>
            </a:r>
            <a:r>
              <a:rPr lang="en-CA" b="1" dirty="0" smtClean="0"/>
              <a:t>allowable change</a:t>
            </a:r>
            <a:endParaRPr lang="en-CA" dirty="0" smtClean="0"/>
          </a:p>
          <a:p>
            <a:pPr lvl="1"/>
            <a:endParaRPr lang="en-CA" dirty="0"/>
          </a:p>
          <a:p>
            <a:r>
              <a:rPr lang="en-CA" dirty="0" smtClean="0"/>
              <a:t>Sum all percentage changes</a:t>
            </a:r>
          </a:p>
          <a:p>
            <a:endParaRPr lang="en-CA" dirty="0"/>
          </a:p>
          <a:p>
            <a:r>
              <a:rPr lang="en-CA" dirty="0" smtClean="0"/>
              <a:t>If the sum is less than or equal to 100%, the optimal solution will not change</a:t>
            </a:r>
          </a:p>
          <a:p>
            <a:endParaRPr lang="en-CA" dirty="0"/>
          </a:p>
          <a:p>
            <a:r>
              <a:rPr lang="en-CA" dirty="0" smtClean="0"/>
              <a:t>If the sum exceeds 100%, the solution </a:t>
            </a:r>
            <a:r>
              <a:rPr lang="en-CA" b="1" dirty="0" smtClean="0"/>
              <a:t>may change</a:t>
            </a:r>
          </a:p>
        </p:txBody>
      </p:sp>
    </p:spTree>
    <p:extLst>
      <p:ext uri="{BB962C8B-B14F-4D97-AF65-F5344CB8AC3E}">
        <p14:creationId xmlns:p14="http://schemas.microsoft.com/office/powerpoint/2010/main" val="84721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Sensitivity Analysis</a:t>
            </a:r>
            <a:endParaRPr lang="en-CA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en-CA" sz="2000" dirty="0"/>
              <a:t>Consider the </a:t>
            </a:r>
            <a:r>
              <a:rPr lang="en-CA" sz="2000" dirty="0" err="1" smtClean="0"/>
              <a:t>CrossChek</a:t>
            </a:r>
            <a:r>
              <a:rPr lang="en-CA" sz="2000" dirty="0" smtClean="0"/>
              <a:t> hockey stick production </a:t>
            </a:r>
            <a:r>
              <a:rPr lang="en-CA" sz="2000" dirty="0"/>
              <a:t>problem:</a:t>
            </a:r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	</a:t>
            </a:r>
            <a:r>
              <a:rPr lang="en-CA" sz="2000" dirty="0" smtClean="0"/>
              <a:t> </a:t>
            </a:r>
          </a:p>
          <a:p>
            <a:r>
              <a:rPr lang="en-CA" sz="2000" dirty="0" smtClean="0"/>
              <a:t>Management believes that </a:t>
            </a:r>
            <a:r>
              <a:rPr lang="en-CA" sz="2000" dirty="0" err="1" smtClean="0"/>
              <a:t>CrossChek</a:t>
            </a:r>
            <a:r>
              <a:rPr lang="en-CA" sz="2000" dirty="0" smtClean="0"/>
              <a:t> might only receive $120 profit from the sale of each lower-profit hockey stick. Will that affect the optimal solution? What about a (separate) change in the profit from higher-profit sticks to $125?</a:t>
            </a:r>
          </a:p>
          <a:p>
            <a:endParaRPr lang="en-CA" altLang="en-US" sz="20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272050" y="2348880"/>
            <a:ext cx="4464496" cy="2764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CA" sz="2000" dirty="0" smtClean="0"/>
              <a:t>	Max 	150x1 + 200x2</a:t>
            </a:r>
          </a:p>
          <a:p>
            <a:pPr marL="0" indent="0">
              <a:buFont typeface="Arial" pitchFamily="34" charset="0"/>
              <a:buNone/>
            </a:pPr>
            <a:r>
              <a:rPr lang="en-CA" sz="2000" dirty="0" smtClean="0"/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CA" sz="2000" dirty="0" smtClean="0"/>
              <a:t>	s.t 	x1 + 2/3x2 &lt;= 1000</a:t>
            </a:r>
          </a:p>
          <a:p>
            <a:pPr marL="0" indent="0">
              <a:buFont typeface="Arial" pitchFamily="34" charset="0"/>
              <a:buNone/>
            </a:pPr>
            <a:r>
              <a:rPr lang="en-CA" sz="2000" dirty="0" smtClean="0"/>
              <a:t>		4/5x1 + 4/5x2 &lt;= 960</a:t>
            </a:r>
          </a:p>
          <a:p>
            <a:pPr marL="0" indent="0">
              <a:buFont typeface="Arial" pitchFamily="34" charset="0"/>
              <a:buNone/>
            </a:pPr>
            <a:r>
              <a:rPr lang="en-CA" sz="2000" dirty="0" smtClean="0"/>
              <a:t>		1/2x1 + x2 &lt;= 1000</a:t>
            </a:r>
          </a:p>
          <a:p>
            <a:pPr marL="0" indent="0">
              <a:buFont typeface="Arial" pitchFamily="34" charset="0"/>
              <a:buNone/>
            </a:pPr>
            <a:r>
              <a:rPr lang="en-CA" sz="2000" dirty="0" smtClean="0"/>
              <a:t>		x1, x2 &gt;= 0</a:t>
            </a:r>
          </a:p>
          <a:p>
            <a:pPr marL="0" indent="0">
              <a:buFont typeface="Arial" pitchFamily="34" charset="0"/>
              <a:buNone/>
            </a:pPr>
            <a:r>
              <a:rPr lang="en-CA" sz="2000" dirty="0" smtClean="0"/>
              <a:t> </a:t>
            </a:r>
            <a:endParaRPr lang="en-CA" altLang="en-US" sz="2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2204864"/>
            <a:ext cx="4402832" cy="305293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Consider two high-end hockey sticks, A and B. $150 and $200 profit are earned from each sale of A and B, respectively. Each product goes through 3 phases of production.</a:t>
            </a:r>
          </a:p>
          <a:p>
            <a:pPr lvl="1"/>
            <a:r>
              <a:rPr lang="en-CA" dirty="0" smtClean="0"/>
              <a:t>A requires 1 hour of work in phase 1, 48 min in phase 2, and 30 min in phase 3.</a:t>
            </a:r>
          </a:p>
          <a:p>
            <a:pPr lvl="1"/>
            <a:r>
              <a:rPr lang="en-CA" dirty="0" smtClean="0"/>
              <a:t>B requires 40 min, 48 min and 1 hour, respectively. </a:t>
            </a:r>
          </a:p>
          <a:p>
            <a:r>
              <a:rPr lang="en-CA" dirty="0" smtClean="0"/>
              <a:t>Limited manufacturing capacity: </a:t>
            </a:r>
          </a:p>
          <a:p>
            <a:pPr lvl="1"/>
            <a:r>
              <a:rPr lang="en-CA" dirty="0" smtClean="0"/>
              <a:t>phase 1 1000 total hours</a:t>
            </a:r>
          </a:p>
          <a:p>
            <a:pPr lvl="1"/>
            <a:r>
              <a:rPr lang="en-CA" dirty="0" smtClean="0"/>
              <a:t>phase 2 960</a:t>
            </a:r>
          </a:p>
          <a:p>
            <a:pPr lvl="1"/>
            <a:r>
              <a:rPr lang="en-CA" dirty="0" smtClean="0"/>
              <a:t>phase 3 1000</a:t>
            </a:r>
          </a:p>
          <a:p>
            <a:r>
              <a:rPr lang="en-CA" dirty="0" smtClean="0"/>
              <a:t>How many of each product should be produced? </a:t>
            </a:r>
          </a:p>
          <a:p>
            <a:pPr lvl="1"/>
            <a:r>
              <a:rPr lang="en-CA" dirty="0" smtClean="0"/>
              <a:t>Maximize profit</a:t>
            </a:r>
          </a:p>
          <a:p>
            <a:pPr lvl="1"/>
            <a:r>
              <a:rPr lang="en-CA" dirty="0" smtClean="0"/>
              <a:t>Satisfy constraints.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9517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Constraint Sensitivity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What </a:t>
            </a:r>
            <a:r>
              <a:rPr lang="en-CA" dirty="0"/>
              <a:t>if </a:t>
            </a:r>
            <a:r>
              <a:rPr lang="en-CA" dirty="0" smtClean="0"/>
              <a:t>4 more </a:t>
            </a:r>
            <a:r>
              <a:rPr lang="en-CA" dirty="0"/>
              <a:t>hours were allocated to </a:t>
            </a:r>
            <a:r>
              <a:rPr lang="en-CA" dirty="0" smtClean="0"/>
              <a:t>phase 2 of the manufacturing stage</a:t>
            </a:r>
            <a:r>
              <a:rPr lang="en-CA" dirty="0"/>
              <a:t>? Thus the constraint: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			4/5x1 + 4/5x2 &lt;= </a:t>
            </a:r>
            <a:r>
              <a:rPr lang="en-CA" dirty="0" smtClean="0"/>
              <a:t>964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87556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Constraint Sensitivity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What </a:t>
            </a:r>
            <a:r>
              <a:rPr lang="en-CA" dirty="0"/>
              <a:t>if </a:t>
            </a:r>
            <a:r>
              <a:rPr lang="en-CA" dirty="0" smtClean="0"/>
              <a:t>4 more </a:t>
            </a:r>
            <a:r>
              <a:rPr lang="en-CA" dirty="0"/>
              <a:t>hours were allocated to </a:t>
            </a:r>
            <a:r>
              <a:rPr lang="en-CA" dirty="0" smtClean="0"/>
              <a:t>phase 2 of the manufacturing stage</a:t>
            </a:r>
            <a:r>
              <a:rPr lang="en-CA" dirty="0"/>
              <a:t>? Thus the constraint: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			4/5x1 + 4/5x2 &lt;= </a:t>
            </a:r>
            <a:r>
              <a:rPr lang="en-CA" dirty="0" smtClean="0"/>
              <a:t>964</a:t>
            </a:r>
          </a:p>
          <a:p>
            <a:pPr marL="0" indent="0">
              <a:buNone/>
            </a:pPr>
            <a:endParaRPr lang="en-CA" dirty="0" smtClean="0"/>
          </a:p>
          <a:p>
            <a:r>
              <a:rPr lang="en-CA" dirty="0" smtClean="0"/>
              <a:t>New profit = 220500</a:t>
            </a:r>
          </a:p>
          <a:p>
            <a:endParaRPr lang="en-CA" dirty="0"/>
          </a:p>
          <a:p>
            <a:r>
              <a:rPr lang="en-CA" dirty="0"/>
              <a:t>Original was </a:t>
            </a:r>
            <a:r>
              <a:rPr lang="en-CA" dirty="0" smtClean="0"/>
              <a:t>220000</a:t>
            </a:r>
            <a:r>
              <a:rPr lang="en-CA" dirty="0"/>
              <a:t>, so these 4 hours translate into </a:t>
            </a:r>
            <a:r>
              <a:rPr lang="en-CA" dirty="0" smtClean="0"/>
              <a:t>$</a:t>
            </a:r>
            <a:r>
              <a:rPr lang="en-CA" dirty="0"/>
              <a:t>5</a:t>
            </a:r>
            <a:r>
              <a:rPr lang="en-CA" dirty="0" smtClean="0"/>
              <a:t>00 </a:t>
            </a:r>
            <a:r>
              <a:rPr lang="en-CA" dirty="0"/>
              <a:t>more </a:t>
            </a:r>
            <a:r>
              <a:rPr lang="en-CA" dirty="0" smtClean="0"/>
              <a:t>profit</a:t>
            </a:r>
          </a:p>
        </p:txBody>
      </p:sp>
    </p:spTree>
    <p:extLst>
      <p:ext uri="{BB962C8B-B14F-4D97-AF65-F5344CB8AC3E}">
        <p14:creationId xmlns:p14="http://schemas.microsoft.com/office/powerpoint/2010/main" val="185021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Constraint Sensitivity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What </a:t>
            </a:r>
            <a:r>
              <a:rPr lang="en-CA" dirty="0"/>
              <a:t>if </a:t>
            </a:r>
            <a:r>
              <a:rPr lang="en-CA" dirty="0" smtClean="0"/>
              <a:t>8 more </a:t>
            </a:r>
            <a:r>
              <a:rPr lang="en-CA" dirty="0"/>
              <a:t>hours were allocated to </a:t>
            </a:r>
            <a:r>
              <a:rPr lang="en-CA" dirty="0" smtClean="0"/>
              <a:t>phase 2 of the manufacturing stage</a:t>
            </a:r>
            <a:r>
              <a:rPr lang="en-CA" dirty="0"/>
              <a:t>? Thus the constraint: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			4/5x1 + 4/5x2 &lt;= </a:t>
            </a:r>
            <a:r>
              <a:rPr lang="en-CA" dirty="0" smtClean="0"/>
              <a:t>968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72562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Constraint Sensitivity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What </a:t>
            </a:r>
            <a:r>
              <a:rPr lang="en-CA" dirty="0"/>
              <a:t>if </a:t>
            </a:r>
            <a:r>
              <a:rPr lang="en-CA" dirty="0" smtClean="0"/>
              <a:t>8 more </a:t>
            </a:r>
            <a:r>
              <a:rPr lang="en-CA" dirty="0"/>
              <a:t>hours were allocated to </a:t>
            </a:r>
            <a:r>
              <a:rPr lang="en-CA" dirty="0" smtClean="0"/>
              <a:t>phase 2 of the manufacturing stage</a:t>
            </a:r>
            <a:r>
              <a:rPr lang="en-CA" dirty="0"/>
              <a:t>? Thus the constraint: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			4/5x1 + 4/5x2 &lt;= </a:t>
            </a:r>
            <a:r>
              <a:rPr lang="en-CA" dirty="0" smtClean="0"/>
              <a:t>968</a:t>
            </a:r>
          </a:p>
          <a:p>
            <a:pPr marL="0" indent="0">
              <a:buNone/>
            </a:pPr>
            <a:endParaRPr lang="en-CA" dirty="0" smtClean="0"/>
          </a:p>
          <a:p>
            <a:r>
              <a:rPr lang="en-CA" dirty="0" smtClean="0"/>
              <a:t>New profit = 221000</a:t>
            </a:r>
          </a:p>
          <a:p>
            <a:endParaRPr lang="en-CA" dirty="0"/>
          </a:p>
          <a:p>
            <a:r>
              <a:rPr lang="en-CA" dirty="0"/>
              <a:t>Original was </a:t>
            </a:r>
            <a:r>
              <a:rPr lang="en-CA" dirty="0" smtClean="0"/>
              <a:t>220000</a:t>
            </a:r>
            <a:r>
              <a:rPr lang="en-CA" dirty="0"/>
              <a:t>, so these </a:t>
            </a:r>
            <a:r>
              <a:rPr lang="en-CA" dirty="0" smtClean="0"/>
              <a:t>8 </a:t>
            </a:r>
            <a:r>
              <a:rPr lang="en-CA" dirty="0"/>
              <a:t>hours translate into </a:t>
            </a:r>
            <a:r>
              <a:rPr lang="en-CA" dirty="0" smtClean="0"/>
              <a:t>$1000 </a:t>
            </a:r>
            <a:r>
              <a:rPr lang="en-CA" dirty="0"/>
              <a:t>more </a:t>
            </a:r>
            <a:r>
              <a:rPr lang="en-CA" dirty="0" smtClean="0"/>
              <a:t>profit</a:t>
            </a:r>
          </a:p>
          <a:p>
            <a:endParaRPr lang="en-CA" dirty="0"/>
          </a:p>
          <a:p>
            <a:r>
              <a:rPr lang="en-CA" dirty="0" smtClean="0"/>
              <a:t>How much more profit if increased by 12 hours? $1500?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4627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286483" y="3279471"/>
            <a:ext cx="4266777" cy="28997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</a:t>
            </a:r>
            <a:r>
              <a:rPr lang="en-CA" dirty="0" smtClean="0"/>
              <a:t>960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= -3/4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5" y="3573016"/>
            <a:ext cx="473306" cy="842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419871" y="4089315"/>
            <a:ext cx="3312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Solution:</a:t>
            </a:r>
            <a:r>
              <a:rPr lang="en-CA" dirty="0" smtClean="0"/>
              <a:t> x1 = 400, x2 = 800</a:t>
            </a:r>
            <a:endParaRPr lang="en-CA" b="1" dirty="0"/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3050517" y="4406176"/>
            <a:ext cx="466836" cy="81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2987824" y="4396462"/>
            <a:ext cx="13688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42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Move a constraint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95684" y="3304860"/>
            <a:ext cx="3168352" cy="2848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286483" y="3279471"/>
            <a:ext cx="4266777" cy="28997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= -3/4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5" y="3573016"/>
            <a:ext cx="473306" cy="842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419871" y="4089315"/>
            <a:ext cx="3312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Solution:</a:t>
            </a:r>
            <a:r>
              <a:rPr lang="en-CA" dirty="0" smtClean="0"/>
              <a:t> x1 = 400, x2 = 800</a:t>
            </a:r>
            <a:endParaRPr lang="en-CA" b="1" dirty="0"/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3050517" y="4406176"/>
            <a:ext cx="466836" cy="81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2987824" y="4396462"/>
            <a:ext cx="13688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336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Move a constraint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95684" y="3304860"/>
            <a:ext cx="3168352" cy="2848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286483" y="3279471"/>
            <a:ext cx="4266777" cy="28997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= -3/4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5" y="3573016"/>
            <a:ext cx="473306" cy="842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419871" y="4089315"/>
            <a:ext cx="3312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New solution</a:t>
            </a:r>
            <a:endParaRPr lang="en-CA" b="1" dirty="0"/>
          </a:p>
        </p:txBody>
      </p:sp>
      <p:cxnSp>
        <p:nvCxnSpPr>
          <p:cNvPr id="43" name="Straight Connector 42"/>
          <p:cNvCxnSpPr>
            <a:endCxn id="33" idx="0"/>
          </p:cNvCxnSpPr>
          <p:nvPr/>
        </p:nvCxnSpPr>
        <p:spPr>
          <a:xfrm flipH="1">
            <a:off x="3279421" y="4406176"/>
            <a:ext cx="237932" cy="622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3210978" y="4468470"/>
            <a:ext cx="13688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781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Dual </a:t>
            </a:r>
            <a:r>
              <a:rPr lang="en-CA" dirty="0" smtClean="0"/>
              <a:t>Prices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</a:t>
            </a:r>
            <a:r>
              <a:rPr lang="en-CA" b="1" dirty="0"/>
              <a:t>dual price </a:t>
            </a:r>
            <a:r>
              <a:rPr lang="en-CA" dirty="0"/>
              <a:t>of a constraint is the improvement in the optimal solution, per unit increase in the right-hand side value of the constraint. The dual price of the processor configuration constraint is thus $500/4 = $125.</a:t>
            </a:r>
          </a:p>
          <a:p>
            <a:endParaRPr lang="en-CA" dirty="0" smtClean="0"/>
          </a:p>
          <a:p>
            <a:r>
              <a:rPr lang="en-CA" dirty="0" smtClean="0"/>
              <a:t>A negative dual price indicates how much </a:t>
            </a:r>
            <a:r>
              <a:rPr lang="en-CA" b="1" dirty="0" smtClean="0"/>
              <a:t>worse</a:t>
            </a:r>
            <a:r>
              <a:rPr lang="en-CA" dirty="0" smtClean="0"/>
              <a:t> the optimal solution will get with each unit increase </a:t>
            </a:r>
            <a:r>
              <a:rPr lang="en-CA" dirty="0"/>
              <a:t>in the right-hand side value of the </a:t>
            </a:r>
            <a:r>
              <a:rPr lang="en-CA" dirty="0" smtClean="0"/>
              <a:t>constraint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801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CrossChek</a:t>
            </a:r>
            <a:r>
              <a:rPr lang="en-CA" dirty="0" smtClean="0"/>
              <a:t> Manufacturing Problem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42600" y="3757682"/>
            <a:ext cx="4266777" cy="28997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= -3/4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5" y="3964414"/>
            <a:ext cx="220682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831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Move a constraint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95684" y="3304860"/>
            <a:ext cx="3168352" cy="2848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286483" y="3279471"/>
            <a:ext cx="4266777" cy="28997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= -3/4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5" y="3573016"/>
            <a:ext cx="473306" cy="842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419871" y="4089315"/>
            <a:ext cx="3312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New solution</a:t>
            </a:r>
            <a:endParaRPr lang="en-CA" b="1" dirty="0"/>
          </a:p>
        </p:txBody>
      </p:sp>
      <p:cxnSp>
        <p:nvCxnSpPr>
          <p:cNvPr id="43" name="Straight Connector 42"/>
          <p:cNvCxnSpPr>
            <a:endCxn id="33" idx="0"/>
          </p:cNvCxnSpPr>
          <p:nvPr/>
        </p:nvCxnSpPr>
        <p:spPr>
          <a:xfrm flipH="1">
            <a:off x="3279421" y="4406176"/>
            <a:ext cx="237932" cy="622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3210978" y="4468470"/>
            <a:ext cx="13688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060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Move the constraint further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006626" y="3147485"/>
            <a:ext cx="3168352" cy="2848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286483" y="3279471"/>
            <a:ext cx="4266777" cy="28997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= -3/4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5" y="3573016"/>
            <a:ext cx="473306" cy="842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419871" y="4089315"/>
            <a:ext cx="3312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Solution unchanged!</a:t>
            </a:r>
            <a:endParaRPr lang="en-CA" b="1" dirty="0"/>
          </a:p>
        </p:txBody>
      </p:sp>
      <p:cxnSp>
        <p:nvCxnSpPr>
          <p:cNvPr id="43" name="Straight Connector 42"/>
          <p:cNvCxnSpPr>
            <a:endCxn id="33" idx="0"/>
          </p:cNvCxnSpPr>
          <p:nvPr/>
        </p:nvCxnSpPr>
        <p:spPr>
          <a:xfrm flipH="1">
            <a:off x="3279421" y="4406176"/>
            <a:ext cx="237932" cy="622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3210978" y="4468470"/>
            <a:ext cx="13688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872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Range of </a:t>
            </a:r>
            <a:r>
              <a:rPr lang="en-CA" dirty="0" smtClean="0"/>
              <a:t>Feasibility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The </a:t>
            </a:r>
            <a:r>
              <a:rPr lang="en-CA" dirty="0"/>
              <a:t>dual price may only be applicable for small increases. Large increases may result in a change in the optimal extreme point, and thus increasing this value further may not have the same effect.</a:t>
            </a:r>
          </a:p>
          <a:p>
            <a:endParaRPr lang="en-CA" dirty="0"/>
          </a:p>
          <a:p>
            <a:r>
              <a:rPr lang="en-CA" dirty="0"/>
              <a:t>The range of values the right-hand side can take without affecting the dual price is called the </a:t>
            </a:r>
            <a:r>
              <a:rPr lang="en-CA" u="sng" dirty="0"/>
              <a:t>range of feasibility</a:t>
            </a:r>
            <a:r>
              <a:rPr lang="en-CA" dirty="0"/>
              <a:t>. This is similar to the concept of range of optimality for objective function coefficients. There is no easy way to </a:t>
            </a:r>
            <a:r>
              <a:rPr lang="en-CA" dirty="0" smtClean="0"/>
              <a:t>manually calculate these </a:t>
            </a:r>
            <a:r>
              <a:rPr lang="en-CA" dirty="0"/>
              <a:t>ranges, but they can be found under the RIGHT HAND SIDE RANGES heading in </a:t>
            </a:r>
            <a:r>
              <a:rPr lang="en-CA" dirty="0" smtClean="0"/>
              <a:t>LINDO.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0999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Range of </a:t>
            </a:r>
            <a:r>
              <a:rPr lang="en-CA" dirty="0" smtClean="0"/>
              <a:t>Feasibility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LINDO Example</a:t>
            </a:r>
          </a:p>
          <a:p>
            <a:endParaRPr lang="en-CA" dirty="0"/>
          </a:p>
          <a:p>
            <a:pPr marL="0" indent="0">
              <a:buNone/>
            </a:pPr>
            <a:r>
              <a:rPr lang="en-CA" dirty="0"/>
              <a:t>Max 150x1 + 200x2</a:t>
            </a:r>
          </a:p>
          <a:p>
            <a:pPr marL="0" indent="0">
              <a:buNone/>
            </a:pPr>
            <a:r>
              <a:rPr lang="en-CA" dirty="0" err="1"/>
              <a:t>st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x1 + 0.667x2 &lt; 1000</a:t>
            </a:r>
          </a:p>
          <a:p>
            <a:pPr marL="0" indent="0">
              <a:buNone/>
            </a:pPr>
            <a:r>
              <a:rPr lang="en-CA" dirty="0"/>
              <a:t>0.8x1 + 0.8x2 &lt; 960</a:t>
            </a:r>
          </a:p>
          <a:p>
            <a:pPr marL="0" indent="0">
              <a:buNone/>
            </a:pPr>
            <a:r>
              <a:rPr lang="en-CA" dirty="0"/>
              <a:t>0.5x1 + x2 &lt; 1000</a:t>
            </a:r>
          </a:p>
          <a:p>
            <a:pPr marL="0" indent="0">
              <a:buNone/>
            </a:pPr>
            <a:r>
              <a:rPr lang="en-CA" dirty="0"/>
              <a:t>x1 &gt; 0</a:t>
            </a:r>
          </a:p>
          <a:p>
            <a:pPr marL="0" indent="0">
              <a:buNone/>
            </a:pPr>
            <a:r>
              <a:rPr lang="en-CA"/>
              <a:t>x2 &gt; 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0418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CrossChek</a:t>
            </a:r>
            <a:r>
              <a:rPr lang="en-CA" dirty="0" smtClean="0"/>
              <a:t> Manufacturing Problem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286483" y="3279471"/>
            <a:ext cx="4266777" cy="28997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= -3/4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5" y="3573016"/>
            <a:ext cx="473306" cy="842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419871" y="4089315"/>
            <a:ext cx="3312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Solution:</a:t>
            </a:r>
            <a:r>
              <a:rPr lang="en-CA" dirty="0" smtClean="0"/>
              <a:t> x1 = 400, x2 = 800</a:t>
            </a:r>
            <a:endParaRPr lang="en-CA" b="1" dirty="0"/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3050517" y="4406176"/>
            <a:ext cx="466836" cy="81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541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CrossChek</a:t>
            </a:r>
            <a:r>
              <a:rPr lang="en-CA" dirty="0"/>
              <a:t> Manufacturing Problem</a:t>
            </a:r>
            <a:endParaRPr lang="en-CA" alt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altLang="en-US" dirty="0" smtClean="0"/>
              <a:t>Consider change in profit of lower-end stick from $150 to $120</a:t>
            </a:r>
          </a:p>
          <a:p>
            <a:endParaRPr lang="en-CA" altLang="en-US" dirty="0"/>
          </a:p>
          <a:p>
            <a:r>
              <a:rPr lang="en-CA" altLang="en-US" dirty="0"/>
              <a:t>Change in objective function:</a:t>
            </a:r>
          </a:p>
          <a:p>
            <a:pPr marL="0" indent="0">
              <a:buNone/>
            </a:pPr>
            <a:r>
              <a:rPr lang="en-CA" altLang="en-US" dirty="0" smtClean="0"/>
              <a:t>		150x1 + 200x2 -&gt; 120x1 + 200x2</a:t>
            </a:r>
          </a:p>
          <a:p>
            <a:pPr marL="0" indent="0">
              <a:buNone/>
            </a:pPr>
            <a:endParaRPr lang="en-CA" altLang="en-US" dirty="0" smtClean="0"/>
          </a:p>
          <a:p>
            <a:r>
              <a:rPr lang="en-CA" altLang="en-US" dirty="0"/>
              <a:t>Change in </a:t>
            </a:r>
            <a:r>
              <a:rPr lang="en-CA" altLang="en-US" dirty="0" smtClean="0"/>
              <a:t>slope of objective </a:t>
            </a:r>
            <a:r>
              <a:rPr lang="en-CA" altLang="en-US" dirty="0"/>
              <a:t>function:</a:t>
            </a:r>
          </a:p>
          <a:p>
            <a:pPr marL="0" indent="0">
              <a:buNone/>
            </a:pPr>
            <a:r>
              <a:rPr lang="en-CA" altLang="en-US" dirty="0"/>
              <a:t>	</a:t>
            </a:r>
            <a:r>
              <a:rPr lang="en-CA" altLang="en-US" dirty="0" smtClean="0"/>
              <a:t>		-3/4 -&gt; -3/5</a:t>
            </a:r>
            <a:endParaRPr lang="en-CA" altLang="en-US" dirty="0"/>
          </a:p>
          <a:p>
            <a:pPr marL="0" indent="0">
              <a:buNone/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83565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CrossChek</a:t>
            </a:r>
            <a:r>
              <a:rPr lang="en-CA" dirty="0" smtClean="0"/>
              <a:t> Manufacturing Problem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42600" y="3757682"/>
            <a:ext cx="4266777" cy="28997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= -3/4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5" y="3964414"/>
            <a:ext cx="220682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613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CrossChek</a:t>
            </a:r>
            <a:r>
              <a:rPr lang="en-CA" dirty="0" smtClean="0"/>
              <a:t> Manufacturing Problem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865175" y="3757682"/>
            <a:ext cx="4107460" cy="225284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= -3/5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5" y="3942348"/>
            <a:ext cx="236653" cy="473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17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/>
          <p:cNvSpPr/>
          <p:nvPr/>
        </p:nvSpPr>
        <p:spPr>
          <a:xfrm rot="18885655">
            <a:off x="2755518" y="4600548"/>
            <a:ext cx="50405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CrossChek</a:t>
            </a:r>
            <a:r>
              <a:rPr lang="en-CA" dirty="0" smtClean="0"/>
              <a:t> Manufacturing Problem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9752" y="2420888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67744" y="5733256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39952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04048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625244"/>
            <a:ext cx="0" cy="252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6532" y="4941168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6532" y="4149080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66532" y="335699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66532" y="2636912"/>
            <a:ext cx="21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495" y="39644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524495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1000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601052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</a:t>
            </a:r>
            <a:r>
              <a:rPr lang="en-CA" dirty="0" smtClean="0"/>
              <a:t>000</a:t>
            </a:r>
            <a:endParaRPr lang="en-CA" dirty="0"/>
          </a:p>
        </p:txBody>
      </p:sp>
      <p:cxnSp>
        <p:nvCxnSpPr>
          <p:cNvPr id="29" name="Straight Connector 28"/>
          <p:cNvCxnSpPr>
            <a:stCxn id="25" idx="0"/>
          </p:cNvCxnSpPr>
          <p:nvPr/>
        </p:nvCxnSpPr>
        <p:spPr>
          <a:xfrm>
            <a:off x="1956543" y="3964414"/>
            <a:ext cx="4559673" cy="204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51720" y="2924944"/>
            <a:ext cx="2448272" cy="3270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35696" y="3356992"/>
            <a:ext cx="3168352" cy="2848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155926" y="3407966"/>
            <a:ext cx="4107460" cy="225284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87188" y="2778153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x1 + 2/3x2 = 1000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075989" y="3573016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4/5x1 + 4/5x2 = 1000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911799" y="4560068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1/2x1 + x2 = 1000</a:t>
            </a:r>
            <a:endParaRPr lang="en-CA" dirty="0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2497739" y="3121548"/>
            <a:ext cx="441364" cy="45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1" idx="1"/>
          </p:cNvCxnSpPr>
          <p:nvPr/>
        </p:nvCxnSpPr>
        <p:spPr>
          <a:xfrm flipH="1">
            <a:off x="2634625" y="3757682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911799" y="4987470"/>
            <a:ext cx="441364" cy="30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9178" y="4406176"/>
            <a:ext cx="238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Objective line</a:t>
            </a:r>
          </a:p>
          <a:p>
            <a:r>
              <a:rPr lang="en-CA" dirty="0" smtClean="0"/>
              <a:t>Slope = -3/5</a:t>
            </a:r>
            <a:endParaRPr lang="en-CA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968596" y="3573016"/>
            <a:ext cx="473305" cy="842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419871" y="4089315"/>
            <a:ext cx="3312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Solution:</a:t>
            </a:r>
            <a:r>
              <a:rPr lang="en-CA" dirty="0" smtClean="0"/>
              <a:t> x1 = 400, x2 = 800</a:t>
            </a:r>
            <a:endParaRPr lang="en-CA" b="1" dirty="0"/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3050517" y="4406176"/>
            <a:ext cx="466836" cy="81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497824" y="2114429"/>
            <a:ext cx="238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Same solution!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102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4010</TotalTime>
  <Words>1834</Words>
  <Application>Microsoft Office PowerPoint</Application>
  <PresentationFormat>On-screen Show (4:3)</PresentationFormat>
  <Paragraphs>475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Clarity</vt:lpstr>
      <vt:lpstr>Sensitivity Analysis</vt:lpstr>
      <vt:lpstr>CrossChek Manufacturing Problem</vt:lpstr>
      <vt:lpstr>CrossChek Manufacturing Problem</vt:lpstr>
      <vt:lpstr>CrossChek Manufacturing Problem</vt:lpstr>
      <vt:lpstr>CrossChek Manufacturing Problem</vt:lpstr>
      <vt:lpstr>CrossChek Manufacturing Problem</vt:lpstr>
      <vt:lpstr>CrossChek Manufacturing Problem</vt:lpstr>
      <vt:lpstr>CrossChek Manufacturing Problem</vt:lpstr>
      <vt:lpstr>CrossChek Manufacturing Problem</vt:lpstr>
      <vt:lpstr>Range of Optimality</vt:lpstr>
      <vt:lpstr>Range of Optimality</vt:lpstr>
      <vt:lpstr>Range of Optimality</vt:lpstr>
      <vt:lpstr>Range of Optimality</vt:lpstr>
      <vt:lpstr>Range of Optimality</vt:lpstr>
      <vt:lpstr>Range of Optimality</vt:lpstr>
      <vt:lpstr>Range of Optimality</vt:lpstr>
      <vt:lpstr>Range of Optimality</vt:lpstr>
      <vt:lpstr>Range of Optimality</vt:lpstr>
      <vt:lpstr>Range of Optimality</vt:lpstr>
      <vt:lpstr>Range of Optimality</vt:lpstr>
      <vt:lpstr>Conclusion:</vt:lpstr>
      <vt:lpstr>Recap</vt:lpstr>
      <vt:lpstr>1. Find Optimal Point</vt:lpstr>
      <vt:lpstr>2. Determine slope of the 2 lines that meet at optimal point</vt:lpstr>
      <vt:lpstr>3. For objective function c1x1 + c2x2 with slope = – c1/c2</vt:lpstr>
      <vt:lpstr>3. For objective function c1x1 + c2x2 with slope = – c1/c2</vt:lpstr>
      <vt:lpstr>3. For objective function c1x1 + c2x2 with slope = – c1/c2</vt:lpstr>
      <vt:lpstr>Sensitivity Analysis - LINDO</vt:lpstr>
      <vt:lpstr>Caveat</vt:lpstr>
      <vt:lpstr>100% Rule for Objective Function Coefficients</vt:lpstr>
      <vt:lpstr>Sensitivity Analysis</vt:lpstr>
      <vt:lpstr>Constraint Sensitivity</vt:lpstr>
      <vt:lpstr>Constraint Sensitivity</vt:lpstr>
      <vt:lpstr>Constraint Sensitivity</vt:lpstr>
      <vt:lpstr>Constraint Sensitivity</vt:lpstr>
      <vt:lpstr>Example</vt:lpstr>
      <vt:lpstr>Move a constraint</vt:lpstr>
      <vt:lpstr>Move a constraint</vt:lpstr>
      <vt:lpstr>Dual Prices</vt:lpstr>
      <vt:lpstr>Move a constraint</vt:lpstr>
      <vt:lpstr>Move the constraint further</vt:lpstr>
      <vt:lpstr>Range of Feasibility</vt:lpstr>
      <vt:lpstr>Range of Feasibility</vt:lpstr>
    </vt:vector>
  </TitlesOfParts>
  <Company>NRC-CNRC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Buffett, Scott</dc:creator>
  <cp:lastModifiedBy>Buffett, Scott</cp:lastModifiedBy>
  <cp:revision>64</cp:revision>
  <dcterms:created xsi:type="dcterms:W3CDTF">2014-01-07T14:52:29Z</dcterms:created>
  <dcterms:modified xsi:type="dcterms:W3CDTF">2015-02-04T03:03:36Z</dcterms:modified>
</cp:coreProperties>
</file>