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sldIdLst>
    <p:sldId id="325" r:id="rId2"/>
    <p:sldId id="326" r:id="rId3"/>
    <p:sldId id="327" r:id="rId4"/>
    <p:sldId id="332" r:id="rId5"/>
    <p:sldId id="339" r:id="rId6"/>
    <p:sldId id="340" r:id="rId7"/>
    <p:sldId id="341" r:id="rId8"/>
    <p:sldId id="34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B86FA-3C8C-4B58-9039-2F50E95E0DCA}" type="datetimeFigureOut">
              <a:rPr lang="en-CA" smtClean="0"/>
              <a:t>04/02/2015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EC6D4-DEAD-4B20-AAAA-734AF30968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89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EC6D4-DEAD-4B20-AAAA-734AF309687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73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February 04,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February 04,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Range of </a:t>
            </a:r>
            <a:r>
              <a:rPr lang="en-CA" dirty="0" smtClean="0"/>
              <a:t>Feasibility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For phase 2 of manufacturing, the allowable increase is 40 (LINDO)</a:t>
            </a:r>
          </a:p>
          <a:p>
            <a:endParaRPr lang="en-CA" dirty="0"/>
          </a:p>
          <a:p>
            <a:r>
              <a:rPr lang="en-CA" dirty="0" smtClean="0"/>
              <a:t>Thus the dual price of $125 is valid for any increase in the allowable hours for phase 2, up to 960 + 40 = 1000</a:t>
            </a:r>
          </a:p>
          <a:p>
            <a:pPr lvl="1"/>
            <a:r>
              <a:rPr lang="en-CA" dirty="0" smtClean="0"/>
              <a:t>i.e. any increase n (&lt;= 40) added to 960 will increase the objective value by $125n.</a:t>
            </a:r>
          </a:p>
          <a:p>
            <a:pPr lvl="1"/>
            <a:endParaRPr lang="en-CA" dirty="0"/>
          </a:p>
          <a:p>
            <a:r>
              <a:rPr lang="en-CA" dirty="0" smtClean="0"/>
              <a:t>Any increase </a:t>
            </a:r>
            <a:r>
              <a:rPr lang="en-CA" dirty="0"/>
              <a:t>x </a:t>
            </a:r>
            <a:r>
              <a:rPr lang="en-CA" dirty="0" smtClean="0"/>
              <a:t>(&gt; 40</a:t>
            </a:r>
            <a:r>
              <a:rPr lang="en-CA" dirty="0"/>
              <a:t>) added to 960 </a:t>
            </a:r>
            <a:r>
              <a:rPr lang="en-CA" b="1" dirty="0" smtClean="0"/>
              <a:t>may or may not</a:t>
            </a:r>
            <a:r>
              <a:rPr lang="en-CA" dirty="0" smtClean="0"/>
              <a:t> </a:t>
            </a:r>
            <a:r>
              <a:rPr lang="en-CA" dirty="0"/>
              <a:t>increase the objective value by $125x.</a:t>
            </a:r>
          </a:p>
        </p:txBody>
      </p:sp>
    </p:spTree>
    <p:extLst>
      <p:ext uri="{BB962C8B-B14F-4D97-AF65-F5344CB8AC3E}">
        <p14:creationId xmlns:p14="http://schemas.microsoft.com/office/powerpoint/2010/main" val="301376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range of feasibility for the </a:t>
            </a:r>
            <a:r>
              <a:rPr lang="en-CA" dirty="0" smtClean="0"/>
              <a:t>phase 2 constraint is </a:t>
            </a:r>
            <a:r>
              <a:rPr lang="en-CA" dirty="0"/>
              <a:t>[800, 1000</a:t>
            </a:r>
            <a:r>
              <a:rPr lang="en-CA" dirty="0" smtClean="0"/>
              <a:t>]. What </a:t>
            </a:r>
            <a:r>
              <a:rPr lang="en-CA" dirty="0"/>
              <a:t>is the value of objective function if the right-hand side </a:t>
            </a:r>
            <a:r>
              <a:rPr lang="en-CA" dirty="0" smtClean="0"/>
              <a:t>is </a:t>
            </a:r>
            <a:r>
              <a:rPr lang="en-CA" dirty="0"/>
              <a:t>changed </a:t>
            </a:r>
            <a:r>
              <a:rPr lang="en-CA" dirty="0" smtClean="0"/>
              <a:t>to:</a:t>
            </a:r>
          </a:p>
          <a:p>
            <a:endParaRPr lang="en-CA" dirty="0"/>
          </a:p>
          <a:p>
            <a:r>
              <a:rPr lang="en-CA" dirty="0"/>
              <a:t>1000: 125*40=5000 </a:t>
            </a:r>
            <a:r>
              <a:rPr lang="en-CA" dirty="0">
                <a:sym typeface="Wingdings"/>
              </a:rPr>
              <a:t></a:t>
            </a:r>
            <a:r>
              <a:rPr lang="en-CA" dirty="0"/>
              <a:t> 220000 + 5000 = 225000</a:t>
            </a:r>
          </a:p>
          <a:p>
            <a:endParaRPr lang="en-CA" dirty="0" smtClean="0"/>
          </a:p>
          <a:p>
            <a:r>
              <a:rPr lang="en-CA" dirty="0" smtClean="0"/>
              <a:t>860</a:t>
            </a:r>
            <a:r>
              <a:rPr lang="en-CA" dirty="0"/>
              <a:t>: </a:t>
            </a:r>
            <a:r>
              <a:rPr lang="en-CA" dirty="0" smtClean="0"/>
              <a:t>125*-100 </a:t>
            </a:r>
            <a:r>
              <a:rPr lang="en-CA" dirty="0"/>
              <a:t>= -12500</a:t>
            </a:r>
            <a:r>
              <a:rPr lang="en-CA" dirty="0">
                <a:sym typeface="Wingdings"/>
              </a:rPr>
              <a:t></a:t>
            </a:r>
            <a:r>
              <a:rPr lang="en-CA" dirty="0"/>
              <a:t> 220000-12500 = 207500</a:t>
            </a:r>
          </a:p>
          <a:p>
            <a:endParaRPr lang="en-CA" dirty="0" smtClean="0"/>
          </a:p>
          <a:p>
            <a:r>
              <a:rPr lang="en-CA" dirty="0" smtClean="0"/>
              <a:t>700</a:t>
            </a:r>
            <a:r>
              <a:rPr lang="en-CA" dirty="0"/>
              <a:t>: don’t know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858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The 100% rule for constraint right-hand 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To determine whether simultaneous changes will not change </a:t>
            </a:r>
            <a:r>
              <a:rPr lang="en-CA" dirty="0" smtClean="0"/>
              <a:t>dual prices</a:t>
            </a:r>
            <a:endParaRPr lang="en-CA" dirty="0"/>
          </a:p>
          <a:p>
            <a:endParaRPr lang="en-CA" dirty="0"/>
          </a:p>
          <a:p>
            <a:r>
              <a:rPr lang="en-CA" dirty="0"/>
              <a:t>For each </a:t>
            </a:r>
            <a:r>
              <a:rPr lang="en-CA" dirty="0" smtClean="0"/>
              <a:t>constraint</a:t>
            </a:r>
            <a:r>
              <a:rPr lang="en-CA" dirty="0"/>
              <a:t>:</a:t>
            </a:r>
          </a:p>
          <a:p>
            <a:pPr lvl="1"/>
            <a:r>
              <a:rPr lang="en-CA" dirty="0"/>
              <a:t>Compute change as a percentage of the </a:t>
            </a:r>
            <a:r>
              <a:rPr lang="en-CA" b="1" dirty="0"/>
              <a:t>allowable change</a:t>
            </a:r>
            <a:endParaRPr lang="en-CA" dirty="0"/>
          </a:p>
          <a:p>
            <a:pPr lvl="1"/>
            <a:endParaRPr lang="en-CA" dirty="0"/>
          </a:p>
          <a:p>
            <a:r>
              <a:rPr lang="en-CA" dirty="0"/>
              <a:t>Sum all percentage changes</a:t>
            </a:r>
          </a:p>
          <a:p>
            <a:endParaRPr lang="en-CA" dirty="0"/>
          </a:p>
          <a:p>
            <a:r>
              <a:rPr lang="en-CA" dirty="0"/>
              <a:t>If the sum is less than or equal to 100%, the </a:t>
            </a:r>
            <a:r>
              <a:rPr lang="en-CA" dirty="0" smtClean="0"/>
              <a:t>dual prices </a:t>
            </a:r>
            <a:r>
              <a:rPr lang="en-CA" dirty="0"/>
              <a:t>will not change</a:t>
            </a:r>
          </a:p>
          <a:p>
            <a:endParaRPr lang="en-CA" dirty="0"/>
          </a:p>
          <a:p>
            <a:r>
              <a:rPr lang="en-CA" dirty="0"/>
              <a:t>If the sum exceeds 100%, the dual prices </a:t>
            </a:r>
            <a:r>
              <a:rPr lang="en-CA" b="1" dirty="0" smtClean="0"/>
              <a:t>may </a:t>
            </a:r>
            <a:r>
              <a:rPr lang="en-CA" b="1" dirty="0"/>
              <a:t>change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400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Consolidated </a:t>
            </a:r>
            <a:r>
              <a:rPr lang="en-CA" altLang="en-US" dirty="0" smtClean="0"/>
              <a:t>Electronics</a:t>
            </a:r>
            <a:endParaRPr lang="en-CA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altLang="en-US" sz="2000" dirty="0"/>
              <a:t>As part of a quality improvement initiative, Consolidated Electronics employees complete a three-day training program on teaming and a two-day training program on problem solving. The manager of quality improvement has requested that at least 8 training programs on teaming and at least 10 training programs on problem solving be offered during the next six months. In addition, senior-level management has specified that at least 25 training programs must be offered during this period. Consolidated Electronics uses a consultant to teach the training programs. During the next six months, the consultant has </a:t>
            </a:r>
            <a:r>
              <a:rPr lang="en-CA" altLang="en-US" sz="2000" dirty="0" smtClean="0"/>
              <a:t>up to 84 </a:t>
            </a:r>
            <a:r>
              <a:rPr lang="en-CA" altLang="en-US" sz="2000" dirty="0"/>
              <a:t>days of training time available. Each training program on teaming costs $10,000 and each training program on problem solving costs $8,000</a:t>
            </a:r>
            <a:r>
              <a:rPr lang="en-CA" altLang="en-US" sz="2000" dirty="0" smtClean="0"/>
              <a:t>. Determine the number of training programs on each teaming and problem solving that minimizes cost.</a:t>
            </a:r>
            <a:endParaRPr lang="en-CA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9647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Post-Optimality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CA" dirty="0" smtClean="0"/>
              <a:t>What will happen to the optimal solution if the cost of each </a:t>
            </a:r>
            <a:r>
              <a:rPr lang="en-CA" altLang="en-US" dirty="0" smtClean="0"/>
              <a:t>training program on teaming is decreased to $9000?</a:t>
            </a:r>
          </a:p>
          <a:p>
            <a:pPr marL="457200" indent="-457200">
              <a:buFont typeface="+mj-lt"/>
              <a:buAutoNum type="arabicPeriod"/>
            </a:pPr>
            <a:endParaRPr lang="en-CA" dirty="0" smtClean="0"/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What will happen to the optimal solution if the cost of each </a:t>
            </a:r>
            <a:r>
              <a:rPr lang="en-CA" altLang="en-US" dirty="0" smtClean="0"/>
              <a:t>training program on problem solving is increased to $9500?</a:t>
            </a:r>
          </a:p>
          <a:p>
            <a:pPr marL="457200" indent="-457200">
              <a:buFont typeface="+mj-lt"/>
              <a:buAutoNum type="arabicPeriod"/>
            </a:pPr>
            <a:endParaRPr lang="en-CA" dirty="0" smtClean="0"/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What if both changes occur simultaneously?</a:t>
            </a:r>
          </a:p>
          <a:p>
            <a:pPr marL="457200" indent="-457200">
              <a:buFont typeface="+mj-lt"/>
              <a:buAutoNum type="arabicPeriod"/>
            </a:pPr>
            <a:endParaRPr lang="en-CA" dirty="0" smtClean="0"/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What will be the new overall minimum cost if the minimum total number of courses is increased from 25 to 27?</a:t>
            </a:r>
          </a:p>
          <a:p>
            <a:pPr marL="457200" indent="-457200">
              <a:buFont typeface="+mj-lt"/>
              <a:buAutoNum type="arabicPeriod"/>
            </a:pPr>
            <a:endParaRPr lang="en-CA" dirty="0" smtClean="0"/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What </a:t>
            </a:r>
            <a:r>
              <a:rPr lang="en-CA" dirty="0"/>
              <a:t>will be the new overall minimum cost if the total number of days available for training is decreased from 84 to 64? 54?</a:t>
            </a:r>
          </a:p>
          <a:p>
            <a:pPr marL="457200" indent="-457200">
              <a:buFont typeface="+mj-lt"/>
              <a:buAutoNum type="arabicPeriod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What will be the new overall minimum cost if the minimum total number of training courses on teaming is decreased from 8 to 5?</a:t>
            </a:r>
          </a:p>
          <a:p>
            <a:pPr marL="457200" indent="-457200">
              <a:buFont typeface="+mj-lt"/>
              <a:buAutoNum type="arabicPeriod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What will be the new overall minimum cost if the minimum total number of training courses on teaming is decreased from 8 to </a:t>
            </a:r>
            <a:r>
              <a:rPr lang="en-CA" dirty="0" smtClean="0"/>
              <a:t>2 but </a:t>
            </a:r>
            <a:r>
              <a:rPr lang="en-CA" dirty="0"/>
              <a:t>the minimum total number of courses is increased from 25 to </a:t>
            </a:r>
            <a:r>
              <a:rPr lang="en-CA" dirty="0" smtClean="0"/>
              <a:t>26?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630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Integer Programming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Each year </a:t>
            </a:r>
            <a:r>
              <a:rPr lang="en-CA" dirty="0" err="1" smtClean="0"/>
              <a:t>CrossChek</a:t>
            </a:r>
            <a:r>
              <a:rPr lang="en-CA" dirty="0" smtClean="0"/>
              <a:t> </a:t>
            </a:r>
            <a:r>
              <a:rPr lang="en-CA" dirty="0"/>
              <a:t>decides which </a:t>
            </a:r>
            <a:r>
              <a:rPr lang="en-CA" dirty="0" smtClean="0"/>
              <a:t>lines of golf clubs and clothing </a:t>
            </a:r>
            <a:r>
              <a:rPr lang="en-CA" dirty="0"/>
              <a:t>it will market. Consider that each </a:t>
            </a:r>
            <a:r>
              <a:rPr lang="en-CA" dirty="0" smtClean="0"/>
              <a:t>line of golf clubs is </a:t>
            </a:r>
            <a:r>
              <a:rPr lang="en-CA" dirty="0"/>
              <a:t>expected to generate </a:t>
            </a:r>
            <a:r>
              <a:rPr lang="en-CA" dirty="0" smtClean="0"/>
              <a:t>$400K profit for </a:t>
            </a:r>
            <a:r>
              <a:rPr lang="en-CA" dirty="0"/>
              <a:t>the year, while each </a:t>
            </a:r>
            <a:r>
              <a:rPr lang="en-CA" dirty="0" smtClean="0"/>
              <a:t>new line of golf clothing </a:t>
            </a:r>
            <a:r>
              <a:rPr lang="en-CA" dirty="0"/>
              <a:t>generates </a:t>
            </a:r>
            <a:r>
              <a:rPr lang="en-CA" dirty="0" smtClean="0"/>
              <a:t>$300K profit for the year. </a:t>
            </a:r>
            <a:r>
              <a:rPr lang="en-CA" dirty="0"/>
              <a:t>Each new offering requires time for marketing </a:t>
            </a:r>
            <a:r>
              <a:rPr lang="en-CA" dirty="0" smtClean="0"/>
              <a:t>(clubs 50 </a:t>
            </a:r>
            <a:r>
              <a:rPr lang="en-CA" dirty="0" err="1"/>
              <a:t>hrs</a:t>
            </a:r>
            <a:r>
              <a:rPr lang="en-CA" dirty="0"/>
              <a:t>, </a:t>
            </a:r>
            <a:r>
              <a:rPr lang="en-CA" dirty="0" smtClean="0"/>
              <a:t>clothing 60 </a:t>
            </a:r>
            <a:r>
              <a:rPr lang="en-CA" dirty="0" err="1"/>
              <a:t>hrs</a:t>
            </a:r>
            <a:r>
              <a:rPr lang="en-CA" dirty="0"/>
              <a:t>), which is limited to </a:t>
            </a:r>
            <a:r>
              <a:rPr lang="en-CA" dirty="0" smtClean="0"/>
              <a:t>300 </a:t>
            </a:r>
            <a:r>
              <a:rPr lang="en-CA" dirty="0" err="1" smtClean="0"/>
              <a:t>hrs</a:t>
            </a:r>
            <a:r>
              <a:rPr lang="en-CA" dirty="0"/>
              <a:t>, as well as storage space </a:t>
            </a:r>
            <a:r>
              <a:rPr lang="en-CA" dirty="0" smtClean="0"/>
              <a:t>(clubs 900 </a:t>
            </a:r>
            <a:r>
              <a:rPr lang="en-CA" dirty="0" err="1"/>
              <a:t>sq</a:t>
            </a:r>
            <a:r>
              <a:rPr lang="en-CA" dirty="0"/>
              <a:t> </a:t>
            </a:r>
            <a:r>
              <a:rPr lang="en-CA" dirty="0" err="1"/>
              <a:t>ft</a:t>
            </a:r>
            <a:r>
              <a:rPr lang="en-CA" dirty="0"/>
              <a:t>, </a:t>
            </a:r>
            <a:r>
              <a:rPr lang="en-CA" dirty="0" smtClean="0"/>
              <a:t>clothes 400 </a:t>
            </a:r>
            <a:r>
              <a:rPr lang="en-CA" dirty="0" err="1"/>
              <a:t>sq</a:t>
            </a:r>
            <a:r>
              <a:rPr lang="en-CA" dirty="0"/>
              <a:t> </a:t>
            </a:r>
            <a:r>
              <a:rPr lang="en-CA" dirty="0" err="1"/>
              <a:t>ft</a:t>
            </a:r>
            <a:r>
              <a:rPr lang="en-CA" dirty="0"/>
              <a:t>), which is limited to </a:t>
            </a:r>
            <a:r>
              <a:rPr lang="en-CA" dirty="0" smtClean="0"/>
              <a:t>3600 </a:t>
            </a:r>
            <a:r>
              <a:rPr lang="en-CA" dirty="0" err="1"/>
              <a:t>sq</a:t>
            </a:r>
            <a:r>
              <a:rPr lang="en-CA" dirty="0"/>
              <a:t> ft. </a:t>
            </a:r>
            <a:r>
              <a:rPr lang="en-CA" dirty="0" err="1" smtClean="0"/>
              <a:t>CrossChek</a:t>
            </a:r>
            <a:r>
              <a:rPr lang="en-CA" dirty="0" smtClean="0"/>
              <a:t>  will not consider marketing any more than 4 lines of clothing. </a:t>
            </a:r>
            <a:r>
              <a:rPr lang="en-CA" dirty="0"/>
              <a:t>How many new </a:t>
            </a:r>
            <a:r>
              <a:rPr lang="en-CA" dirty="0" smtClean="0"/>
              <a:t>lines of golf clubs and clothing should </a:t>
            </a:r>
            <a:r>
              <a:rPr lang="en-CA" dirty="0"/>
              <a:t>be offered</a:t>
            </a:r>
            <a:r>
              <a:rPr lang="en-CA" dirty="0" smtClean="0"/>
              <a:t>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283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Integer Programming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Solution:</a:t>
            </a:r>
          </a:p>
          <a:p>
            <a:pPr lvl="1"/>
            <a:r>
              <a:rPr lang="en-CA" dirty="0" smtClean="0"/>
              <a:t>2.82 lines of golf clubs</a:t>
            </a:r>
          </a:p>
          <a:p>
            <a:pPr lvl="1"/>
            <a:r>
              <a:rPr lang="en-CA" dirty="0" smtClean="0"/>
              <a:t>2.65 lines of golf clothing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276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Integer Programming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Solution:</a:t>
            </a:r>
          </a:p>
          <a:p>
            <a:pPr lvl="1"/>
            <a:r>
              <a:rPr lang="en-CA" dirty="0" smtClean="0"/>
              <a:t>2.82 lines of golf clubs</a:t>
            </a:r>
          </a:p>
          <a:p>
            <a:pPr lvl="1"/>
            <a:r>
              <a:rPr lang="en-CA" dirty="0" smtClean="0"/>
              <a:t>2.65 lines of golf clothing</a:t>
            </a:r>
          </a:p>
          <a:p>
            <a:pPr lvl="1"/>
            <a:endParaRPr lang="en-CA" dirty="0"/>
          </a:p>
          <a:p>
            <a:r>
              <a:rPr lang="en-CA" dirty="0" smtClean="0"/>
              <a:t>Could round down:</a:t>
            </a:r>
          </a:p>
          <a:p>
            <a:pPr lvl="1"/>
            <a:r>
              <a:rPr lang="en-CA" dirty="0" smtClean="0"/>
              <a:t>2 </a:t>
            </a:r>
            <a:r>
              <a:rPr lang="en-CA" dirty="0"/>
              <a:t>lines of golf clubs</a:t>
            </a:r>
          </a:p>
          <a:p>
            <a:pPr lvl="1"/>
            <a:r>
              <a:rPr lang="en-CA" dirty="0" smtClean="0"/>
              <a:t>2 </a:t>
            </a:r>
            <a:r>
              <a:rPr lang="en-CA" dirty="0"/>
              <a:t>lines of golf </a:t>
            </a:r>
            <a:r>
              <a:rPr lang="en-CA" dirty="0" smtClean="0"/>
              <a:t>clothing</a:t>
            </a:r>
          </a:p>
          <a:p>
            <a:pPr lvl="1"/>
            <a:r>
              <a:rPr lang="en-CA" dirty="0" smtClean="0"/>
              <a:t>Profit = $1.4 million</a:t>
            </a:r>
            <a:endParaRPr lang="en-CA" dirty="0"/>
          </a:p>
          <a:p>
            <a:pPr lvl="1"/>
            <a:endParaRPr lang="en-CA" dirty="0" smtClean="0"/>
          </a:p>
          <a:p>
            <a:r>
              <a:rPr lang="en-CA" dirty="0" smtClean="0"/>
              <a:t>Feasible. But optimal?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55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7951</TotalTime>
  <Words>690</Words>
  <Application>Microsoft Office PowerPoint</Application>
  <PresentationFormat>On-screen Show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Range of Feasibility</vt:lpstr>
      <vt:lpstr>Example</vt:lpstr>
      <vt:lpstr>The 100% rule for constraint right-hand sides</vt:lpstr>
      <vt:lpstr>Consolidated Electronics</vt:lpstr>
      <vt:lpstr>Post-Optimality Analysis</vt:lpstr>
      <vt:lpstr>Integer Programming</vt:lpstr>
      <vt:lpstr>Integer Programming</vt:lpstr>
      <vt:lpstr>Integer Programming</vt:lpstr>
    </vt:vector>
  </TitlesOfParts>
  <Company>NRC-CNRC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Buffett, Scott</dc:creator>
  <cp:lastModifiedBy>Buffett, Scott</cp:lastModifiedBy>
  <cp:revision>71</cp:revision>
  <dcterms:created xsi:type="dcterms:W3CDTF">2014-01-07T14:52:29Z</dcterms:created>
  <dcterms:modified xsi:type="dcterms:W3CDTF">2015-02-04T04:04:39Z</dcterms:modified>
</cp:coreProperties>
</file>