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7"/>
  </p:notesMasterIdLst>
  <p:sldIdLst>
    <p:sldId id="322" r:id="rId2"/>
    <p:sldId id="323" r:id="rId3"/>
    <p:sldId id="324" r:id="rId4"/>
    <p:sldId id="331" r:id="rId5"/>
    <p:sldId id="330" r:id="rId6"/>
    <p:sldId id="332" r:id="rId7"/>
    <p:sldId id="325" r:id="rId8"/>
    <p:sldId id="334" r:id="rId9"/>
    <p:sldId id="326" r:id="rId10"/>
    <p:sldId id="333" r:id="rId11"/>
    <p:sldId id="336" r:id="rId12"/>
    <p:sldId id="328" r:id="rId13"/>
    <p:sldId id="337" r:id="rId14"/>
    <p:sldId id="329" r:id="rId15"/>
    <p:sldId id="33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B86FA-3C8C-4B58-9039-2F50E95E0DCA}" type="datetimeFigureOut">
              <a:rPr lang="en-CA" smtClean="0"/>
              <a:t>16/02/2015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EC6D4-DEAD-4B20-AAAA-734AF309687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89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4B96A-3FEF-415C-A7EC-A9B65842098F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CC2C-8693-456A-9507-C8FA9DC23F5D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A102C-D7FA-4C3A-B734-53345890C244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E3B64-49BB-4793-A8EB-61CA695810B8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29D65-78D4-47FE-AAE3-5954BFF9BD92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C074C-8191-4553-B552-67251A8978FF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9E2-1056-4D02-9704-792FAF605601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4C48-85B2-4BC6-8C51-7BAB2AA738C9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AA78-78F3-4CBE-A876-37C6445AEAA0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88542-637C-4918-9B3A-4ADD8AF87584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E6E4-9C73-453F-BF1E-E25F0F27753A}" type="datetime2">
              <a:rPr lang="en-US" smtClean="0"/>
              <a:t>Wednesday, February 18,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51B5B20-D48B-49CE-A42F-66ADBC3449C6}" type="datetime2">
              <a:rPr lang="en-US" smtClean="0"/>
              <a:t>Wednesday, February 18,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Each year </a:t>
            </a:r>
            <a:r>
              <a:rPr lang="en-CA" dirty="0" err="1" smtClean="0"/>
              <a:t>CrossChek</a:t>
            </a:r>
            <a:r>
              <a:rPr lang="en-CA" dirty="0" smtClean="0"/>
              <a:t> </a:t>
            </a:r>
            <a:r>
              <a:rPr lang="en-CA" dirty="0"/>
              <a:t>decides which </a:t>
            </a:r>
            <a:r>
              <a:rPr lang="en-CA" dirty="0" smtClean="0"/>
              <a:t>lines of golf clubs and clothing </a:t>
            </a:r>
            <a:r>
              <a:rPr lang="en-CA" dirty="0"/>
              <a:t>it will market. Consider that each </a:t>
            </a:r>
            <a:r>
              <a:rPr lang="en-CA" dirty="0" smtClean="0"/>
              <a:t>line of golf clubs is </a:t>
            </a:r>
            <a:r>
              <a:rPr lang="en-CA" dirty="0"/>
              <a:t>expected to generate </a:t>
            </a:r>
            <a:r>
              <a:rPr lang="en-CA" dirty="0" smtClean="0"/>
              <a:t>$400K profit for </a:t>
            </a:r>
            <a:r>
              <a:rPr lang="en-CA" dirty="0"/>
              <a:t>the year, while each </a:t>
            </a:r>
            <a:r>
              <a:rPr lang="en-CA" dirty="0" smtClean="0"/>
              <a:t>new line of golf clothing </a:t>
            </a:r>
            <a:r>
              <a:rPr lang="en-CA" dirty="0"/>
              <a:t>generates </a:t>
            </a:r>
            <a:r>
              <a:rPr lang="en-CA" dirty="0" smtClean="0"/>
              <a:t>$300K profit for the year. </a:t>
            </a:r>
            <a:r>
              <a:rPr lang="en-CA" dirty="0"/>
              <a:t>Each new offering requires time for marketing </a:t>
            </a:r>
            <a:r>
              <a:rPr lang="en-CA" dirty="0" smtClean="0"/>
              <a:t>(clubs 50 </a:t>
            </a:r>
            <a:r>
              <a:rPr lang="en-CA" dirty="0" err="1"/>
              <a:t>hrs</a:t>
            </a:r>
            <a:r>
              <a:rPr lang="en-CA" dirty="0"/>
              <a:t>, </a:t>
            </a:r>
            <a:r>
              <a:rPr lang="en-CA" dirty="0" smtClean="0"/>
              <a:t>clothing 60 </a:t>
            </a:r>
            <a:r>
              <a:rPr lang="en-CA" dirty="0" err="1"/>
              <a:t>hrs</a:t>
            </a:r>
            <a:r>
              <a:rPr lang="en-CA" dirty="0"/>
              <a:t>), which is limited to </a:t>
            </a:r>
            <a:r>
              <a:rPr lang="en-CA" dirty="0" smtClean="0"/>
              <a:t>300 </a:t>
            </a:r>
            <a:r>
              <a:rPr lang="en-CA" dirty="0" err="1" smtClean="0"/>
              <a:t>hrs</a:t>
            </a:r>
            <a:r>
              <a:rPr lang="en-CA" dirty="0"/>
              <a:t>, as well as storage space </a:t>
            </a:r>
            <a:r>
              <a:rPr lang="en-CA" dirty="0" smtClean="0"/>
              <a:t>(clubs 900 </a:t>
            </a:r>
            <a:r>
              <a:rPr lang="en-CA" dirty="0" err="1"/>
              <a:t>sq</a:t>
            </a:r>
            <a:r>
              <a:rPr lang="en-CA" dirty="0"/>
              <a:t> </a:t>
            </a:r>
            <a:r>
              <a:rPr lang="en-CA" dirty="0" err="1"/>
              <a:t>ft</a:t>
            </a:r>
            <a:r>
              <a:rPr lang="en-CA" dirty="0"/>
              <a:t>, </a:t>
            </a:r>
            <a:r>
              <a:rPr lang="en-CA" dirty="0" smtClean="0"/>
              <a:t>clothes 400 </a:t>
            </a:r>
            <a:r>
              <a:rPr lang="en-CA" dirty="0" err="1"/>
              <a:t>sq</a:t>
            </a:r>
            <a:r>
              <a:rPr lang="en-CA" dirty="0"/>
              <a:t> </a:t>
            </a:r>
            <a:r>
              <a:rPr lang="en-CA" dirty="0" err="1"/>
              <a:t>ft</a:t>
            </a:r>
            <a:r>
              <a:rPr lang="en-CA" dirty="0"/>
              <a:t>), which is limited to </a:t>
            </a:r>
            <a:r>
              <a:rPr lang="en-CA" dirty="0" smtClean="0"/>
              <a:t>3600 </a:t>
            </a:r>
            <a:r>
              <a:rPr lang="en-CA" dirty="0" err="1"/>
              <a:t>sq</a:t>
            </a:r>
            <a:r>
              <a:rPr lang="en-CA" dirty="0"/>
              <a:t> ft. </a:t>
            </a:r>
            <a:r>
              <a:rPr lang="en-CA" dirty="0" err="1" smtClean="0"/>
              <a:t>CrossChek</a:t>
            </a:r>
            <a:r>
              <a:rPr lang="en-CA" dirty="0" smtClean="0"/>
              <a:t>  will not consider marketing any more than 4 lines of clothing. </a:t>
            </a:r>
            <a:r>
              <a:rPr lang="en-CA" dirty="0"/>
              <a:t>How many new </a:t>
            </a:r>
            <a:r>
              <a:rPr lang="en-CA" dirty="0" smtClean="0"/>
              <a:t>lines of golf clubs and clothing should </a:t>
            </a:r>
            <a:r>
              <a:rPr lang="en-CA" dirty="0"/>
              <a:t>be offered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3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Conditional Constraints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Considering </a:t>
            </a:r>
            <a:r>
              <a:rPr lang="en-CA" dirty="0" smtClean="0"/>
              <a:t>the same </a:t>
            </a:r>
            <a:r>
              <a:rPr lang="en-CA" dirty="0" smtClean="0"/>
              <a:t>problem, add each of the following constraints:</a:t>
            </a:r>
          </a:p>
          <a:p>
            <a:endParaRPr lang="en-CA" dirty="0"/>
          </a:p>
          <a:p>
            <a:r>
              <a:rPr lang="en-CA" dirty="0" err="1" smtClean="0"/>
              <a:t>CrossChek</a:t>
            </a:r>
            <a:r>
              <a:rPr lang="en-CA" dirty="0" smtClean="0"/>
              <a:t> </a:t>
            </a:r>
            <a:r>
              <a:rPr lang="en-CA" dirty="0"/>
              <a:t>would like to ensure </a:t>
            </a:r>
            <a:r>
              <a:rPr lang="en-CA" dirty="0" smtClean="0"/>
              <a:t>that: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If an outlet in Toronto is added, then an outlet in Fredericton is added</a:t>
            </a:r>
            <a:endParaRPr lang="en-CA" dirty="0" smtClean="0"/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If an outlet in Fredericton is not added, then one in Vancouver must be added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If an outlet in Toronto is added then we cannot add one in Vancouver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/>
              <a:t>If an outlet in Vancouver is added, then at least one outlet in Montreal or Fredericton must be </a:t>
            </a:r>
            <a:r>
              <a:rPr lang="en-CA" dirty="0" smtClean="0"/>
              <a:t>added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Multiple Choice Constraints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Considering </a:t>
            </a:r>
            <a:r>
              <a:rPr lang="en-CA" dirty="0" smtClean="0"/>
              <a:t>the same </a:t>
            </a:r>
            <a:r>
              <a:rPr lang="en-CA" dirty="0" smtClean="0"/>
              <a:t>problem, consider that there are three possible sites for the Vancouver option: downtown, midtown, uptown. We’ve decided to develop in Vancouver for sure. How do we model this choice as a constraint?</a:t>
            </a:r>
          </a:p>
          <a:p>
            <a:endParaRPr lang="en-CA" dirty="0"/>
          </a:p>
          <a:p>
            <a:r>
              <a:rPr lang="en-CA" dirty="0"/>
              <a:t>Let v1 be equal to 1 if the </a:t>
            </a:r>
            <a:r>
              <a:rPr lang="en-CA" dirty="0" smtClean="0"/>
              <a:t>downtown </a:t>
            </a:r>
            <a:r>
              <a:rPr lang="en-CA" dirty="0"/>
              <a:t>location is chosen</a:t>
            </a:r>
          </a:p>
          <a:p>
            <a:r>
              <a:rPr lang="en-CA" dirty="0"/>
              <a:t>Let </a:t>
            </a:r>
            <a:r>
              <a:rPr lang="en-CA" dirty="0" smtClean="0"/>
              <a:t>v2 </a:t>
            </a:r>
            <a:r>
              <a:rPr lang="en-CA" dirty="0"/>
              <a:t>be equal to 1 if the midtown </a:t>
            </a:r>
            <a:r>
              <a:rPr lang="en-CA" dirty="0" smtClean="0"/>
              <a:t>location </a:t>
            </a:r>
            <a:r>
              <a:rPr lang="en-CA" dirty="0"/>
              <a:t>is chosen</a:t>
            </a:r>
          </a:p>
          <a:p>
            <a:r>
              <a:rPr lang="en-CA" dirty="0"/>
              <a:t>Let </a:t>
            </a:r>
            <a:r>
              <a:rPr lang="en-CA" dirty="0" smtClean="0"/>
              <a:t>v3 </a:t>
            </a:r>
            <a:r>
              <a:rPr lang="en-CA" dirty="0"/>
              <a:t>be equal to 1 if the uptown </a:t>
            </a:r>
            <a:r>
              <a:rPr lang="en-CA" dirty="0" smtClean="0"/>
              <a:t>location </a:t>
            </a:r>
            <a:r>
              <a:rPr lang="en-CA" dirty="0"/>
              <a:t>is chosen</a:t>
            </a:r>
          </a:p>
          <a:p>
            <a:endParaRPr lang="en-CA" dirty="0" smtClean="0"/>
          </a:p>
          <a:p>
            <a:r>
              <a:rPr lang="en-CA" dirty="0" smtClean="0"/>
              <a:t>What if development in Vancouver is not a certainty?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Fixed Cost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Returning </a:t>
            </a:r>
            <a:r>
              <a:rPr lang="en-CA" dirty="0"/>
              <a:t>to the </a:t>
            </a:r>
            <a:r>
              <a:rPr lang="en-CA" dirty="0" err="1" smtClean="0"/>
              <a:t>CrossChek</a:t>
            </a:r>
            <a:r>
              <a:rPr lang="en-CA" dirty="0" smtClean="0"/>
              <a:t> golf clubs/clothing strategy </a:t>
            </a:r>
            <a:r>
              <a:rPr lang="en-CA" dirty="0"/>
              <a:t>example. Suppose there is a fixed cost </a:t>
            </a:r>
            <a:r>
              <a:rPr lang="en-CA" dirty="0" smtClean="0"/>
              <a:t>for licensing fees associated </a:t>
            </a:r>
            <a:r>
              <a:rPr lang="en-CA" dirty="0"/>
              <a:t>with venturing into the </a:t>
            </a:r>
            <a:r>
              <a:rPr lang="en-CA" dirty="0" smtClean="0"/>
              <a:t>golf clothing market </a:t>
            </a:r>
            <a:r>
              <a:rPr lang="en-CA" dirty="0"/>
              <a:t>of </a:t>
            </a:r>
            <a:r>
              <a:rPr lang="en-CA" dirty="0" smtClean="0"/>
              <a:t>$200K</a:t>
            </a:r>
            <a:r>
              <a:rPr lang="en-CA" dirty="0"/>
              <a:t>. That is, it will cost an extra </a:t>
            </a:r>
            <a:r>
              <a:rPr lang="en-CA" dirty="0" smtClean="0"/>
              <a:t>$200K </a:t>
            </a:r>
            <a:r>
              <a:rPr lang="en-CA" dirty="0"/>
              <a:t>if it chooses to sell any </a:t>
            </a:r>
            <a:r>
              <a:rPr lang="en-CA" dirty="0" smtClean="0"/>
              <a:t>golf </a:t>
            </a:r>
            <a:r>
              <a:rPr lang="en-CA" dirty="0" smtClean="0"/>
              <a:t>clothing. What is the optimal course of action?</a:t>
            </a:r>
          </a:p>
          <a:p>
            <a:endParaRPr lang="en-CA" dirty="0"/>
          </a:p>
          <a:p>
            <a:r>
              <a:rPr lang="en-CA" dirty="0" smtClean="0"/>
              <a:t>What if the fixed cost were $100K?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Max 400x1 + 300x2 </a:t>
            </a:r>
            <a:r>
              <a:rPr lang="en-CA" dirty="0" smtClean="0"/>
              <a:t>- </a:t>
            </a:r>
            <a:r>
              <a:rPr lang="en-CA" dirty="0"/>
              <a:t>200d</a:t>
            </a:r>
          </a:p>
          <a:p>
            <a:pPr marL="0" indent="0">
              <a:buNone/>
            </a:pPr>
            <a:r>
              <a:rPr lang="en-CA" dirty="0" err="1"/>
              <a:t>st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50x1 + 60x2 &lt; 300</a:t>
            </a:r>
          </a:p>
          <a:p>
            <a:pPr marL="0" indent="0">
              <a:buNone/>
            </a:pPr>
            <a:r>
              <a:rPr lang="en-CA" dirty="0"/>
              <a:t>900x1 + 400x2 &lt; 3600</a:t>
            </a:r>
          </a:p>
          <a:p>
            <a:pPr marL="0" indent="0">
              <a:buNone/>
            </a:pPr>
            <a:r>
              <a:rPr lang="en-CA" dirty="0"/>
              <a:t>x2 - 4d &lt; 0</a:t>
            </a:r>
          </a:p>
          <a:p>
            <a:pPr marL="0" indent="0">
              <a:buNone/>
            </a:pPr>
            <a:r>
              <a:rPr lang="en-CA" dirty="0"/>
              <a:t>x1 &gt; 0</a:t>
            </a:r>
          </a:p>
          <a:p>
            <a:pPr marL="0" indent="0">
              <a:buNone/>
            </a:pPr>
            <a:r>
              <a:rPr lang="en-CA" dirty="0"/>
              <a:t>x2 &gt; 0</a:t>
            </a:r>
          </a:p>
          <a:p>
            <a:pPr marL="0" indent="0">
              <a:buNone/>
            </a:pPr>
            <a:r>
              <a:rPr lang="en-CA" dirty="0"/>
              <a:t>END</a:t>
            </a:r>
          </a:p>
          <a:p>
            <a:pPr marL="0" indent="0">
              <a:buNone/>
            </a:pPr>
            <a:r>
              <a:rPr lang="en-CA" dirty="0"/>
              <a:t>GIN x1</a:t>
            </a:r>
          </a:p>
          <a:p>
            <a:pPr marL="0" indent="0">
              <a:buNone/>
            </a:pPr>
            <a:r>
              <a:rPr lang="en-CA" dirty="0"/>
              <a:t>GIN </a:t>
            </a:r>
            <a:r>
              <a:rPr lang="en-CA" dirty="0" smtClean="0"/>
              <a:t>x2</a:t>
            </a:r>
          </a:p>
          <a:p>
            <a:pPr marL="0" indent="0">
              <a:buNone/>
            </a:pPr>
            <a:r>
              <a:rPr lang="en-CA" dirty="0"/>
              <a:t>INT d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Fixed Cost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Returning </a:t>
            </a:r>
            <a:r>
              <a:rPr lang="en-CA" dirty="0"/>
              <a:t>to the </a:t>
            </a:r>
            <a:r>
              <a:rPr lang="en-CA" dirty="0"/>
              <a:t>o</a:t>
            </a:r>
            <a:r>
              <a:rPr lang="en-CA" dirty="0" smtClean="0"/>
              <a:t>riginal </a:t>
            </a:r>
            <a:r>
              <a:rPr lang="en-CA" dirty="0" err="1" smtClean="0"/>
              <a:t>CrossChek</a:t>
            </a:r>
            <a:r>
              <a:rPr lang="en-CA" dirty="0" smtClean="0"/>
              <a:t> </a:t>
            </a:r>
            <a:r>
              <a:rPr lang="en-CA" dirty="0" smtClean="0"/>
              <a:t>golf clubs/clothing strategy </a:t>
            </a:r>
            <a:r>
              <a:rPr lang="en-CA" dirty="0"/>
              <a:t>example. </a:t>
            </a:r>
            <a:r>
              <a:rPr lang="en-CA" dirty="0" smtClean="0"/>
              <a:t>Suppose there are two different marketing companies from which to choose. Marketing company </a:t>
            </a:r>
            <a:r>
              <a:rPr lang="en-CA" dirty="0" smtClean="0"/>
              <a:t>1 costs $70K, requires 50 hrs for each line of clubs and 60 hrs for each line of clothing, </a:t>
            </a:r>
            <a:r>
              <a:rPr lang="en-CA" dirty="0"/>
              <a:t>which is limited to 300 </a:t>
            </a:r>
            <a:r>
              <a:rPr lang="en-CA" dirty="0" smtClean="0"/>
              <a:t>hrs, and marketing </a:t>
            </a:r>
            <a:r>
              <a:rPr lang="en-CA" dirty="0"/>
              <a:t>company </a:t>
            </a:r>
            <a:r>
              <a:rPr lang="en-CA" dirty="0" smtClean="0"/>
              <a:t>2 </a:t>
            </a:r>
            <a:r>
              <a:rPr lang="en-CA" dirty="0"/>
              <a:t>costs </a:t>
            </a:r>
            <a:r>
              <a:rPr lang="en-CA" dirty="0" smtClean="0"/>
              <a:t>$80K</a:t>
            </a:r>
            <a:r>
              <a:rPr lang="en-CA" dirty="0"/>
              <a:t>, requires </a:t>
            </a:r>
            <a:r>
              <a:rPr lang="en-CA" dirty="0" smtClean="0"/>
              <a:t>40 </a:t>
            </a:r>
            <a:r>
              <a:rPr lang="en-CA" dirty="0"/>
              <a:t>hrs for each line of clubs and </a:t>
            </a:r>
            <a:r>
              <a:rPr lang="en-CA" dirty="0" smtClean="0"/>
              <a:t>45 </a:t>
            </a:r>
            <a:r>
              <a:rPr lang="en-CA" dirty="0"/>
              <a:t>hrs for each line of clothing, which is limited to </a:t>
            </a:r>
            <a:r>
              <a:rPr lang="en-CA" dirty="0" smtClean="0"/>
              <a:t>270 hrs. </a:t>
            </a:r>
            <a:r>
              <a:rPr lang="en-CA" dirty="0" err="1" smtClean="0"/>
              <a:t>CrossCheck</a:t>
            </a:r>
            <a:r>
              <a:rPr lang="en-CA" dirty="0" smtClean="0"/>
              <a:t> will go with either one marketing company or the other. </a:t>
            </a:r>
            <a:r>
              <a:rPr lang="en-CA" dirty="0" smtClean="0"/>
              <a:t>What is the optimal course of action?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0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A" dirty="0"/>
              <a:t>Max 400x1 + 300x2 - 70d1 - 80d2</a:t>
            </a:r>
          </a:p>
          <a:p>
            <a:pPr marL="0" indent="0">
              <a:buNone/>
            </a:pPr>
            <a:r>
              <a:rPr lang="en-CA" dirty="0" err="1"/>
              <a:t>st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50x1 + 60x2 + 1000000d1 &lt; 1000300</a:t>
            </a:r>
          </a:p>
          <a:p>
            <a:pPr marL="0" indent="0">
              <a:buNone/>
            </a:pPr>
            <a:r>
              <a:rPr lang="en-CA" dirty="0"/>
              <a:t>40x1 + 45x2 + 1000000d2 &lt; 1000270</a:t>
            </a:r>
          </a:p>
          <a:p>
            <a:pPr marL="0" indent="0">
              <a:buNone/>
            </a:pPr>
            <a:r>
              <a:rPr lang="en-CA" dirty="0"/>
              <a:t>900x1 + 400x2 &lt; 3600</a:t>
            </a:r>
          </a:p>
          <a:p>
            <a:pPr marL="0" indent="0">
              <a:buNone/>
            </a:pPr>
            <a:r>
              <a:rPr lang="en-CA" dirty="0"/>
              <a:t>d1 + d2 = 1</a:t>
            </a:r>
          </a:p>
          <a:p>
            <a:pPr marL="0" indent="0">
              <a:buNone/>
            </a:pPr>
            <a:r>
              <a:rPr lang="en-CA" dirty="0"/>
              <a:t>x2 &lt; 4</a:t>
            </a:r>
          </a:p>
          <a:p>
            <a:pPr marL="0" indent="0">
              <a:buNone/>
            </a:pPr>
            <a:r>
              <a:rPr lang="en-CA" dirty="0"/>
              <a:t>x1 &gt; 0</a:t>
            </a:r>
          </a:p>
          <a:p>
            <a:pPr marL="0" indent="0">
              <a:buNone/>
            </a:pPr>
            <a:r>
              <a:rPr lang="en-CA" dirty="0"/>
              <a:t>x2 &gt; 0</a:t>
            </a:r>
          </a:p>
          <a:p>
            <a:pPr marL="0" indent="0">
              <a:buNone/>
            </a:pPr>
            <a:r>
              <a:rPr lang="en-CA" dirty="0"/>
              <a:t>END</a:t>
            </a:r>
          </a:p>
          <a:p>
            <a:pPr marL="0" indent="0">
              <a:buNone/>
            </a:pPr>
            <a:r>
              <a:rPr lang="en-CA" dirty="0"/>
              <a:t>GIN x1</a:t>
            </a:r>
          </a:p>
          <a:p>
            <a:pPr marL="0" indent="0">
              <a:buNone/>
            </a:pPr>
            <a:r>
              <a:rPr lang="en-CA" dirty="0"/>
              <a:t>GIN x2</a:t>
            </a:r>
          </a:p>
          <a:p>
            <a:pPr marL="0" indent="0">
              <a:buNone/>
            </a:pPr>
            <a:r>
              <a:rPr lang="en-CA" dirty="0"/>
              <a:t>INT d1</a:t>
            </a:r>
          </a:p>
          <a:p>
            <a:pPr marL="0" indent="0">
              <a:buNone/>
            </a:pPr>
            <a:r>
              <a:rPr lang="en-CA" dirty="0"/>
              <a:t>INT </a:t>
            </a:r>
            <a:r>
              <a:rPr lang="en-CA" dirty="0" smtClean="0"/>
              <a:t>d2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6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Solution:</a:t>
            </a:r>
          </a:p>
          <a:p>
            <a:pPr lvl="1"/>
            <a:r>
              <a:rPr lang="en-CA" dirty="0" smtClean="0"/>
              <a:t>2.82 lines of golf clubs</a:t>
            </a:r>
          </a:p>
          <a:p>
            <a:pPr lvl="1"/>
            <a:r>
              <a:rPr lang="en-CA" dirty="0" smtClean="0"/>
              <a:t>2.65 lines of golf </a:t>
            </a:r>
            <a:r>
              <a:rPr lang="en-CA" dirty="0" smtClean="0"/>
              <a:t>clothing</a:t>
            </a:r>
          </a:p>
          <a:p>
            <a:pPr lvl="1"/>
            <a:endParaRPr lang="en-CA" dirty="0"/>
          </a:p>
          <a:p>
            <a:r>
              <a:rPr lang="en-CA" dirty="0" smtClean="0"/>
              <a:t>Profit:</a:t>
            </a:r>
          </a:p>
          <a:p>
            <a:pPr lvl="1"/>
            <a:r>
              <a:rPr lang="en-CA" dirty="0" smtClean="0"/>
              <a:t>$1,923,529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3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Solution:</a:t>
            </a:r>
          </a:p>
          <a:p>
            <a:pPr lvl="1"/>
            <a:r>
              <a:rPr lang="en-CA" dirty="0" smtClean="0"/>
              <a:t>2.82 lines of golf clubs</a:t>
            </a:r>
          </a:p>
          <a:p>
            <a:pPr lvl="1"/>
            <a:r>
              <a:rPr lang="en-CA" dirty="0" smtClean="0"/>
              <a:t>2.65 lines of golf clothing</a:t>
            </a:r>
          </a:p>
          <a:p>
            <a:pPr lvl="1"/>
            <a:endParaRPr lang="en-CA" dirty="0"/>
          </a:p>
          <a:p>
            <a:r>
              <a:rPr lang="en-CA" dirty="0" smtClean="0"/>
              <a:t>Could round down:</a:t>
            </a:r>
          </a:p>
          <a:p>
            <a:pPr lvl="1"/>
            <a:r>
              <a:rPr lang="en-CA" dirty="0" smtClean="0"/>
              <a:t>2 </a:t>
            </a:r>
            <a:r>
              <a:rPr lang="en-CA" dirty="0"/>
              <a:t>lines of golf clubs</a:t>
            </a:r>
          </a:p>
          <a:p>
            <a:pPr lvl="1"/>
            <a:r>
              <a:rPr lang="en-CA" dirty="0" smtClean="0"/>
              <a:t>2 </a:t>
            </a:r>
            <a:r>
              <a:rPr lang="en-CA" dirty="0"/>
              <a:t>lines of golf </a:t>
            </a:r>
            <a:r>
              <a:rPr lang="en-CA" dirty="0" smtClean="0"/>
              <a:t>clothing</a:t>
            </a:r>
          </a:p>
          <a:p>
            <a:pPr lvl="1"/>
            <a:r>
              <a:rPr lang="en-CA" dirty="0" smtClean="0"/>
              <a:t>Profit = $1.4 million</a:t>
            </a:r>
            <a:endParaRPr lang="en-CA" dirty="0"/>
          </a:p>
          <a:p>
            <a:pPr lvl="1"/>
            <a:endParaRPr lang="en-CA" dirty="0" smtClean="0"/>
          </a:p>
          <a:p>
            <a:r>
              <a:rPr lang="en-CA" dirty="0" smtClean="0"/>
              <a:t>Feasible. But optimal?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Integer Programming in LINDO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Max </a:t>
            </a:r>
            <a:r>
              <a:rPr lang="en-CA" dirty="0"/>
              <a:t>400x1 + 300x2</a:t>
            </a:r>
          </a:p>
          <a:p>
            <a:pPr marL="0" indent="0">
              <a:buNone/>
            </a:pPr>
            <a:r>
              <a:rPr lang="en-CA" dirty="0" err="1"/>
              <a:t>st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50x1 + 60x2 &lt; 300</a:t>
            </a:r>
          </a:p>
          <a:p>
            <a:pPr marL="0" indent="0">
              <a:buNone/>
            </a:pPr>
            <a:r>
              <a:rPr lang="en-CA" dirty="0"/>
              <a:t>900x1 + 400x2 &lt; 3600</a:t>
            </a:r>
          </a:p>
          <a:p>
            <a:pPr marL="0" indent="0">
              <a:buNone/>
            </a:pPr>
            <a:r>
              <a:rPr lang="en-CA" dirty="0"/>
              <a:t>x2 &lt; 4</a:t>
            </a:r>
          </a:p>
          <a:p>
            <a:pPr marL="0" indent="0">
              <a:buNone/>
            </a:pPr>
            <a:r>
              <a:rPr lang="en-CA" dirty="0"/>
              <a:t>x1 &gt; 0</a:t>
            </a:r>
          </a:p>
          <a:p>
            <a:pPr marL="0" indent="0">
              <a:buNone/>
            </a:pPr>
            <a:r>
              <a:rPr lang="en-CA" dirty="0"/>
              <a:t>x2 &gt; 0</a:t>
            </a:r>
          </a:p>
          <a:p>
            <a:pPr marL="0" indent="0">
              <a:buNone/>
            </a:pPr>
            <a:r>
              <a:rPr lang="en-CA" dirty="0"/>
              <a:t>END</a:t>
            </a:r>
          </a:p>
          <a:p>
            <a:pPr marL="0" indent="0">
              <a:buNone/>
            </a:pPr>
            <a:r>
              <a:rPr lang="en-CA" dirty="0"/>
              <a:t>GIN x1</a:t>
            </a:r>
          </a:p>
          <a:p>
            <a:pPr marL="0" indent="0">
              <a:buNone/>
            </a:pPr>
            <a:r>
              <a:rPr lang="en-CA" dirty="0"/>
              <a:t>GIN x2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ILP Notes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Removing the integer specifications for </a:t>
            </a:r>
            <a:r>
              <a:rPr lang="en-CA" dirty="0"/>
              <a:t>an integer </a:t>
            </a:r>
            <a:r>
              <a:rPr lang="en-CA" dirty="0" smtClean="0"/>
              <a:t>linear programming problem gives the </a:t>
            </a:r>
            <a:r>
              <a:rPr lang="en-CA" i="1" dirty="0" smtClean="0"/>
              <a:t>LP relaxation</a:t>
            </a:r>
          </a:p>
          <a:p>
            <a:endParaRPr lang="en-CA" dirty="0" smtClean="0"/>
          </a:p>
          <a:p>
            <a:r>
              <a:rPr lang="en-CA" dirty="0" smtClean="0"/>
              <a:t>The value of an LP relaxation for a maximization ILP is an </a:t>
            </a:r>
            <a:r>
              <a:rPr lang="en-CA" i="1" dirty="0" smtClean="0"/>
              <a:t>upper bound</a:t>
            </a:r>
            <a:r>
              <a:rPr lang="en-CA" dirty="0" smtClean="0"/>
              <a:t> on the value of the ILP</a:t>
            </a:r>
          </a:p>
          <a:p>
            <a:pPr lvl="1"/>
            <a:r>
              <a:rPr lang="en-CA" dirty="0" smtClean="0"/>
              <a:t>Meaning that the value of the objective function for the </a:t>
            </a:r>
            <a:r>
              <a:rPr lang="en-CA" dirty="0"/>
              <a:t>optimal integer </a:t>
            </a:r>
            <a:r>
              <a:rPr lang="en-CA" dirty="0" smtClean="0"/>
              <a:t>solution is no higher than that for the LP relaxation</a:t>
            </a:r>
          </a:p>
          <a:p>
            <a:endParaRPr lang="en-CA" dirty="0" smtClean="0"/>
          </a:p>
          <a:p>
            <a:r>
              <a:rPr lang="en-CA" dirty="0" smtClean="0"/>
              <a:t>For a minimizing ILP, the LP relaxation gives a lower bound</a:t>
            </a:r>
            <a:endParaRPr lang="en-CA" dirty="0"/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8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ILP Notes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 integer linear programming problem in which </a:t>
            </a:r>
            <a:r>
              <a:rPr lang="en-CA" i="1" dirty="0"/>
              <a:t>all</a:t>
            </a:r>
            <a:r>
              <a:rPr lang="en-CA" dirty="0"/>
              <a:t> variables must be integers is referred to as an </a:t>
            </a:r>
            <a:r>
              <a:rPr lang="en-CA" i="1" dirty="0"/>
              <a:t>All Integer Linear Program</a:t>
            </a:r>
            <a:r>
              <a:rPr lang="en-CA" dirty="0"/>
              <a:t> (AILP)</a:t>
            </a:r>
          </a:p>
          <a:p>
            <a:endParaRPr lang="en-CA" dirty="0"/>
          </a:p>
          <a:p>
            <a:r>
              <a:rPr lang="en-CA" dirty="0"/>
              <a:t>An integer linear programming problem in which </a:t>
            </a:r>
            <a:r>
              <a:rPr lang="en-CA" i="1" dirty="0" smtClean="0"/>
              <a:t>some</a:t>
            </a:r>
            <a:r>
              <a:rPr lang="en-CA" dirty="0" smtClean="0"/>
              <a:t> variables </a:t>
            </a:r>
            <a:r>
              <a:rPr lang="en-CA" dirty="0"/>
              <a:t>must be integers is referred to as </a:t>
            </a:r>
            <a:r>
              <a:rPr lang="en-CA" dirty="0" smtClean="0"/>
              <a:t>a </a:t>
            </a:r>
            <a:r>
              <a:rPr lang="en-CA" i="1" dirty="0" smtClean="0"/>
              <a:t>Mixed Integer </a:t>
            </a:r>
            <a:r>
              <a:rPr lang="en-CA" i="1" dirty="0"/>
              <a:t>Linear Program</a:t>
            </a:r>
            <a:r>
              <a:rPr lang="en-CA" dirty="0"/>
              <a:t> </a:t>
            </a:r>
            <a:r>
              <a:rPr lang="en-CA" dirty="0" smtClean="0"/>
              <a:t>(MILP</a:t>
            </a:r>
            <a:r>
              <a:rPr lang="en-CA" dirty="0"/>
              <a:t>)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ILP with 0-1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err="1" smtClean="0"/>
              <a:t>CrossChek</a:t>
            </a:r>
            <a:r>
              <a:rPr lang="en-CA" sz="2000" dirty="0" smtClean="0"/>
              <a:t> is </a:t>
            </a:r>
            <a:r>
              <a:rPr lang="en-CA" sz="2000" dirty="0"/>
              <a:t>considering expanding its </a:t>
            </a:r>
            <a:r>
              <a:rPr lang="en-CA" sz="2000" dirty="0" smtClean="0"/>
              <a:t>retail </a:t>
            </a:r>
            <a:r>
              <a:rPr lang="en-CA" sz="2000" dirty="0"/>
              <a:t>outlets. Possible locations for such outlets are Toronto, Vancouver, Montreal and Fredericton. A maximum of one outlet would exist in each city. </a:t>
            </a:r>
            <a:r>
              <a:rPr lang="en-CA" sz="2000" dirty="0" err="1"/>
              <a:t>Startup</a:t>
            </a:r>
            <a:r>
              <a:rPr lang="en-CA" sz="2000" dirty="0"/>
              <a:t> costs, advertising and marketing costs, and time required to get each outlet in operation are as follows, as well as expected first-year profits (all dollar values in thousands; all times in number of days</a:t>
            </a:r>
            <a:r>
              <a:rPr lang="en-CA" sz="2000" dirty="0" smtClean="0"/>
              <a:t>). </a:t>
            </a:r>
            <a:r>
              <a:rPr lang="en-CA" sz="2000" dirty="0"/>
              <a:t>The objective is to maximize first-year profits. Into which cities should </a:t>
            </a:r>
            <a:r>
              <a:rPr lang="en-CA" sz="2000" dirty="0" err="1"/>
              <a:t>CrossChek</a:t>
            </a:r>
            <a:r>
              <a:rPr lang="en-CA" sz="2000" dirty="0"/>
              <a:t> </a:t>
            </a:r>
            <a:r>
              <a:rPr lang="en-CA" sz="2000" dirty="0" smtClean="0"/>
              <a:t>expand</a:t>
            </a:r>
            <a:r>
              <a:rPr lang="en-CA" sz="2000" dirty="0"/>
              <a:t>?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07809"/>
              </p:ext>
            </p:extLst>
          </p:nvPr>
        </p:nvGraphicFramePr>
        <p:xfrm>
          <a:off x="755576" y="4221090"/>
          <a:ext cx="7848872" cy="223224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01652"/>
                <a:gridCol w="1532373"/>
                <a:gridCol w="1169000"/>
                <a:gridCol w="1737104"/>
                <a:gridCol w="1708743"/>
              </a:tblGrid>
              <a:tr h="37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/>
                          <a:ea typeface="Times New Roman"/>
                        </a:rPr>
                        <a:t>City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Start-up costs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Time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Advertising costs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First-year profits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Toronto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Vancouver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Montreal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Fredericton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en-C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Limit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imes New Roman"/>
                          <a:ea typeface="Times New Roman"/>
                        </a:rPr>
                        <a:t>260</a:t>
                      </a:r>
                      <a:endParaRPr lang="en-C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Times New Roman"/>
                          <a:ea typeface="Times New Roman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 smtClean="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  <a:endParaRPr lang="en-C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4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Defining 0-1 Variables in LINDO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Max 50x1 + 45x2 + 35x3 + 5x4</a:t>
            </a:r>
          </a:p>
          <a:p>
            <a:pPr marL="0" indent="0">
              <a:buNone/>
            </a:pPr>
            <a:r>
              <a:rPr lang="en-CA" dirty="0" err="1"/>
              <a:t>st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100x1 + 80x2 + 90x3 + 70x4 &lt; 260</a:t>
            </a:r>
          </a:p>
          <a:p>
            <a:pPr marL="0" indent="0">
              <a:buNone/>
            </a:pPr>
            <a:r>
              <a:rPr lang="en-CA" dirty="0"/>
              <a:t>30x1 + 40x2 + 35x3 + 25x4 &lt; 110</a:t>
            </a:r>
          </a:p>
          <a:p>
            <a:pPr marL="0" indent="0">
              <a:buNone/>
            </a:pPr>
            <a:r>
              <a:rPr lang="en-CA" dirty="0"/>
              <a:t>20x1 + 80x2 + 25x3 + 20x4 &lt; 100</a:t>
            </a:r>
          </a:p>
          <a:p>
            <a:pPr marL="0" indent="0">
              <a:buNone/>
            </a:pPr>
            <a:r>
              <a:rPr lang="en-CA" dirty="0" smtClean="0"/>
              <a:t>END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INT x1</a:t>
            </a:r>
          </a:p>
          <a:p>
            <a:pPr marL="0" indent="0">
              <a:buNone/>
            </a:pPr>
            <a:r>
              <a:rPr lang="en-CA" dirty="0"/>
              <a:t>INT x2</a:t>
            </a:r>
          </a:p>
          <a:p>
            <a:pPr marL="0" indent="0">
              <a:buNone/>
            </a:pPr>
            <a:r>
              <a:rPr lang="en-CA" dirty="0"/>
              <a:t>INT x3</a:t>
            </a:r>
          </a:p>
          <a:p>
            <a:pPr marL="0" indent="0">
              <a:buNone/>
            </a:pPr>
            <a:r>
              <a:rPr lang="en-CA" dirty="0"/>
              <a:t>INT x4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7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k-out-</a:t>
            </a:r>
            <a:r>
              <a:rPr lang="en-CA" dirty="0" smtClean="0"/>
              <a:t>of-n Alternatives </a:t>
            </a:r>
            <a:r>
              <a:rPr lang="en-CA" dirty="0" smtClean="0"/>
              <a:t>Constraints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Considering </a:t>
            </a:r>
            <a:r>
              <a:rPr lang="en-CA" dirty="0" smtClean="0"/>
              <a:t>the same </a:t>
            </a:r>
            <a:r>
              <a:rPr lang="en-CA" dirty="0" smtClean="0"/>
              <a:t>problem, add each of the following constraints:</a:t>
            </a:r>
          </a:p>
          <a:p>
            <a:endParaRPr lang="en-CA" dirty="0"/>
          </a:p>
          <a:p>
            <a:r>
              <a:rPr lang="en-CA" dirty="0" err="1" smtClean="0"/>
              <a:t>CrossChek</a:t>
            </a:r>
            <a:r>
              <a:rPr lang="en-CA" dirty="0" smtClean="0"/>
              <a:t> </a:t>
            </a:r>
            <a:r>
              <a:rPr lang="en-CA" dirty="0"/>
              <a:t>would like to ensure </a:t>
            </a:r>
            <a:r>
              <a:rPr lang="en-CA" dirty="0" smtClean="0"/>
              <a:t>that: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Exactly one outlet is added</a:t>
            </a:r>
            <a:endParaRPr lang="en-CA" dirty="0" smtClean="0"/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At </a:t>
            </a:r>
            <a:r>
              <a:rPr lang="en-CA" dirty="0"/>
              <a:t>least one outlet goes in </a:t>
            </a:r>
            <a:r>
              <a:rPr lang="en-CA" dirty="0" smtClean="0"/>
              <a:t>Montreal or </a:t>
            </a:r>
            <a:r>
              <a:rPr lang="en-CA" dirty="0" smtClean="0"/>
              <a:t>Fredericton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/>
              <a:t>Exactly </a:t>
            </a:r>
            <a:r>
              <a:rPr lang="en-CA" dirty="0" smtClean="0"/>
              <a:t>three outlets </a:t>
            </a:r>
            <a:r>
              <a:rPr lang="en-CA" dirty="0"/>
              <a:t>are </a:t>
            </a:r>
            <a:r>
              <a:rPr lang="en-CA" dirty="0" smtClean="0"/>
              <a:t>added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Two of Montreal, Fredericton and Vancouver are added</a:t>
            </a:r>
          </a:p>
          <a:p>
            <a:pPr marL="731520" lvl="1" indent="-457200">
              <a:buFont typeface="+mj-lt"/>
              <a:buAutoNum type="alphaLcParenR"/>
            </a:pPr>
            <a:r>
              <a:rPr lang="en-CA" dirty="0" smtClean="0"/>
              <a:t>One of Toronto or Vancouver are added but not both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5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11769</TotalTime>
  <Words>1024</Words>
  <Application>Microsoft Office PowerPoint</Application>
  <PresentationFormat>On-screen Show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Integer Programming</vt:lpstr>
      <vt:lpstr>Integer Programming</vt:lpstr>
      <vt:lpstr>Integer Programming</vt:lpstr>
      <vt:lpstr>Integer Programming in LINDO</vt:lpstr>
      <vt:lpstr>ILP Notes</vt:lpstr>
      <vt:lpstr>ILP Notes</vt:lpstr>
      <vt:lpstr>ILP with 0-1 Variables</vt:lpstr>
      <vt:lpstr>Defining 0-1 Variables in LINDO</vt:lpstr>
      <vt:lpstr>k-out-of-n Alternatives Constraints</vt:lpstr>
      <vt:lpstr>Conditional Constraints</vt:lpstr>
      <vt:lpstr>Multiple Choice Constraints</vt:lpstr>
      <vt:lpstr>Fixed Cost Problems</vt:lpstr>
      <vt:lpstr>Solution</vt:lpstr>
      <vt:lpstr>Fixed Cost Problems</vt:lpstr>
      <vt:lpstr>Solution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94</cp:revision>
  <dcterms:created xsi:type="dcterms:W3CDTF">2014-01-07T14:52:29Z</dcterms:created>
  <dcterms:modified xsi:type="dcterms:W3CDTF">2015-02-18T18:11:21Z</dcterms:modified>
</cp:coreProperties>
</file>