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57" r:id="rId2"/>
    <p:sldId id="275" r:id="rId3"/>
    <p:sldId id="258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7D7D7-7DE4-47CC-A649-506AF23EC6C5}" type="datetimeFigureOut">
              <a:rPr lang="en-CA" smtClean="0"/>
              <a:t>25/02/2015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49971-8ADB-41C5-806D-4A6372A587B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95778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F6983-7783-4A81-82BF-B8390CA23F79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471D8-44AF-4350-92E4-16C0689126FE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D389A-5AF1-43E6-B810-A60333EAC415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C2D6-7586-4A32-8226-A9830E113B0C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6A8207-0255-493C-875C-906E7A99D3E2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733D6-530F-4601-B2A0-5AA83FA64B51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905A-4C5F-4DC4-BFB9-BDE8A63AACAC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5A06E-A193-461B-9E7C-CB3067489520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8584E-E94F-4A09-B468-997ED8EF65A0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3C50-C631-4E07-85E1-122883FFE8DA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5603-8AD1-4D81-91FF-F7FA6D38C8FA}" type="datetime2">
              <a:rPr lang="en-US" smtClean="0"/>
              <a:t>Wednesday, February 25,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747802-6050-46BA-817B-93FEB9F60FBB}" type="datetime2">
              <a:rPr lang="en-US" smtClean="0"/>
              <a:t>Wednesday, February 25, 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Scheduling: </a:t>
            </a:r>
            <a:r>
              <a:rPr lang="en-CA" dirty="0" err="1" smtClean="0"/>
              <a:t>CrossChek</a:t>
            </a:r>
            <a:r>
              <a:rPr lang="en-CA" dirty="0" smtClean="0"/>
              <a:t> Golf Club Manufacturing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err="1" smtClean="0"/>
              <a:t>CrossChek</a:t>
            </a:r>
            <a:r>
              <a:rPr lang="en-CA" dirty="0" smtClean="0"/>
              <a:t> sporting goods is considering a process for development of a new golf club</a:t>
            </a:r>
          </a:p>
          <a:p>
            <a:r>
              <a:rPr lang="en-CA" dirty="0" smtClean="0"/>
              <a:t>Processing times, as well as constraints over when each step in the process can start are given in the next slide</a:t>
            </a:r>
          </a:p>
          <a:p>
            <a:r>
              <a:rPr lang="en-CA" dirty="0" err="1" smtClean="0"/>
              <a:t>CrossChek</a:t>
            </a:r>
            <a:r>
              <a:rPr lang="en-CA" dirty="0" smtClean="0"/>
              <a:t> would like to have a few questions about the process answered:</a:t>
            </a:r>
            <a:endParaRPr lang="en-CA" dirty="0"/>
          </a:p>
          <a:p>
            <a:pPr lvl="1"/>
            <a:r>
              <a:rPr lang="en-CA" altLang="en-US" dirty="0"/>
              <a:t>How long does the process take (i.e. the least amount of time)?</a:t>
            </a:r>
          </a:p>
          <a:p>
            <a:pPr lvl="1"/>
            <a:r>
              <a:rPr lang="en-CA" altLang="en-US" dirty="0"/>
              <a:t>What are the scheduled start and end times for each activity?</a:t>
            </a:r>
          </a:p>
          <a:p>
            <a:pPr lvl="1"/>
            <a:r>
              <a:rPr lang="en-CA" altLang="en-US" dirty="0"/>
              <a:t>Which activities are </a:t>
            </a:r>
            <a:r>
              <a:rPr lang="en-CA" altLang="en-US" i="1" dirty="0"/>
              <a:t>critical</a:t>
            </a:r>
            <a:r>
              <a:rPr lang="en-CA" altLang="en-US" dirty="0"/>
              <a:t>? That is, which activities must be completed on time to keep the project on schedule?</a:t>
            </a:r>
          </a:p>
          <a:p>
            <a:pPr lvl="1"/>
            <a:r>
              <a:rPr lang="en-CA" altLang="en-US" dirty="0"/>
              <a:t>For how long can non-critical activities be delayed</a:t>
            </a:r>
            <a:r>
              <a:rPr lang="en-CA" altLang="en-US" dirty="0" smtClean="0"/>
              <a:t>?</a:t>
            </a:r>
            <a:endParaRPr lang="en-CA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LP for </a:t>
            </a:r>
            <a:r>
              <a:rPr lang="en-CA" dirty="0" err="1" smtClean="0"/>
              <a:t>CrossChek</a:t>
            </a:r>
            <a:r>
              <a:rPr lang="en-CA" dirty="0" smtClean="0"/>
              <a:t> Crashing Problem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CA" dirty="0"/>
              <a:t>Min 400yA + </a:t>
            </a:r>
            <a:r>
              <a:rPr lang="en-CA" dirty="0" smtClean="0"/>
              <a:t>600yB </a:t>
            </a:r>
            <a:r>
              <a:rPr lang="en-CA" dirty="0"/>
              <a:t>+ 300yC + 100yD + 200yE + 300yF + 500yG</a:t>
            </a:r>
          </a:p>
          <a:p>
            <a:pPr marL="0" indent="0">
              <a:buNone/>
            </a:pPr>
            <a:r>
              <a:rPr lang="en-CA" dirty="0" err="1"/>
              <a:t>st</a:t>
            </a:r>
            <a:endParaRPr lang="en-CA" dirty="0"/>
          </a:p>
          <a:p>
            <a:pPr marL="0" indent="0">
              <a:buNone/>
            </a:pPr>
            <a:r>
              <a:rPr lang="en-CA" dirty="0" err="1"/>
              <a:t>xA</a:t>
            </a:r>
            <a:r>
              <a:rPr lang="en-CA" dirty="0"/>
              <a:t> + </a:t>
            </a:r>
            <a:r>
              <a:rPr lang="en-CA" dirty="0" err="1"/>
              <a:t>yA</a:t>
            </a:r>
            <a:r>
              <a:rPr lang="en-CA" dirty="0"/>
              <a:t> &gt; 10</a:t>
            </a:r>
          </a:p>
          <a:p>
            <a:pPr marL="0" indent="0">
              <a:buNone/>
            </a:pPr>
            <a:r>
              <a:rPr lang="en-CA" dirty="0" err="1"/>
              <a:t>xB</a:t>
            </a:r>
            <a:r>
              <a:rPr lang="en-CA" dirty="0"/>
              <a:t> + </a:t>
            </a:r>
            <a:r>
              <a:rPr lang="en-CA" dirty="0" err="1"/>
              <a:t>yB</a:t>
            </a:r>
            <a:r>
              <a:rPr lang="en-CA" dirty="0"/>
              <a:t> - </a:t>
            </a:r>
            <a:r>
              <a:rPr lang="en-CA" dirty="0" err="1"/>
              <a:t>xA</a:t>
            </a:r>
            <a:r>
              <a:rPr lang="en-CA" dirty="0"/>
              <a:t> &gt; 8</a:t>
            </a:r>
          </a:p>
          <a:p>
            <a:pPr marL="0" indent="0">
              <a:buNone/>
            </a:pPr>
            <a:r>
              <a:rPr lang="en-CA" dirty="0" err="1"/>
              <a:t>xC</a:t>
            </a:r>
            <a:r>
              <a:rPr lang="en-CA" dirty="0"/>
              <a:t> + </a:t>
            </a:r>
            <a:r>
              <a:rPr lang="en-CA" dirty="0" err="1"/>
              <a:t>yC</a:t>
            </a:r>
            <a:r>
              <a:rPr lang="en-CA" dirty="0"/>
              <a:t> - </a:t>
            </a:r>
            <a:r>
              <a:rPr lang="en-CA" dirty="0" err="1"/>
              <a:t>xA</a:t>
            </a:r>
            <a:r>
              <a:rPr lang="en-CA" dirty="0"/>
              <a:t> &gt; 14</a:t>
            </a:r>
          </a:p>
          <a:p>
            <a:pPr marL="0" indent="0">
              <a:buNone/>
            </a:pPr>
            <a:r>
              <a:rPr lang="en-CA" dirty="0" err="1"/>
              <a:t>xD</a:t>
            </a:r>
            <a:r>
              <a:rPr lang="en-CA" dirty="0"/>
              <a:t> + </a:t>
            </a:r>
            <a:r>
              <a:rPr lang="en-CA" dirty="0" err="1"/>
              <a:t>yD</a:t>
            </a:r>
            <a:r>
              <a:rPr lang="en-CA" dirty="0"/>
              <a:t> - </a:t>
            </a:r>
            <a:r>
              <a:rPr lang="en-CA" dirty="0" err="1"/>
              <a:t>xB</a:t>
            </a:r>
            <a:r>
              <a:rPr lang="en-CA" dirty="0"/>
              <a:t> &gt; 8</a:t>
            </a:r>
          </a:p>
          <a:p>
            <a:pPr marL="0" indent="0">
              <a:buNone/>
            </a:pPr>
            <a:r>
              <a:rPr lang="en-CA" dirty="0" err="1"/>
              <a:t>xD</a:t>
            </a:r>
            <a:r>
              <a:rPr lang="en-CA" dirty="0"/>
              <a:t> + </a:t>
            </a:r>
            <a:r>
              <a:rPr lang="en-CA" dirty="0" err="1"/>
              <a:t>yD</a:t>
            </a:r>
            <a:r>
              <a:rPr lang="en-CA" dirty="0"/>
              <a:t> - </a:t>
            </a:r>
            <a:r>
              <a:rPr lang="en-CA" dirty="0" err="1"/>
              <a:t>xC</a:t>
            </a:r>
            <a:r>
              <a:rPr lang="en-CA" dirty="0"/>
              <a:t> &gt; 8</a:t>
            </a:r>
          </a:p>
          <a:p>
            <a:pPr marL="0" indent="0">
              <a:buNone/>
            </a:pPr>
            <a:r>
              <a:rPr lang="en-CA" dirty="0" err="1"/>
              <a:t>xE</a:t>
            </a:r>
            <a:r>
              <a:rPr lang="en-CA" dirty="0"/>
              <a:t> + </a:t>
            </a:r>
            <a:r>
              <a:rPr lang="en-CA" dirty="0" err="1"/>
              <a:t>yE</a:t>
            </a:r>
            <a:r>
              <a:rPr lang="en-CA" dirty="0"/>
              <a:t> - </a:t>
            </a:r>
            <a:r>
              <a:rPr lang="en-CA" dirty="0" err="1"/>
              <a:t>xC</a:t>
            </a:r>
            <a:r>
              <a:rPr lang="en-CA" dirty="0"/>
              <a:t> &gt; 7</a:t>
            </a:r>
          </a:p>
          <a:p>
            <a:pPr marL="0" indent="0">
              <a:buNone/>
            </a:pPr>
            <a:r>
              <a:rPr lang="en-CA" dirty="0" err="1"/>
              <a:t>xF</a:t>
            </a:r>
            <a:r>
              <a:rPr lang="en-CA" dirty="0"/>
              <a:t> + </a:t>
            </a:r>
            <a:r>
              <a:rPr lang="en-CA" dirty="0" err="1"/>
              <a:t>yF</a:t>
            </a:r>
            <a:r>
              <a:rPr lang="en-CA" dirty="0"/>
              <a:t> - </a:t>
            </a:r>
            <a:r>
              <a:rPr lang="en-CA" dirty="0" err="1"/>
              <a:t>xD</a:t>
            </a:r>
            <a:r>
              <a:rPr lang="en-CA" dirty="0"/>
              <a:t> &gt; 12</a:t>
            </a:r>
          </a:p>
          <a:p>
            <a:pPr marL="0" indent="0">
              <a:buNone/>
            </a:pPr>
            <a:r>
              <a:rPr lang="en-CA" dirty="0" err="1"/>
              <a:t>xF</a:t>
            </a:r>
            <a:r>
              <a:rPr lang="en-CA" dirty="0"/>
              <a:t> + </a:t>
            </a:r>
            <a:r>
              <a:rPr lang="en-CA" dirty="0" err="1"/>
              <a:t>yF</a:t>
            </a:r>
            <a:r>
              <a:rPr lang="en-CA" dirty="0"/>
              <a:t> - </a:t>
            </a:r>
            <a:r>
              <a:rPr lang="en-CA" dirty="0" err="1"/>
              <a:t>xE</a:t>
            </a:r>
            <a:r>
              <a:rPr lang="en-CA" dirty="0"/>
              <a:t> &gt; 12</a:t>
            </a:r>
          </a:p>
          <a:p>
            <a:pPr marL="0" indent="0">
              <a:buNone/>
            </a:pPr>
            <a:r>
              <a:rPr lang="en-CA" dirty="0" err="1"/>
              <a:t>xG</a:t>
            </a:r>
            <a:r>
              <a:rPr lang="en-CA" dirty="0"/>
              <a:t> + </a:t>
            </a:r>
            <a:r>
              <a:rPr lang="en-CA" dirty="0" err="1"/>
              <a:t>yG</a:t>
            </a:r>
            <a:r>
              <a:rPr lang="en-CA" dirty="0"/>
              <a:t> - </a:t>
            </a:r>
            <a:r>
              <a:rPr lang="en-CA" dirty="0" err="1"/>
              <a:t>xF</a:t>
            </a:r>
            <a:r>
              <a:rPr lang="en-CA" dirty="0"/>
              <a:t> &gt; 10</a:t>
            </a:r>
          </a:p>
          <a:p>
            <a:pPr marL="0" indent="0">
              <a:buNone/>
            </a:pPr>
            <a:r>
              <a:rPr lang="en-CA" dirty="0" err="1"/>
              <a:t>yA</a:t>
            </a:r>
            <a:r>
              <a:rPr lang="en-CA" dirty="0"/>
              <a:t> &lt; 2</a:t>
            </a:r>
          </a:p>
          <a:p>
            <a:pPr marL="0" indent="0">
              <a:buNone/>
            </a:pPr>
            <a:r>
              <a:rPr lang="en-CA" dirty="0" err="1"/>
              <a:t>yB</a:t>
            </a:r>
            <a:r>
              <a:rPr lang="en-CA" dirty="0"/>
              <a:t> &lt; </a:t>
            </a:r>
            <a:r>
              <a:rPr lang="en-CA" dirty="0" smtClean="0"/>
              <a:t>1</a:t>
            </a:r>
            <a:endParaRPr lang="en-CA" dirty="0"/>
          </a:p>
          <a:p>
            <a:pPr marL="0" indent="0">
              <a:buNone/>
            </a:pPr>
            <a:r>
              <a:rPr lang="en-CA" dirty="0" err="1"/>
              <a:t>yC</a:t>
            </a:r>
            <a:r>
              <a:rPr lang="en-CA" dirty="0"/>
              <a:t> &lt; 4</a:t>
            </a:r>
          </a:p>
          <a:p>
            <a:pPr marL="0" indent="0">
              <a:buNone/>
            </a:pPr>
            <a:r>
              <a:rPr lang="en-CA" dirty="0" err="1"/>
              <a:t>yD</a:t>
            </a:r>
            <a:r>
              <a:rPr lang="en-CA" dirty="0"/>
              <a:t> &lt; 3</a:t>
            </a:r>
          </a:p>
          <a:p>
            <a:pPr marL="0" indent="0">
              <a:buNone/>
            </a:pPr>
            <a:r>
              <a:rPr lang="en-CA" dirty="0" err="1"/>
              <a:t>yE</a:t>
            </a:r>
            <a:r>
              <a:rPr lang="en-CA" dirty="0"/>
              <a:t> &lt; 4</a:t>
            </a:r>
          </a:p>
          <a:p>
            <a:pPr marL="0" indent="0">
              <a:buNone/>
            </a:pPr>
            <a:r>
              <a:rPr lang="en-CA" dirty="0" err="1"/>
              <a:t>yF</a:t>
            </a:r>
            <a:r>
              <a:rPr lang="en-CA" dirty="0"/>
              <a:t> &lt; 3</a:t>
            </a:r>
          </a:p>
          <a:p>
            <a:pPr marL="0" indent="0">
              <a:buNone/>
            </a:pPr>
            <a:r>
              <a:rPr lang="en-CA" dirty="0" err="1"/>
              <a:t>yG</a:t>
            </a:r>
            <a:r>
              <a:rPr lang="en-CA" dirty="0"/>
              <a:t> &lt; 2</a:t>
            </a:r>
          </a:p>
          <a:p>
            <a:pPr marL="0" indent="0">
              <a:buNone/>
            </a:pPr>
            <a:r>
              <a:rPr lang="en-CA" dirty="0" err="1"/>
              <a:t>xG</a:t>
            </a:r>
            <a:r>
              <a:rPr lang="en-CA" dirty="0"/>
              <a:t> &lt; 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098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LINDO Solution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/>
              <a:t>  VARIABLE        VALUE          REDUCED COST</a:t>
            </a:r>
          </a:p>
          <a:p>
            <a:pPr marL="0" indent="0">
              <a:buNone/>
            </a:pPr>
            <a:r>
              <a:rPr lang="en-CA" dirty="0"/>
              <a:t>        YA         0.000000        100.000000</a:t>
            </a:r>
          </a:p>
          <a:p>
            <a:pPr marL="0" indent="0">
              <a:buNone/>
            </a:pPr>
            <a:r>
              <a:rPr lang="en-CA" dirty="0"/>
              <a:t>        YB         0.000000        600.000000</a:t>
            </a:r>
          </a:p>
          <a:p>
            <a:pPr marL="0" indent="0">
              <a:buNone/>
            </a:pPr>
            <a:r>
              <a:rPr lang="en-CA" dirty="0"/>
              <a:t>        YC         0.000000          0.000000</a:t>
            </a:r>
          </a:p>
          <a:p>
            <a:pPr marL="0" indent="0">
              <a:buNone/>
            </a:pPr>
            <a:r>
              <a:rPr lang="en-CA" dirty="0"/>
              <a:t>        YD         3.000000          0.000000</a:t>
            </a:r>
          </a:p>
          <a:p>
            <a:pPr marL="0" indent="0">
              <a:buNone/>
            </a:pPr>
            <a:r>
              <a:rPr lang="en-CA" dirty="0"/>
              <a:t>        YE         2.000000          0.000000</a:t>
            </a:r>
          </a:p>
          <a:p>
            <a:pPr marL="0" indent="0">
              <a:buNone/>
            </a:pPr>
            <a:r>
              <a:rPr lang="en-CA" dirty="0"/>
              <a:t>        YF         1.000000          0.000000</a:t>
            </a:r>
          </a:p>
          <a:p>
            <a:pPr marL="0" indent="0">
              <a:buNone/>
            </a:pPr>
            <a:r>
              <a:rPr lang="en-CA" dirty="0"/>
              <a:t>        YG         0.000000        200.000000</a:t>
            </a:r>
          </a:p>
          <a:p>
            <a:pPr marL="0" indent="0">
              <a:buNone/>
            </a:pPr>
            <a:r>
              <a:rPr lang="en-CA" dirty="0"/>
              <a:t>        XA        10.000000          0.000000</a:t>
            </a:r>
          </a:p>
          <a:p>
            <a:pPr marL="0" indent="0">
              <a:buNone/>
            </a:pPr>
            <a:r>
              <a:rPr lang="en-CA" dirty="0"/>
              <a:t>        XB        24.000000          0.000000</a:t>
            </a:r>
          </a:p>
          <a:p>
            <a:pPr marL="0" indent="0">
              <a:buNone/>
            </a:pPr>
            <a:r>
              <a:rPr lang="en-CA" dirty="0"/>
              <a:t>        XC        24.000000          0.000000</a:t>
            </a:r>
          </a:p>
          <a:p>
            <a:pPr marL="0" indent="0">
              <a:buNone/>
            </a:pPr>
            <a:r>
              <a:rPr lang="en-CA" dirty="0"/>
              <a:t>        XD        29.000000          0.000000</a:t>
            </a:r>
          </a:p>
          <a:p>
            <a:pPr marL="0" indent="0">
              <a:buNone/>
            </a:pPr>
            <a:r>
              <a:rPr lang="en-CA" dirty="0"/>
              <a:t>        XE        29.000000          0.000000</a:t>
            </a:r>
          </a:p>
          <a:p>
            <a:pPr marL="0" indent="0">
              <a:buNone/>
            </a:pPr>
            <a:r>
              <a:rPr lang="en-CA" dirty="0"/>
              <a:t>        XF        40.000000          0.000000</a:t>
            </a:r>
          </a:p>
          <a:p>
            <a:pPr marL="0" indent="0">
              <a:buNone/>
            </a:pPr>
            <a:r>
              <a:rPr lang="en-CA" dirty="0"/>
              <a:t>        XG        50.000000          0.000000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941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Scheduling Golf Club Production</a:t>
            </a:r>
            <a:endParaRPr lang="en-C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4217965"/>
              </p:ext>
            </p:extLst>
          </p:nvPr>
        </p:nvGraphicFramePr>
        <p:xfrm>
          <a:off x="539552" y="1556792"/>
          <a:ext cx="7920880" cy="295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3600400"/>
                <a:gridCol w="1656184"/>
                <a:gridCol w="1728192"/>
              </a:tblGrid>
              <a:tr h="3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Activity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Description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Predecessors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Time (days)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Planning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  <a:ea typeface="Times New Roman"/>
                        </a:rPr>
                        <a:t>Club face forging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Shaft construction 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Club head manufacturing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Gripping</a:t>
                      </a:r>
                      <a:endParaRPr lang="en-CA" sz="16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Assembly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G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Balancing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Critical Path Method (CPM)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How can we answer these questions:</a:t>
            </a:r>
          </a:p>
          <a:p>
            <a:pPr lvl="1"/>
            <a:r>
              <a:rPr lang="en-CA" altLang="en-US" dirty="0"/>
              <a:t>How long does the process take (i.e. the least amount of time)?</a:t>
            </a:r>
          </a:p>
          <a:p>
            <a:pPr lvl="1"/>
            <a:r>
              <a:rPr lang="en-CA" altLang="en-US" dirty="0"/>
              <a:t>What are the scheduled start and end times for each activity?</a:t>
            </a:r>
          </a:p>
          <a:p>
            <a:pPr lvl="1"/>
            <a:r>
              <a:rPr lang="en-CA" altLang="en-US" dirty="0"/>
              <a:t>Which activities are </a:t>
            </a:r>
            <a:r>
              <a:rPr lang="en-CA" altLang="en-US" i="1" dirty="0"/>
              <a:t>critical</a:t>
            </a:r>
            <a:r>
              <a:rPr lang="en-CA" altLang="en-US" dirty="0"/>
              <a:t>? That is, which activities must be completed on time to keep the project on schedule?</a:t>
            </a:r>
          </a:p>
          <a:p>
            <a:pPr lvl="1"/>
            <a:r>
              <a:rPr lang="en-CA" altLang="en-US" dirty="0"/>
              <a:t>For how long can non-critical activities be delayed?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7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Critical Path Method (CPM)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For each activity, let:</a:t>
            </a:r>
          </a:p>
          <a:p>
            <a:pPr lvl="1"/>
            <a:r>
              <a:rPr lang="en-CA" i="1" dirty="0" smtClean="0"/>
              <a:t>t</a:t>
            </a:r>
            <a:r>
              <a:rPr lang="en-CA" dirty="0" smtClean="0"/>
              <a:t>:	the time it takes to complete</a:t>
            </a:r>
          </a:p>
          <a:p>
            <a:pPr lvl="1"/>
            <a:r>
              <a:rPr lang="en-CA" i="1" dirty="0" smtClean="0"/>
              <a:t>ES</a:t>
            </a:r>
            <a:r>
              <a:rPr lang="en-CA" dirty="0" smtClean="0"/>
              <a:t>: the earliest start time</a:t>
            </a:r>
          </a:p>
          <a:p>
            <a:pPr lvl="1"/>
            <a:r>
              <a:rPr lang="en-CA" i="1" dirty="0" smtClean="0"/>
              <a:t>EF</a:t>
            </a:r>
            <a:r>
              <a:rPr lang="en-CA" dirty="0" smtClean="0"/>
              <a:t>: the earliest finish time</a:t>
            </a:r>
          </a:p>
          <a:p>
            <a:pPr lvl="1"/>
            <a:r>
              <a:rPr lang="en-CA" i="1" dirty="0"/>
              <a:t>LS</a:t>
            </a:r>
            <a:r>
              <a:rPr lang="en-CA" dirty="0"/>
              <a:t>: the latest start time</a:t>
            </a:r>
          </a:p>
          <a:p>
            <a:pPr lvl="1"/>
            <a:r>
              <a:rPr lang="en-CA" i="1" dirty="0" smtClean="0"/>
              <a:t>LF</a:t>
            </a:r>
            <a:r>
              <a:rPr lang="en-CA" dirty="0" smtClean="0"/>
              <a:t>: </a:t>
            </a:r>
            <a:r>
              <a:rPr lang="en-CA" dirty="0"/>
              <a:t>the latest </a:t>
            </a:r>
            <a:r>
              <a:rPr lang="en-CA" dirty="0" smtClean="0"/>
              <a:t>finish time</a:t>
            </a:r>
            <a:endParaRPr lang="en-CA" dirty="0"/>
          </a:p>
          <a:p>
            <a:pPr lvl="1"/>
            <a:endParaRPr lang="en-CA" dirty="0" smtClean="0"/>
          </a:p>
          <a:p>
            <a:r>
              <a:rPr lang="en-CA" dirty="0" smtClean="0"/>
              <a:t>Create a predecessor graph, called a </a:t>
            </a:r>
            <a:r>
              <a:rPr lang="en-CA" i="1" dirty="0" smtClean="0"/>
              <a:t>project graph</a:t>
            </a:r>
          </a:p>
          <a:p>
            <a:endParaRPr lang="en-CA" dirty="0"/>
          </a:p>
          <a:p>
            <a:r>
              <a:rPr lang="en-CA" dirty="0" smtClean="0"/>
              <a:t>One node for each activity: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664370"/>
              </p:ext>
            </p:extLst>
          </p:nvPr>
        </p:nvGraphicFramePr>
        <p:xfrm>
          <a:off x="4788024" y="5301208"/>
          <a:ext cx="3431703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901"/>
                <a:gridCol w="1143901"/>
                <a:gridCol w="114390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Activity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ES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EF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t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LS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chemeClr val="tx1"/>
                          </a:solidFill>
                        </a:rPr>
                        <a:t>LF</a:t>
                      </a:r>
                      <a:endParaRPr lang="en-CA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34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Critical Path Method (CPM)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“Slack” or “Float”</a:t>
            </a:r>
          </a:p>
          <a:p>
            <a:pPr lvl="1"/>
            <a:r>
              <a:rPr lang="en-CA" dirty="0" smtClean="0"/>
              <a:t>The amount of time an activity can be delayed without affecting the overall project completion time</a:t>
            </a:r>
          </a:p>
          <a:p>
            <a:pPr lvl="1"/>
            <a:endParaRPr lang="en-CA" dirty="0"/>
          </a:p>
          <a:p>
            <a:r>
              <a:rPr lang="en-CA" dirty="0" smtClean="0"/>
              <a:t>Computed by LS – ES </a:t>
            </a:r>
            <a:r>
              <a:rPr lang="en-CA" i="1" dirty="0" smtClean="0"/>
              <a:t>or</a:t>
            </a:r>
            <a:r>
              <a:rPr lang="en-CA" dirty="0" smtClean="0"/>
              <a:t> LF – EF</a:t>
            </a:r>
          </a:p>
          <a:p>
            <a:endParaRPr lang="en-CA" dirty="0"/>
          </a:p>
          <a:p>
            <a:r>
              <a:rPr lang="en-CA" dirty="0" smtClean="0"/>
              <a:t>There will </a:t>
            </a:r>
            <a:r>
              <a:rPr lang="en-CA" i="1" dirty="0" smtClean="0"/>
              <a:t>always</a:t>
            </a:r>
            <a:r>
              <a:rPr lang="en-CA" dirty="0" smtClean="0"/>
              <a:t> be a path of activities with no float</a:t>
            </a:r>
          </a:p>
          <a:p>
            <a:endParaRPr lang="en-CA" dirty="0"/>
          </a:p>
          <a:p>
            <a:r>
              <a:rPr lang="en-CA" dirty="0" smtClean="0"/>
              <a:t>This path is known as the </a:t>
            </a:r>
            <a:r>
              <a:rPr lang="en-CA" b="1" dirty="0" smtClean="0"/>
              <a:t>critical path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183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The Critical Path Method (CPM)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We can now answer these questions:</a:t>
            </a:r>
          </a:p>
          <a:p>
            <a:pPr lvl="1"/>
            <a:r>
              <a:rPr lang="en-CA" altLang="en-US" dirty="0"/>
              <a:t>How long does the process take (i.e. the least amount of time</a:t>
            </a:r>
            <a:r>
              <a:rPr lang="en-CA" altLang="en-US" dirty="0" smtClean="0"/>
              <a:t>)?</a:t>
            </a:r>
          </a:p>
          <a:p>
            <a:pPr lvl="2"/>
            <a:r>
              <a:rPr lang="en-CA" altLang="en-US" dirty="0" smtClean="0"/>
              <a:t>54 days</a:t>
            </a:r>
          </a:p>
          <a:p>
            <a:pPr lvl="2"/>
            <a:endParaRPr lang="en-CA" altLang="en-US" dirty="0"/>
          </a:p>
          <a:p>
            <a:pPr lvl="1"/>
            <a:r>
              <a:rPr lang="en-CA" altLang="en-US" dirty="0"/>
              <a:t>What are the scheduled start and end times for each activity</a:t>
            </a:r>
            <a:r>
              <a:rPr lang="en-CA" altLang="en-US" dirty="0" smtClean="0"/>
              <a:t>?</a:t>
            </a:r>
          </a:p>
          <a:p>
            <a:pPr lvl="2"/>
            <a:r>
              <a:rPr lang="en-CA" altLang="en-US" dirty="0" smtClean="0"/>
              <a:t>See ES, EF for each activity</a:t>
            </a:r>
          </a:p>
          <a:p>
            <a:pPr lvl="2"/>
            <a:endParaRPr lang="en-CA" altLang="en-US" dirty="0"/>
          </a:p>
          <a:p>
            <a:pPr lvl="1"/>
            <a:r>
              <a:rPr lang="en-CA" altLang="en-US" dirty="0"/>
              <a:t>Which activities are </a:t>
            </a:r>
            <a:r>
              <a:rPr lang="en-CA" altLang="en-US" i="1" dirty="0"/>
              <a:t>critical</a:t>
            </a:r>
            <a:r>
              <a:rPr lang="en-CA" altLang="en-US" dirty="0"/>
              <a:t>? That is, which activities must be completed on time to keep the project on schedule</a:t>
            </a:r>
            <a:r>
              <a:rPr lang="en-CA" altLang="en-US" dirty="0" smtClean="0"/>
              <a:t>?</a:t>
            </a:r>
          </a:p>
          <a:p>
            <a:pPr lvl="2" fontAlgn="ctr"/>
            <a:r>
              <a:rPr lang="en-CA" dirty="0" smtClean="0"/>
              <a:t>Planning-Shaft construction-Club </a:t>
            </a:r>
            <a:r>
              <a:rPr lang="en-CA" dirty="0"/>
              <a:t>head </a:t>
            </a:r>
            <a:r>
              <a:rPr lang="en-CA" dirty="0" smtClean="0"/>
              <a:t>manufacturing-Assembly-Balancing</a:t>
            </a:r>
            <a:endParaRPr lang="en-CA" sz="2800" dirty="0"/>
          </a:p>
          <a:p>
            <a:pPr lvl="2"/>
            <a:endParaRPr lang="en-CA" altLang="en-US" dirty="0" smtClean="0"/>
          </a:p>
          <a:p>
            <a:pPr lvl="1"/>
            <a:r>
              <a:rPr lang="en-CA" altLang="en-US" dirty="0" smtClean="0"/>
              <a:t>For </a:t>
            </a:r>
            <a:r>
              <a:rPr lang="en-CA" altLang="en-US" dirty="0"/>
              <a:t>how long can non-critical activities be delayed</a:t>
            </a:r>
            <a:r>
              <a:rPr lang="en-CA" altLang="en-US" dirty="0" smtClean="0"/>
              <a:t>?</a:t>
            </a:r>
          </a:p>
          <a:p>
            <a:pPr lvl="2"/>
            <a:r>
              <a:rPr lang="en-CA" altLang="en-US" dirty="0" smtClean="0"/>
              <a:t>Club face forging: 6 days; Gripping: 1 day</a:t>
            </a:r>
            <a:endParaRPr lang="en-CA" altLang="en-US" dirty="0"/>
          </a:p>
          <a:p>
            <a:pPr lvl="2"/>
            <a:endParaRPr lang="en-CA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92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Project Acceleration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CrossChek</a:t>
            </a:r>
            <a:r>
              <a:rPr lang="en-CA" dirty="0" smtClean="0"/>
              <a:t> management finds that the results of the scheduling analysis are unacceptable, and that the project must be completed within </a:t>
            </a:r>
            <a:r>
              <a:rPr lang="en-CA" b="1" dirty="0" smtClean="0"/>
              <a:t>50 days</a:t>
            </a:r>
            <a:r>
              <a:rPr lang="en-CA" dirty="0" smtClean="0"/>
              <a:t>. Management appreciates that project activity times can only be reduced so much, and that there will be costs associated </a:t>
            </a:r>
            <a:r>
              <a:rPr lang="en-CA" smtClean="0"/>
              <a:t>with these reductions</a:t>
            </a:r>
            <a:endParaRPr lang="en-CA" dirty="0" smtClean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033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Crashing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Commonly used term for project acceleration</a:t>
            </a:r>
          </a:p>
          <a:p>
            <a:endParaRPr lang="en-CA" dirty="0"/>
          </a:p>
          <a:p>
            <a:r>
              <a:rPr lang="en-CA" dirty="0" smtClean="0"/>
              <a:t>The minimum amount of time in which an activity can be completed (i.e. under maximum acceleration) is known as its </a:t>
            </a:r>
            <a:r>
              <a:rPr lang="en-CA" b="1" dirty="0" smtClean="0"/>
              <a:t>crash time</a:t>
            </a:r>
          </a:p>
          <a:p>
            <a:endParaRPr lang="en-CA" dirty="0"/>
          </a:p>
          <a:p>
            <a:r>
              <a:rPr lang="en-CA" dirty="0" smtClean="0"/>
              <a:t>The per-unit cost of accelerating an activity is known as its </a:t>
            </a:r>
            <a:r>
              <a:rPr lang="en-CA" b="1" dirty="0" smtClean="0"/>
              <a:t>crash cost</a:t>
            </a:r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08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Project Acceleration for </a:t>
            </a:r>
            <a:r>
              <a:rPr lang="en-CA" dirty="0" err="1" smtClean="0"/>
              <a:t>CrossChek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7292360"/>
              </p:ext>
            </p:extLst>
          </p:nvPr>
        </p:nvGraphicFramePr>
        <p:xfrm>
          <a:off x="539552" y="1556792"/>
          <a:ext cx="7920881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1800200"/>
                <a:gridCol w="1656184"/>
                <a:gridCol w="936104"/>
                <a:gridCol w="1296144"/>
                <a:gridCol w="1296145"/>
              </a:tblGrid>
              <a:tr h="396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Activity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Description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Predecessors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Time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  <a:ea typeface="Times New Roman"/>
                        </a:rPr>
                        <a:t>Crash Time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  <a:ea typeface="Times New Roman"/>
                        </a:rPr>
                        <a:t>Crash Cost (1000’s)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>
                          <a:effectLst/>
                          <a:latin typeface="+mn-lt"/>
                        </a:rPr>
                        <a:t>Planning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--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400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  <a:ea typeface="Times New Roman"/>
                        </a:rPr>
                        <a:t>Club face forging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600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Shaft construction 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A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14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300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Club head manufacturing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B, 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5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Gripping</a:t>
                      </a:r>
                      <a:endParaRPr lang="en-CA" sz="1600" dirty="0" smtClean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C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7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3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200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Assembly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D, E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12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9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300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G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CA" sz="1600" dirty="0" smtClean="0">
                          <a:effectLst/>
                          <a:latin typeface="+mn-lt"/>
                        </a:rPr>
                        <a:t>Balancing</a:t>
                      </a:r>
                      <a:endParaRPr lang="en-CA" sz="16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F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10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8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CA" dirty="0" smtClean="0">
                          <a:latin typeface="+mn-lt"/>
                        </a:rPr>
                        <a:t>500</a:t>
                      </a:r>
                      <a:endParaRPr lang="en-CA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080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1786</TotalTime>
  <Words>747</Words>
  <Application>Microsoft Office PowerPoint</Application>
  <PresentationFormat>On-screen Show (4:3)</PresentationFormat>
  <Paragraphs>190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Scheduling: CrossChek Golf Club Manufacturing</vt:lpstr>
      <vt:lpstr>Scheduling Golf Club Production</vt:lpstr>
      <vt:lpstr>The Critical Path Method (CPM)</vt:lpstr>
      <vt:lpstr>The Critical Path Method (CPM)</vt:lpstr>
      <vt:lpstr>The Critical Path Method (CPM)</vt:lpstr>
      <vt:lpstr>The Critical Path Method (CPM)</vt:lpstr>
      <vt:lpstr>Project Acceleration</vt:lpstr>
      <vt:lpstr>Crashing</vt:lpstr>
      <vt:lpstr>Project Acceleration for CrossChek</vt:lpstr>
      <vt:lpstr>LP for CrossChek Crashing Problem</vt:lpstr>
      <vt:lpstr>LINDO Solution</vt:lpstr>
    </vt:vector>
  </TitlesOfParts>
  <Company>NRC-CNRC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Buffett, Scott</dc:creator>
  <cp:lastModifiedBy>Buffett, Scott</cp:lastModifiedBy>
  <cp:revision>47</cp:revision>
  <dcterms:created xsi:type="dcterms:W3CDTF">2014-01-07T14:52:29Z</dcterms:created>
  <dcterms:modified xsi:type="dcterms:W3CDTF">2015-02-25T14:50:59Z</dcterms:modified>
</cp:coreProperties>
</file>