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45"/>
  </p:notesMasterIdLst>
  <p:sldIdLst>
    <p:sldId id="319" r:id="rId2"/>
    <p:sldId id="320" r:id="rId3"/>
    <p:sldId id="321" r:id="rId4"/>
    <p:sldId id="324" r:id="rId5"/>
    <p:sldId id="322" r:id="rId6"/>
    <p:sldId id="280" r:id="rId7"/>
    <p:sldId id="342" r:id="rId8"/>
    <p:sldId id="283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84" r:id="rId17"/>
    <p:sldId id="312" r:id="rId18"/>
    <p:sldId id="313" r:id="rId19"/>
    <p:sldId id="297" r:id="rId20"/>
    <p:sldId id="314" r:id="rId21"/>
    <p:sldId id="315" r:id="rId22"/>
    <p:sldId id="316" r:id="rId23"/>
    <p:sldId id="298" r:id="rId24"/>
    <p:sldId id="285" r:id="rId25"/>
    <p:sldId id="300" r:id="rId26"/>
    <p:sldId id="302" r:id="rId27"/>
    <p:sldId id="304" r:id="rId28"/>
    <p:sldId id="303" r:id="rId29"/>
    <p:sldId id="305" r:id="rId30"/>
    <p:sldId id="311" r:id="rId31"/>
    <p:sldId id="326" r:id="rId32"/>
    <p:sldId id="327" r:id="rId33"/>
    <p:sldId id="330" r:id="rId34"/>
    <p:sldId id="335" r:id="rId35"/>
    <p:sldId id="336" r:id="rId36"/>
    <p:sldId id="337" r:id="rId37"/>
    <p:sldId id="338" r:id="rId38"/>
    <p:sldId id="339" r:id="rId39"/>
    <p:sldId id="340" r:id="rId40"/>
    <p:sldId id="306" r:id="rId41"/>
    <p:sldId id="317" r:id="rId42"/>
    <p:sldId id="341" r:id="rId43"/>
    <p:sldId id="318" r:id="rId4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9687DF-223C-4296-BA24-2BF4F0858828}" type="datetimeFigureOut">
              <a:rPr lang="en-CA" smtClean="0"/>
              <a:t>10/03/2015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DAA967-B90F-477B-9B14-1651759C52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5900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C387-78E4-455C-9FB1-88B1250E84DF}" type="datetime2">
              <a:rPr lang="en-US" smtClean="0"/>
              <a:t>Tuesday, March 10,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0E5C-F8DD-4C1D-BFAC-0C1890D3D3AE}" type="datetime2">
              <a:rPr lang="en-US" smtClean="0"/>
              <a:t>Tuesday, March 10,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B95A-48DB-4E13-8C4F-7D828BD2FAEB}" type="datetime2">
              <a:rPr lang="en-US" smtClean="0"/>
              <a:t>Tuesday, March 10,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A4CF-3F6E-4A05-BA1D-A252C21C5CF9}" type="datetime2">
              <a:rPr lang="en-US" smtClean="0"/>
              <a:t>Tuesday, March 10,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DFA4-693D-4549-906A-E1F62C603E17}" type="datetime2">
              <a:rPr lang="en-US" smtClean="0"/>
              <a:t>Tuesday, March 10,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789-F353-4FF9-8DFF-045466DE6522}" type="datetime2">
              <a:rPr lang="en-US" smtClean="0"/>
              <a:t>Tuesday, March 10,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384A-1F5B-4217-89D8-7EAD032D72D3}" type="datetime2">
              <a:rPr lang="en-US" smtClean="0"/>
              <a:t>Tuesday, March 10,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C8B0-5E11-4374-ACA4-797674D468E1}" type="datetime2">
              <a:rPr lang="en-US" smtClean="0"/>
              <a:t>Tuesday, March 10,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D2C-5E6E-4357-BD31-CB7FFD3BAF74}" type="datetime2">
              <a:rPr lang="en-US" smtClean="0"/>
              <a:t>Tuesday, March 10,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9EB8C-1924-4215-8487-C3225B3C073C}" type="datetime2">
              <a:rPr lang="en-US" smtClean="0"/>
              <a:t>Tuesday, March 10,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BBE2-FECF-4F94-98DB-139812DC9704}" type="datetime2">
              <a:rPr lang="en-US" smtClean="0"/>
              <a:t>Tuesday, March 10,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ADD9F9B-300E-49AA-A6B2-7557D1394720}" type="datetime2">
              <a:rPr lang="en-US" smtClean="0"/>
              <a:t>Tuesday, March 10,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1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2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3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PERT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“Program Evaluation and Review Technique”</a:t>
            </a:r>
          </a:p>
          <a:p>
            <a:endParaRPr lang="en-CA" dirty="0"/>
          </a:p>
          <a:p>
            <a:r>
              <a:rPr lang="en-CA" dirty="0" smtClean="0"/>
              <a:t>Very similar to CPM</a:t>
            </a:r>
          </a:p>
          <a:p>
            <a:endParaRPr lang="en-CA" dirty="0"/>
          </a:p>
          <a:p>
            <a:r>
              <a:rPr lang="en-CA" dirty="0" smtClean="0"/>
              <a:t>Key difference: activity times may be uncertain</a:t>
            </a:r>
          </a:p>
          <a:p>
            <a:endParaRPr lang="en-CA" dirty="0"/>
          </a:p>
          <a:p>
            <a:r>
              <a:rPr lang="en-CA" dirty="0" smtClean="0"/>
              <a:t>Analysis is more time-based i.e. how likely we are to finish in a certain amount of time, as opposed to cost-based (i.e. as with CPM)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9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Other Assumptions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Order quantity is constant</a:t>
            </a:r>
          </a:p>
          <a:p>
            <a:r>
              <a:rPr lang="en-CA" dirty="0" smtClean="0"/>
              <a:t>Order cost is constant and independent of quantity</a:t>
            </a:r>
          </a:p>
          <a:p>
            <a:r>
              <a:rPr lang="en-CA" dirty="0" smtClean="0"/>
              <a:t>Purchase cost per unit is constant and </a:t>
            </a:r>
            <a:r>
              <a:rPr lang="en-CA" dirty="0"/>
              <a:t>independent of quantity</a:t>
            </a:r>
          </a:p>
          <a:p>
            <a:r>
              <a:rPr lang="en-CA" dirty="0" smtClean="0"/>
              <a:t>Holding cost per unit is constant</a:t>
            </a:r>
          </a:p>
          <a:p>
            <a:r>
              <a:rPr lang="en-CA" dirty="0" smtClean="0"/>
              <a:t>No inventory shortages or stock-outs</a:t>
            </a:r>
          </a:p>
          <a:p>
            <a:r>
              <a:rPr lang="en-CA" dirty="0" smtClean="0"/>
              <a:t>Lead time for an order is constant</a:t>
            </a:r>
          </a:p>
          <a:p>
            <a:r>
              <a:rPr lang="en-CA" dirty="0" smtClean="0"/>
              <a:t>Orders are placed immediately when inventory reaches the reorder point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1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Holding Costs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Annual holding cost is the cost of maintaining inventory for one year</a:t>
            </a:r>
          </a:p>
          <a:p>
            <a:endParaRPr lang="en-CA" dirty="0"/>
          </a:p>
          <a:p>
            <a:r>
              <a:rPr lang="en-CA" dirty="0" smtClean="0"/>
              <a:t>Costs include:</a:t>
            </a:r>
          </a:p>
          <a:p>
            <a:pPr lvl="1"/>
            <a:r>
              <a:rPr lang="en-CA" dirty="0" smtClean="0"/>
              <a:t>Financing: cost of borrowing or opportunity cost of one’s own money</a:t>
            </a:r>
          </a:p>
          <a:p>
            <a:pPr lvl="1"/>
            <a:r>
              <a:rPr lang="en-CA" dirty="0" smtClean="0"/>
              <a:t>Warehouse overhead</a:t>
            </a:r>
          </a:p>
          <a:p>
            <a:pPr lvl="1"/>
            <a:r>
              <a:rPr lang="en-CA" dirty="0" smtClean="0"/>
              <a:t>Insurance, taxes, breakage, etc.</a:t>
            </a:r>
          </a:p>
          <a:p>
            <a:pPr lvl="1"/>
            <a:endParaRPr lang="en-CA" dirty="0"/>
          </a:p>
          <a:p>
            <a:r>
              <a:rPr lang="en-CA" dirty="0" smtClean="0"/>
              <a:t>Often expressed as a percentage of the value of inventory</a:t>
            </a:r>
          </a:p>
          <a:p>
            <a:pPr lvl="1"/>
            <a:r>
              <a:rPr lang="en-CA" dirty="0" smtClean="0"/>
              <a:t>i.e. a percentage of cost of inventory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8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CrossChek’s</a:t>
            </a:r>
            <a:r>
              <a:rPr lang="en-CA" dirty="0" smtClean="0"/>
              <a:t> Football Holding Costs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CA" dirty="0" smtClean="0"/>
              <a:t>	</a:t>
            </a:r>
          </a:p>
          <a:p>
            <a:pPr marL="274320" lvl="1" indent="0">
              <a:buNone/>
            </a:pPr>
            <a:r>
              <a:rPr lang="en-CA" sz="2400" dirty="0"/>
              <a:t>	</a:t>
            </a:r>
            <a:r>
              <a:rPr lang="en-CA" sz="2400" dirty="0" smtClean="0"/>
              <a:t>warehouse </a:t>
            </a:r>
            <a:r>
              <a:rPr lang="en-CA" sz="2400" dirty="0"/>
              <a:t>cost: 	</a:t>
            </a:r>
            <a:r>
              <a:rPr lang="en-CA" sz="2400" dirty="0" smtClean="0"/>
              <a:t>  5</a:t>
            </a:r>
            <a:r>
              <a:rPr lang="en-CA" sz="2400" dirty="0"/>
              <a:t>%</a:t>
            </a:r>
          </a:p>
          <a:p>
            <a:pPr marL="0" indent="0">
              <a:buNone/>
            </a:pPr>
            <a:r>
              <a:rPr lang="en-CA" dirty="0" smtClean="0"/>
              <a:t>	capital </a:t>
            </a:r>
            <a:r>
              <a:rPr lang="en-CA" dirty="0"/>
              <a:t>cost: 		</a:t>
            </a:r>
            <a:r>
              <a:rPr lang="en-CA" dirty="0" smtClean="0"/>
              <a:t>15%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____________________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total holding cost:	20%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 smtClean="0"/>
              <a:t>i.e. the cost of holding a football for one year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	= $20 * 20% = $4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6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Ordering Costs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Costs above and beyond the cost of each unit</a:t>
            </a:r>
          </a:p>
          <a:p>
            <a:endParaRPr lang="en-CA" dirty="0"/>
          </a:p>
          <a:p>
            <a:r>
              <a:rPr lang="en-CA" dirty="0" smtClean="0"/>
              <a:t>Fixed, regardless of quantity</a:t>
            </a:r>
          </a:p>
          <a:p>
            <a:endParaRPr lang="en-CA" dirty="0"/>
          </a:p>
          <a:p>
            <a:r>
              <a:rPr lang="en-CA" dirty="0" smtClean="0"/>
              <a:t>Costs include:</a:t>
            </a:r>
          </a:p>
          <a:p>
            <a:pPr lvl="1"/>
            <a:r>
              <a:rPr lang="en-CA" dirty="0" smtClean="0"/>
              <a:t>Transportation (i.e. delivery)</a:t>
            </a:r>
          </a:p>
          <a:p>
            <a:pPr lvl="1"/>
            <a:r>
              <a:rPr lang="en-CA" dirty="0" smtClean="0"/>
              <a:t>Voucher preparation, processing, postage, receiving, etc.</a:t>
            </a:r>
          </a:p>
          <a:p>
            <a:pPr lvl="1"/>
            <a:endParaRPr lang="en-CA" dirty="0"/>
          </a:p>
          <a:p>
            <a:r>
              <a:rPr lang="en-CA" dirty="0" smtClean="0"/>
              <a:t>Expressed as a flat rate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6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CrossChek’s</a:t>
            </a:r>
            <a:r>
              <a:rPr lang="en-CA" dirty="0" smtClean="0"/>
              <a:t> Football Ordering Costs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CA" dirty="0" smtClean="0"/>
              <a:t>	</a:t>
            </a:r>
          </a:p>
          <a:p>
            <a:pPr marL="0" indent="0">
              <a:buNone/>
            </a:pPr>
            <a:r>
              <a:rPr lang="en-CA" sz="2400" dirty="0"/>
              <a:t>	</a:t>
            </a:r>
            <a:r>
              <a:rPr lang="en-CA" dirty="0"/>
              <a:t>processing: 		$40</a:t>
            </a:r>
          </a:p>
          <a:p>
            <a:pPr marL="0" indent="0">
              <a:buNone/>
            </a:pPr>
            <a:r>
              <a:rPr lang="en-CA" dirty="0"/>
              <a:t>	transportation</a:t>
            </a:r>
            <a:r>
              <a:rPr lang="en-CA" dirty="0" smtClean="0"/>
              <a:t>:</a:t>
            </a:r>
            <a:r>
              <a:rPr lang="en-CA" dirty="0"/>
              <a:t>	</a:t>
            </a:r>
            <a:r>
              <a:rPr lang="en-CA" dirty="0" smtClean="0"/>
              <a:t>$50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___________________</a:t>
            </a:r>
          </a:p>
          <a:p>
            <a:pPr marL="0" indent="0">
              <a:buNone/>
            </a:pPr>
            <a:r>
              <a:rPr lang="en-CA" dirty="0"/>
              <a:t>	total </a:t>
            </a:r>
            <a:r>
              <a:rPr lang="en-CA" dirty="0" smtClean="0"/>
              <a:t>order cost:</a:t>
            </a:r>
            <a:r>
              <a:rPr lang="en-CA" dirty="0"/>
              <a:t>	</a:t>
            </a:r>
            <a:r>
              <a:rPr lang="en-CA" dirty="0" smtClean="0"/>
              <a:t>$90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r>
              <a:rPr lang="en-CA" dirty="0" smtClean="0"/>
              <a:t>i.e. each order costs $20 per football, plus $90.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7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Total Inventory Cost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Inventory cost = holding cost + ordering cost</a:t>
            </a:r>
          </a:p>
          <a:p>
            <a:endParaRPr lang="en-CA" dirty="0" smtClean="0"/>
          </a:p>
          <a:p>
            <a:r>
              <a:rPr lang="en-CA" dirty="0" smtClean="0"/>
              <a:t>Typically expressed as annual figures</a:t>
            </a:r>
          </a:p>
          <a:p>
            <a:endParaRPr lang="en-CA" dirty="0" smtClean="0"/>
          </a:p>
          <a:p>
            <a:r>
              <a:rPr lang="en-CA" dirty="0" smtClean="0"/>
              <a:t>Consider </a:t>
            </a:r>
            <a:r>
              <a:rPr lang="en-CA" dirty="0"/>
              <a:t>the following notation:</a:t>
            </a:r>
          </a:p>
          <a:p>
            <a:pPr lvl="1"/>
            <a:r>
              <a:rPr lang="en-CA" i="1" dirty="0" smtClean="0"/>
              <a:t>C</a:t>
            </a:r>
            <a:r>
              <a:rPr lang="en-CA" i="1" baseline="-25000" dirty="0" smtClean="0"/>
              <a:t>o</a:t>
            </a:r>
            <a:r>
              <a:rPr lang="en-CA" dirty="0"/>
              <a:t>: the ordering cost</a:t>
            </a:r>
          </a:p>
          <a:p>
            <a:pPr lvl="1"/>
            <a:r>
              <a:rPr lang="en-CA" i="1" dirty="0" err="1"/>
              <a:t>C</a:t>
            </a:r>
            <a:r>
              <a:rPr lang="en-CA" i="1" baseline="-25000" dirty="0" err="1"/>
              <a:t>h</a:t>
            </a:r>
            <a:r>
              <a:rPr lang="en-CA" dirty="0"/>
              <a:t>: the holding cost per unit</a:t>
            </a:r>
          </a:p>
          <a:p>
            <a:pPr lvl="1"/>
            <a:r>
              <a:rPr lang="en-CA" i="1" dirty="0" smtClean="0"/>
              <a:t>D</a:t>
            </a:r>
            <a:r>
              <a:rPr lang="en-CA" dirty="0" smtClean="0"/>
              <a:t>: </a:t>
            </a:r>
            <a:r>
              <a:rPr lang="en-CA" dirty="0"/>
              <a:t>the demand per year</a:t>
            </a:r>
          </a:p>
          <a:p>
            <a:pPr lvl="1"/>
            <a:r>
              <a:rPr lang="en-CA" i="1" dirty="0"/>
              <a:t>Q</a:t>
            </a:r>
            <a:r>
              <a:rPr lang="en-CA" dirty="0"/>
              <a:t>: the quantity to order each </a:t>
            </a:r>
            <a:r>
              <a:rPr lang="en-CA" dirty="0" smtClean="0"/>
              <a:t>time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0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Computing Annual Holding Cost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Recall assumptions:</a:t>
            </a:r>
          </a:p>
          <a:p>
            <a:pPr lvl="1"/>
            <a:r>
              <a:rPr lang="en-CA" dirty="0" smtClean="0"/>
              <a:t>Demand is constant</a:t>
            </a:r>
          </a:p>
          <a:p>
            <a:pPr lvl="1"/>
            <a:r>
              <a:rPr lang="en-CA" dirty="0" smtClean="0"/>
              <a:t>Orders arrive in full when inventory reaches 0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7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Computing Annual Holding Cost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Recall assumptions:</a:t>
            </a:r>
          </a:p>
          <a:p>
            <a:pPr lvl="1"/>
            <a:r>
              <a:rPr lang="en-CA" dirty="0" smtClean="0"/>
              <a:t>Demand is constant</a:t>
            </a:r>
          </a:p>
          <a:p>
            <a:pPr lvl="1"/>
            <a:r>
              <a:rPr lang="en-CA" dirty="0" smtClean="0"/>
              <a:t>Orders arrive in full when inventory reaches 0</a:t>
            </a:r>
          </a:p>
          <a:p>
            <a:pPr lvl="1"/>
            <a:endParaRPr lang="en-CA" dirty="0"/>
          </a:p>
          <a:p>
            <a:r>
              <a:rPr lang="en-CA" i="1" dirty="0" smtClean="0"/>
              <a:t>Q</a:t>
            </a:r>
            <a:r>
              <a:rPr lang="en-CA" dirty="0" smtClean="0"/>
              <a:t> is the order quantity</a:t>
            </a:r>
          </a:p>
          <a:p>
            <a:r>
              <a:rPr lang="en-CA" i="1" dirty="0" err="1" smtClean="0"/>
              <a:t>C</a:t>
            </a:r>
            <a:r>
              <a:rPr lang="en-CA" i="1" baseline="-25000" dirty="0" err="1" smtClean="0"/>
              <a:t>h</a:t>
            </a:r>
            <a:r>
              <a:rPr lang="en-CA" i="1" baseline="-25000" dirty="0" smtClean="0"/>
              <a:t> </a:t>
            </a:r>
            <a:r>
              <a:rPr lang="en-CA" dirty="0"/>
              <a:t>i</a:t>
            </a:r>
            <a:r>
              <a:rPr lang="en-CA" dirty="0" smtClean="0"/>
              <a:t>s the holding cost per unit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4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Computing Annual Holding Cost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Recall assumptions:</a:t>
            </a:r>
          </a:p>
          <a:p>
            <a:pPr lvl="1"/>
            <a:r>
              <a:rPr lang="en-CA" dirty="0" smtClean="0"/>
              <a:t>Demand is constant</a:t>
            </a:r>
          </a:p>
          <a:p>
            <a:pPr lvl="1"/>
            <a:r>
              <a:rPr lang="en-CA" dirty="0" smtClean="0"/>
              <a:t>Orders arrive in full when inventory reaches 0</a:t>
            </a:r>
          </a:p>
          <a:p>
            <a:pPr lvl="1"/>
            <a:endParaRPr lang="en-CA" dirty="0"/>
          </a:p>
          <a:p>
            <a:r>
              <a:rPr lang="en-CA" i="1" dirty="0" smtClean="0"/>
              <a:t>Q</a:t>
            </a:r>
            <a:r>
              <a:rPr lang="en-CA" dirty="0" smtClean="0"/>
              <a:t> is the order quantity</a:t>
            </a:r>
          </a:p>
          <a:p>
            <a:r>
              <a:rPr lang="en-CA" i="1" dirty="0" err="1" smtClean="0"/>
              <a:t>C</a:t>
            </a:r>
            <a:r>
              <a:rPr lang="en-CA" i="1" baseline="-25000" dirty="0" err="1" smtClean="0"/>
              <a:t>h</a:t>
            </a:r>
            <a:r>
              <a:rPr lang="en-CA" i="1" baseline="-25000" dirty="0" smtClean="0"/>
              <a:t> </a:t>
            </a:r>
            <a:r>
              <a:rPr lang="en-CA" dirty="0"/>
              <a:t>i</a:t>
            </a:r>
            <a:r>
              <a:rPr lang="en-CA" dirty="0" smtClean="0"/>
              <a:t>s the holding cost per unit</a:t>
            </a:r>
          </a:p>
          <a:p>
            <a:endParaRPr lang="en-CA" dirty="0"/>
          </a:p>
          <a:p>
            <a:r>
              <a:rPr lang="en-CA" dirty="0" smtClean="0"/>
              <a:t>Total holding cost is thus</a:t>
            </a:r>
          </a:p>
          <a:p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731660"/>
              </p:ext>
            </p:extLst>
          </p:nvPr>
        </p:nvGraphicFramePr>
        <p:xfrm>
          <a:off x="3419872" y="5085184"/>
          <a:ext cx="1296144" cy="1030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3" imgW="495000" imgH="393480" progId="Equation.3">
                  <p:embed/>
                </p:oleObj>
              </mc:Choice>
              <mc:Fallback>
                <p:oleObj name="Equation" r:id="rId3" imgW="4950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19872" y="5085184"/>
                        <a:ext cx="1296144" cy="1030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4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Computing Annual Ordering Cost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i="1" dirty="0" smtClean="0"/>
              <a:t>D</a:t>
            </a:r>
            <a:r>
              <a:rPr lang="en-CA" dirty="0" smtClean="0"/>
              <a:t> is the demand per year</a:t>
            </a:r>
          </a:p>
          <a:p>
            <a:r>
              <a:rPr lang="en-CA" i="1" dirty="0" smtClean="0"/>
              <a:t>Q</a:t>
            </a:r>
            <a:r>
              <a:rPr lang="en-CA" i="1" baseline="-25000" dirty="0" smtClean="0"/>
              <a:t> </a:t>
            </a:r>
            <a:r>
              <a:rPr lang="en-CA" dirty="0"/>
              <a:t>is the </a:t>
            </a:r>
            <a:r>
              <a:rPr lang="en-CA" dirty="0" smtClean="0"/>
              <a:t>number of units ordered each time</a:t>
            </a:r>
          </a:p>
          <a:p>
            <a:r>
              <a:rPr lang="en-CA" dirty="0" smtClean="0"/>
              <a:t>Number of orders per year is thus</a:t>
            </a:r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7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Uncertain Activities Times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CrossChek</a:t>
            </a:r>
            <a:r>
              <a:rPr lang="en-CA" dirty="0" smtClean="0"/>
              <a:t> cannot ensure that the activity times for each task will be exact</a:t>
            </a:r>
          </a:p>
          <a:p>
            <a:endParaRPr lang="en-CA" dirty="0" smtClean="0"/>
          </a:p>
          <a:p>
            <a:r>
              <a:rPr lang="en-CA" dirty="0" smtClean="0"/>
              <a:t>Rather, they can merely specify:</a:t>
            </a:r>
          </a:p>
          <a:p>
            <a:pPr lvl="1"/>
            <a:r>
              <a:rPr lang="en-CA" dirty="0" smtClean="0"/>
              <a:t>An optimistic time</a:t>
            </a:r>
          </a:p>
          <a:p>
            <a:pPr lvl="1"/>
            <a:r>
              <a:rPr lang="en-CA" dirty="0" smtClean="0"/>
              <a:t>A most probable time</a:t>
            </a:r>
          </a:p>
          <a:p>
            <a:pPr lvl="1"/>
            <a:r>
              <a:rPr lang="en-CA" dirty="0" smtClean="0"/>
              <a:t>A pessimistic time</a:t>
            </a:r>
          </a:p>
          <a:p>
            <a:pPr lvl="1"/>
            <a:endParaRPr lang="en-CA" dirty="0"/>
          </a:p>
          <a:p>
            <a:r>
              <a:rPr lang="en-CA" dirty="0" smtClean="0"/>
              <a:t>These estimates are given in the following table: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Computing Annual Ordering Cost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i="1" dirty="0" smtClean="0"/>
              <a:t>D</a:t>
            </a:r>
            <a:r>
              <a:rPr lang="en-CA" dirty="0" smtClean="0"/>
              <a:t> is the demand per year</a:t>
            </a:r>
          </a:p>
          <a:p>
            <a:r>
              <a:rPr lang="en-CA" i="1" dirty="0" smtClean="0"/>
              <a:t>Q</a:t>
            </a:r>
            <a:r>
              <a:rPr lang="en-CA" i="1" baseline="-25000" dirty="0" smtClean="0"/>
              <a:t> </a:t>
            </a:r>
            <a:r>
              <a:rPr lang="en-CA" dirty="0"/>
              <a:t>is the </a:t>
            </a:r>
            <a:r>
              <a:rPr lang="en-CA" dirty="0" smtClean="0"/>
              <a:t>number of units ordered each time</a:t>
            </a:r>
          </a:p>
          <a:p>
            <a:r>
              <a:rPr lang="en-CA" dirty="0" smtClean="0"/>
              <a:t>Number of orders per year is thus</a:t>
            </a:r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  <a:p>
            <a:endParaRPr lang="en-CA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675934"/>
              </p:ext>
            </p:extLst>
          </p:nvPr>
        </p:nvGraphicFramePr>
        <p:xfrm>
          <a:off x="3890963" y="2963863"/>
          <a:ext cx="498475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3" imgW="190440" imgH="419040" progId="Equation.3">
                  <p:embed/>
                </p:oleObj>
              </mc:Choice>
              <mc:Fallback>
                <p:oleObj name="Equation" r:id="rId3" imgW="1904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0963" y="2963863"/>
                        <a:ext cx="498475" cy="1096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8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Computing Annual Ordering Cost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i="1" dirty="0" smtClean="0"/>
              <a:t>D</a:t>
            </a:r>
            <a:r>
              <a:rPr lang="en-CA" dirty="0" smtClean="0"/>
              <a:t> is the demand per year</a:t>
            </a:r>
          </a:p>
          <a:p>
            <a:r>
              <a:rPr lang="en-CA" i="1" dirty="0" smtClean="0"/>
              <a:t>Q</a:t>
            </a:r>
            <a:r>
              <a:rPr lang="en-CA" i="1" baseline="-25000" dirty="0" smtClean="0"/>
              <a:t> </a:t>
            </a:r>
            <a:r>
              <a:rPr lang="en-CA" dirty="0"/>
              <a:t>is the </a:t>
            </a:r>
            <a:r>
              <a:rPr lang="en-CA" dirty="0" smtClean="0"/>
              <a:t>number of units ordered each time</a:t>
            </a:r>
          </a:p>
          <a:p>
            <a:r>
              <a:rPr lang="en-CA" dirty="0" smtClean="0"/>
              <a:t>Number of orders per year is thus</a:t>
            </a:r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i="1" dirty="0" smtClean="0"/>
              <a:t>C</a:t>
            </a:r>
            <a:r>
              <a:rPr lang="en-CA" i="1" baseline="-25000" dirty="0" smtClean="0"/>
              <a:t>o </a:t>
            </a:r>
            <a:r>
              <a:rPr lang="en-CA" dirty="0"/>
              <a:t>is the </a:t>
            </a:r>
            <a:r>
              <a:rPr lang="en-CA" dirty="0" smtClean="0"/>
              <a:t>ordering cost</a:t>
            </a:r>
          </a:p>
          <a:p>
            <a:r>
              <a:rPr lang="en-CA" dirty="0" smtClean="0"/>
              <a:t>The total annual ordering cost for the year is thus</a:t>
            </a:r>
            <a:endParaRPr lang="en-CA" dirty="0"/>
          </a:p>
          <a:p>
            <a:endParaRPr lang="en-CA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005219"/>
              </p:ext>
            </p:extLst>
          </p:nvPr>
        </p:nvGraphicFramePr>
        <p:xfrm>
          <a:off x="3890963" y="2963863"/>
          <a:ext cx="498475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Equation" r:id="rId3" imgW="190440" imgH="419040" progId="Equation.3">
                  <p:embed/>
                </p:oleObj>
              </mc:Choice>
              <mc:Fallback>
                <p:oleObj name="Equation" r:id="rId3" imgW="1904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0963" y="2963863"/>
                        <a:ext cx="498475" cy="1096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2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Computing Annual Ordering Cost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i="1" dirty="0" smtClean="0"/>
              <a:t>D</a:t>
            </a:r>
            <a:r>
              <a:rPr lang="en-CA" dirty="0" smtClean="0"/>
              <a:t> is the demand per year</a:t>
            </a:r>
          </a:p>
          <a:p>
            <a:r>
              <a:rPr lang="en-CA" i="1" dirty="0" smtClean="0"/>
              <a:t>Q</a:t>
            </a:r>
            <a:r>
              <a:rPr lang="en-CA" i="1" baseline="-25000" dirty="0" smtClean="0"/>
              <a:t> </a:t>
            </a:r>
            <a:r>
              <a:rPr lang="en-CA" dirty="0"/>
              <a:t>is the </a:t>
            </a:r>
            <a:r>
              <a:rPr lang="en-CA" dirty="0" smtClean="0"/>
              <a:t>number of units ordered each time</a:t>
            </a:r>
          </a:p>
          <a:p>
            <a:r>
              <a:rPr lang="en-CA" dirty="0" smtClean="0"/>
              <a:t>Number of orders per year is thus</a:t>
            </a:r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i="1" dirty="0" smtClean="0"/>
              <a:t>C</a:t>
            </a:r>
            <a:r>
              <a:rPr lang="en-CA" i="1" baseline="-25000" dirty="0" smtClean="0"/>
              <a:t>o </a:t>
            </a:r>
            <a:r>
              <a:rPr lang="en-CA" dirty="0"/>
              <a:t>is the </a:t>
            </a:r>
            <a:r>
              <a:rPr lang="en-CA" dirty="0" smtClean="0"/>
              <a:t>ordering cost</a:t>
            </a:r>
          </a:p>
          <a:p>
            <a:r>
              <a:rPr lang="en-CA" dirty="0" smtClean="0"/>
              <a:t>The total annual ordering cost for the year is thus</a:t>
            </a:r>
            <a:endParaRPr lang="en-CA" dirty="0"/>
          </a:p>
          <a:p>
            <a:endParaRPr lang="en-CA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449989"/>
              </p:ext>
            </p:extLst>
          </p:nvPr>
        </p:nvGraphicFramePr>
        <p:xfrm>
          <a:off x="3890963" y="2963863"/>
          <a:ext cx="498475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3" name="Equation" r:id="rId3" imgW="190440" imgH="419040" progId="Equation.3">
                  <p:embed/>
                </p:oleObj>
              </mc:Choice>
              <mc:Fallback>
                <p:oleObj name="Equation" r:id="rId3" imgW="1904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0963" y="2963863"/>
                        <a:ext cx="498475" cy="1096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7935639"/>
              </p:ext>
            </p:extLst>
          </p:nvPr>
        </p:nvGraphicFramePr>
        <p:xfrm>
          <a:off x="3708400" y="5229225"/>
          <a:ext cx="931863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4" name="Equation" r:id="rId5" imgW="355320" imgH="419040" progId="Equation.3">
                  <p:embed/>
                </p:oleObj>
              </mc:Choice>
              <mc:Fallback>
                <p:oleObj name="Equation" r:id="rId5" imgW="3553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5229225"/>
                        <a:ext cx="931863" cy="109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8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Total Annual Inventory Cost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Total annual inventory cost:</a:t>
            </a:r>
          </a:p>
          <a:p>
            <a:pPr lvl="1"/>
            <a:r>
              <a:rPr lang="en-CA" dirty="0" smtClean="0"/>
              <a:t>Total annual holding cost + total annual ordering cost:</a:t>
            </a:r>
            <a:endParaRPr lang="en-CA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791177"/>
              </p:ext>
            </p:extLst>
          </p:nvPr>
        </p:nvGraphicFramePr>
        <p:xfrm>
          <a:off x="3009900" y="3717032"/>
          <a:ext cx="2330450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" imgW="888840" imgH="419040" progId="Equation.3">
                  <p:embed/>
                </p:oleObj>
              </mc:Choice>
              <mc:Fallback>
                <p:oleObj name="Equation" r:id="rId3" imgW="8888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3717032"/>
                        <a:ext cx="2330450" cy="109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7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Returning to </a:t>
            </a:r>
            <a:r>
              <a:rPr lang="en-CA" dirty="0" err="1" smtClean="0"/>
              <a:t>CrossChek’s</a:t>
            </a:r>
            <a:r>
              <a:rPr lang="en-CA" dirty="0" smtClean="0"/>
              <a:t> Problem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Demand: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Total sales for the year: 1200</a:t>
            </a:r>
          </a:p>
          <a:p>
            <a:r>
              <a:rPr lang="en-CA" dirty="0" smtClean="0"/>
              <a:t>Holding cost: $4</a:t>
            </a:r>
          </a:p>
          <a:p>
            <a:r>
              <a:rPr lang="en-CA" dirty="0" smtClean="0"/>
              <a:t>Ordering cost: $90</a:t>
            </a:r>
            <a:endParaRPr lang="en-CA" dirty="0"/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189661"/>
              </p:ext>
            </p:extLst>
          </p:nvPr>
        </p:nvGraphicFramePr>
        <p:xfrm>
          <a:off x="1835696" y="2348880"/>
          <a:ext cx="5029200" cy="1922466"/>
        </p:xfrm>
        <a:graphic>
          <a:graphicData uri="http://schemas.openxmlformats.org/drawingml/2006/table">
            <a:tbl>
              <a:tblPr/>
              <a:tblGrid>
                <a:gridCol w="1257300"/>
                <a:gridCol w="1257300"/>
                <a:gridCol w="1257300"/>
                <a:gridCol w="1257300"/>
              </a:tblGrid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Month</a:t>
                      </a: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Sales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Month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Sales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9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Returning to </a:t>
            </a:r>
            <a:r>
              <a:rPr lang="en-CA" dirty="0" err="1"/>
              <a:t>CrossChek’s</a:t>
            </a:r>
            <a:r>
              <a:rPr lang="en-CA" dirty="0"/>
              <a:t>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r>
              <a:rPr lang="en-CA" dirty="0" smtClean="0"/>
              <a:t>Total cost:</a:t>
            </a:r>
          </a:p>
          <a:p>
            <a:endParaRPr lang="en-CA" dirty="0" smtClean="0"/>
          </a:p>
          <a:p>
            <a:endParaRPr lang="en-CA" dirty="0"/>
          </a:p>
          <a:p>
            <a:pPr marL="0" indent="0">
              <a:buNone/>
            </a:pPr>
            <a:endParaRPr lang="en-CA" dirty="0"/>
          </a:p>
          <a:p>
            <a:r>
              <a:rPr lang="en-CA" dirty="0" smtClean="0"/>
              <a:t>What is </a:t>
            </a:r>
            <a:r>
              <a:rPr lang="en-CA" dirty="0" err="1" smtClean="0"/>
              <a:t>CrossChek’s</a:t>
            </a:r>
            <a:r>
              <a:rPr lang="en-CA" dirty="0" smtClean="0"/>
              <a:t> annual inventory cost if </a:t>
            </a:r>
            <a:r>
              <a:rPr lang="en-CA" i="1" dirty="0" smtClean="0"/>
              <a:t>Q</a:t>
            </a:r>
            <a:r>
              <a:rPr lang="en-CA" dirty="0" smtClean="0"/>
              <a:t> = 50?</a:t>
            </a:r>
          </a:p>
          <a:p>
            <a:pPr lvl="1"/>
            <a:r>
              <a:rPr lang="en-CA" dirty="0" smtClean="0"/>
              <a:t>100? 200?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631671"/>
              </p:ext>
            </p:extLst>
          </p:nvPr>
        </p:nvGraphicFramePr>
        <p:xfrm>
          <a:off x="3059832" y="4077072"/>
          <a:ext cx="2330450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3" imgW="888840" imgH="419040" progId="Equation.3">
                  <p:embed/>
                </p:oleObj>
              </mc:Choice>
              <mc:Fallback>
                <p:oleObj name="Equation" r:id="rId3" imgW="88884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077072"/>
                        <a:ext cx="2330450" cy="1096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521164072"/>
              </p:ext>
            </p:extLst>
          </p:nvPr>
        </p:nvGraphicFramePr>
        <p:xfrm>
          <a:off x="3419475" y="1773238"/>
          <a:ext cx="1657350" cy="175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5" imgW="609480" imgH="647640" progId="Equation.3">
                  <p:embed/>
                </p:oleObj>
              </mc:Choice>
              <mc:Fallback>
                <p:oleObj name="Equation" r:id="rId5" imgW="609480" imgH="647640" progId="Equation.3">
                  <p:embed/>
                  <p:pic>
                    <p:nvPicPr>
                      <p:cNvPr id="0" name="Content Placeholder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1773238"/>
                        <a:ext cx="1657350" cy="175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Costs for Various Q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r>
              <a:rPr lang="en-CA" i="1" dirty="0" smtClean="0"/>
              <a:t>Q</a:t>
            </a:r>
            <a:r>
              <a:rPr lang="en-CA" dirty="0" smtClean="0"/>
              <a:t> = 50 gives very low holding cost, high ordering cost</a:t>
            </a:r>
          </a:p>
          <a:p>
            <a:r>
              <a:rPr lang="en-CA" dirty="0" smtClean="0"/>
              <a:t>Doubling it to </a:t>
            </a:r>
            <a:r>
              <a:rPr lang="en-CA" i="1" dirty="0" smtClean="0"/>
              <a:t>Q</a:t>
            </a:r>
            <a:r>
              <a:rPr lang="en-CA" dirty="0" smtClean="0"/>
              <a:t> = 100 doubles holding, cuts ordering in half</a:t>
            </a:r>
          </a:p>
          <a:p>
            <a:pPr lvl="1"/>
            <a:r>
              <a:rPr lang="en-CA" dirty="0" smtClean="0"/>
              <a:t>Improves total!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494610"/>
              </p:ext>
            </p:extLst>
          </p:nvPr>
        </p:nvGraphicFramePr>
        <p:xfrm>
          <a:off x="2339752" y="1700808"/>
          <a:ext cx="3741515" cy="29980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8223"/>
                <a:gridCol w="1132871"/>
                <a:gridCol w="1237044"/>
                <a:gridCol w="833377"/>
              </a:tblGrid>
              <a:tr h="253858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Co =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90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 err="1">
                          <a:effectLst/>
                        </a:rPr>
                        <a:t>Ch</a:t>
                      </a:r>
                      <a:r>
                        <a:rPr lang="en-CA" sz="1100" u="none" strike="noStrike" dirty="0">
                          <a:effectLst/>
                        </a:rPr>
                        <a:t> =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4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D =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1200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9483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Q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Total Holding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Total Ordering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Total Cost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50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100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2160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2260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100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200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1080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1280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200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400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540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940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300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600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360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960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400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800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270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1070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500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1000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216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 dirty="0">
                          <a:effectLst/>
                        </a:rPr>
                        <a:t>1216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1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Costs for Various Q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r>
              <a:rPr lang="en-CA" b="1" i="1" dirty="0" smtClean="0"/>
              <a:t>The more even holding and ordering costs get, the lower the total!</a:t>
            </a:r>
            <a:endParaRPr lang="en-CA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805139"/>
              </p:ext>
            </p:extLst>
          </p:nvPr>
        </p:nvGraphicFramePr>
        <p:xfrm>
          <a:off x="2339752" y="1700808"/>
          <a:ext cx="3741515" cy="29980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8223"/>
                <a:gridCol w="1132871"/>
                <a:gridCol w="1237044"/>
                <a:gridCol w="833377"/>
              </a:tblGrid>
              <a:tr h="253858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Co =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90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 err="1">
                          <a:effectLst/>
                        </a:rPr>
                        <a:t>Ch</a:t>
                      </a:r>
                      <a:r>
                        <a:rPr lang="en-CA" sz="1100" u="none" strike="noStrike" dirty="0">
                          <a:effectLst/>
                        </a:rPr>
                        <a:t> =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4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D =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1200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9483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Q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Total Holding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Total Ordering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Total Cost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50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100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2160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2260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100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200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1080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1280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200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400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540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940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300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600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360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960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400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800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270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1070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858"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500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1000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216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 dirty="0">
                          <a:effectLst/>
                        </a:rPr>
                        <a:t>1216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4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Computing Optimal </a:t>
            </a:r>
            <a:r>
              <a:rPr lang="en-CA" i="1" dirty="0" smtClean="0"/>
              <a:t>Q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optimal quantity to order can be computed by: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661266"/>
              </p:ext>
            </p:extLst>
          </p:nvPr>
        </p:nvGraphicFramePr>
        <p:xfrm>
          <a:off x="2771800" y="2708920"/>
          <a:ext cx="2622359" cy="1465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3" imgW="863280" imgH="482400" progId="Equation.3">
                  <p:embed/>
                </p:oleObj>
              </mc:Choice>
              <mc:Fallback>
                <p:oleObj name="Equation" r:id="rId3" imgW="86328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71800" y="2708920"/>
                        <a:ext cx="2622359" cy="1465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8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Computing Optimal </a:t>
            </a:r>
            <a:r>
              <a:rPr lang="en-CA" i="1" dirty="0" smtClean="0"/>
              <a:t>Q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optimal quantity to order can be computed by: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1279948"/>
              </p:ext>
            </p:extLst>
          </p:nvPr>
        </p:nvGraphicFramePr>
        <p:xfrm>
          <a:off x="2771775" y="2702793"/>
          <a:ext cx="2622550" cy="223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3" imgW="863280" imgH="736560" progId="Equation.3">
                  <p:embed/>
                </p:oleObj>
              </mc:Choice>
              <mc:Fallback>
                <p:oleObj name="Equation" r:id="rId3" imgW="863280" imgH="736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71775" y="2702793"/>
                        <a:ext cx="2622550" cy="2238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5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Uncertain Activities Times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327042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399024"/>
                <a:gridCol w="1892816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Activity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  <a:latin typeface="+mn-lt"/>
                        </a:rPr>
                        <a:t>Predecessors</a:t>
                      </a:r>
                      <a:endParaRPr lang="en-C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Optimistic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Most Probable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Pessimistic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--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19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B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A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8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A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14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20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B, C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8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C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7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13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F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D, E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12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G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F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19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8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</a:t>
            </a:r>
            <a:r>
              <a:rPr lang="en-CA" dirty="0" smtClean="0"/>
              <a:t>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On average, how many times per year will </a:t>
            </a:r>
            <a:r>
              <a:rPr lang="en-CA" dirty="0" err="1" smtClean="0"/>
              <a:t>CrossChek</a:t>
            </a:r>
            <a:r>
              <a:rPr lang="en-CA" dirty="0" smtClean="0"/>
              <a:t> order footballs</a:t>
            </a:r>
            <a:r>
              <a:rPr lang="en-CA" dirty="0" smtClean="0"/>
              <a:t>?</a:t>
            </a:r>
          </a:p>
          <a:p>
            <a:endParaRPr lang="en-CA" dirty="0"/>
          </a:p>
          <a:p>
            <a:r>
              <a:rPr lang="en-CA" dirty="0" smtClean="0"/>
              <a:t>What is </a:t>
            </a:r>
            <a:r>
              <a:rPr lang="en-CA" dirty="0" err="1" smtClean="0"/>
              <a:t>CrossChek’s</a:t>
            </a:r>
            <a:r>
              <a:rPr lang="en-CA" dirty="0" smtClean="0"/>
              <a:t> </a:t>
            </a:r>
            <a:r>
              <a:rPr lang="en-CA" dirty="0"/>
              <a:t>average annual </a:t>
            </a:r>
            <a:r>
              <a:rPr lang="en-CA" dirty="0" smtClean="0"/>
              <a:t>holding cost?</a:t>
            </a:r>
            <a:endParaRPr lang="en-CA" dirty="0"/>
          </a:p>
          <a:p>
            <a:endParaRPr lang="en-CA" dirty="0"/>
          </a:p>
          <a:p>
            <a:r>
              <a:rPr lang="en-CA" dirty="0"/>
              <a:t>What </a:t>
            </a:r>
            <a:r>
              <a:rPr lang="en-CA" dirty="0" smtClean="0"/>
              <a:t>is </a:t>
            </a:r>
            <a:r>
              <a:rPr lang="en-CA" dirty="0" err="1" smtClean="0"/>
              <a:t>CrossChek’s</a:t>
            </a:r>
            <a:r>
              <a:rPr lang="en-CA" dirty="0" smtClean="0"/>
              <a:t> </a:t>
            </a:r>
            <a:r>
              <a:rPr lang="en-CA" dirty="0"/>
              <a:t>average annual </a:t>
            </a:r>
            <a:r>
              <a:rPr lang="en-CA" dirty="0" smtClean="0"/>
              <a:t>ordering cost?</a:t>
            </a:r>
            <a:endParaRPr lang="en-CA" dirty="0"/>
          </a:p>
          <a:p>
            <a:endParaRPr lang="en-CA" dirty="0"/>
          </a:p>
          <a:p>
            <a:r>
              <a:rPr lang="en-CA" dirty="0"/>
              <a:t>What </a:t>
            </a:r>
            <a:r>
              <a:rPr lang="en-CA" dirty="0" smtClean="0"/>
              <a:t>is </a:t>
            </a:r>
            <a:r>
              <a:rPr lang="en-CA" dirty="0" err="1" smtClean="0"/>
              <a:t>CrossChek’s</a:t>
            </a:r>
            <a:r>
              <a:rPr lang="en-CA" dirty="0" smtClean="0"/>
              <a:t> </a:t>
            </a:r>
            <a:r>
              <a:rPr lang="en-CA" dirty="0"/>
              <a:t>average annual inventory </a:t>
            </a:r>
            <a:r>
              <a:rPr lang="en-CA" dirty="0" smtClean="0"/>
              <a:t>cost?</a:t>
            </a:r>
            <a:endParaRPr lang="en-CA" dirty="0"/>
          </a:p>
          <a:p>
            <a:endParaRPr lang="en-CA" dirty="0"/>
          </a:p>
          <a:p>
            <a:r>
              <a:rPr lang="en-CA" dirty="0" smtClean="0"/>
              <a:t>What </a:t>
            </a:r>
            <a:r>
              <a:rPr lang="en-CA" dirty="0" smtClean="0"/>
              <a:t>is the </a:t>
            </a:r>
            <a:r>
              <a:rPr lang="en-CA" i="1" dirty="0" smtClean="0"/>
              <a:t>reorder point</a:t>
            </a:r>
            <a:r>
              <a:rPr lang="en-CA" dirty="0" smtClean="0"/>
              <a:t> (i.e. the level of inventory at which a new order must be placed?</a:t>
            </a:r>
          </a:p>
          <a:p>
            <a:endParaRPr lang="en-CA" dirty="0"/>
          </a:p>
          <a:p>
            <a:r>
              <a:rPr lang="en-CA" dirty="0"/>
              <a:t>What is the </a:t>
            </a:r>
            <a:r>
              <a:rPr lang="en-CA" i="1" dirty="0"/>
              <a:t>cycle time</a:t>
            </a:r>
            <a:r>
              <a:rPr lang="en-CA" dirty="0"/>
              <a:t> (i.e. the length of time in between orders</a:t>
            </a:r>
            <a:r>
              <a:rPr lang="en-CA" dirty="0" smtClean="0"/>
              <a:t>)?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7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On average, how many times per year will </a:t>
            </a:r>
            <a:r>
              <a:rPr lang="en-CA" dirty="0" err="1" smtClean="0"/>
              <a:t>CrossChek</a:t>
            </a:r>
            <a:r>
              <a:rPr lang="en-CA" dirty="0" smtClean="0"/>
              <a:t> order footballs?</a:t>
            </a:r>
          </a:p>
          <a:p>
            <a:endParaRPr lang="en-CA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9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On average, how many times per year will </a:t>
            </a:r>
            <a:r>
              <a:rPr lang="en-CA" dirty="0" err="1" smtClean="0"/>
              <a:t>CrossChek</a:t>
            </a:r>
            <a:r>
              <a:rPr lang="en-CA" dirty="0" smtClean="0"/>
              <a:t> order footballs?</a:t>
            </a:r>
          </a:p>
          <a:p>
            <a:endParaRPr lang="en-CA" dirty="0" smtClean="0"/>
          </a:p>
          <a:p>
            <a:r>
              <a:rPr lang="en-CA" dirty="0" smtClean="0"/>
              <a:t>Use 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r>
              <a:rPr lang="en-CA" dirty="0" smtClean="0"/>
              <a:t>5.17 times per year on average</a:t>
            </a:r>
            <a:endParaRPr lang="en-CA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0444454"/>
              </p:ext>
            </p:extLst>
          </p:nvPr>
        </p:nvGraphicFramePr>
        <p:xfrm>
          <a:off x="3825875" y="2963863"/>
          <a:ext cx="630238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3" imgW="241200" imgH="419040" progId="Equation.3">
                  <p:embed/>
                </p:oleObj>
              </mc:Choice>
              <mc:Fallback>
                <p:oleObj name="Equation" r:id="rId3" imgW="2412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75" y="2963863"/>
                        <a:ext cx="630238" cy="1096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3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is </a:t>
            </a:r>
            <a:r>
              <a:rPr lang="en-CA" dirty="0" err="1" smtClean="0"/>
              <a:t>CrossChek’s</a:t>
            </a:r>
            <a:r>
              <a:rPr lang="en-CA" dirty="0" smtClean="0"/>
              <a:t> </a:t>
            </a:r>
            <a:r>
              <a:rPr lang="en-CA" dirty="0" smtClean="0"/>
              <a:t>average annual </a:t>
            </a:r>
            <a:r>
              <a:rPr lang="en-CA" dirty="0" smtClean="0"/>
              <a:t>holding cost?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6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is </a:t>
            </a:r>
            <a:r>
              <a:rPr lang="en-CA" dirty="0" err="1" smtClean="0"/>
              <a:t>CrossChek’s</a:t>
            </a:r>
            <a:r>
              <a:rPr lang="en-CA" dirty="0" smtClean="0"/>
              <a:t> </a:t>
            </a:r>
            <a:r>
              <a:rPr lang="en-CA" dirty="0" smtClean="0"/>
              <a:t>average annual </a:t>
            </a:r>
            <a:r>
              <a:rPr lang="en-CA" dirty="0" smtClean="0"/>
              <a:t>holding cost?</a:t>
            </a:r>
          </a:p>
          <a:p>
            <a:endParaRPr lang="en-CA" dirty="0"/>
          </a:p>
          <a:p>
            <a:r>
              <a:rPr lang="en-CA" dirty="0" smtClean="0"/>
              <a:t>Use 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r>
              <a:rPr lang="en-CA" dirty="0" smtClean="0"/>
              <a:t>$464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888513"/>
              </p:ext>
            </p:extLst>
          </p:nvPr>
        </p:nvGraphicFramePr>
        <p:xfrm>
          <a:off x="3536950" y="3390900"/>
          <a:ext cx="12319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3" imgW="469800" imgH="393480" progId="Equation.3">
                  <p:embed/>
                </p:oleObj>
              </mc:Choice>
              <mc:Fallback>
                <p:oleObj name="Equation" r:id="rId3" imgW="469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3390900"/>
                        <a:ext cx="1231900" cy="1030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955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is </a:t>
            </a:r>
            <a:r>
              <a:rPr lang="en-CA" dirty="0" err="1" smtClean="0"/>
              <a:t>CrossChek’s</a:t>
            </a:r>
            <a:r>
              <a:rPr lang="en-CA" dirty="0" smtClean="0"/>
              <a:t> </a:t>
            </a:r>
            <a:r>
              <a:rPr lang="en-CA" dirty="0" smtClean="0"/>
              <a:t>average annual </a:t>
            </a:r>
            <a:r>
              <a:rPr lang="en-CA" dirty="0" smtClean="0"/>
              <a:t>ordering cost?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is </a:t>
            </a:r>
            <a:r>
              <a:rPr lang="en-CA" dirty="0" err="1" smtClean="0"/>
              <a:t>CrossChek’s</a:t>
            </a:r>
            <a:r>
              <a:rPr lang="en-CA" dirty="0" smtClean="0"/>
              <a:t> </a:t>
            </a:r>
            <a:r>
              <a:rPr lang="en-CA" dirty="0" smtClean="0"/>
              <a:t>average annual </a:t>
            </a:r>
            <a:r>
              <a:rPr lang="en-CA" dirty="0" smtClean="0"/>
              <a:t>ordering cost?</a:t>
            </a:r>
          </a:p>
          <a:p>
            <a:endParaRPr lang="en-CA" dirty="0"/>
          </a:p>
          <a:p>
            <a:r>
              <a:rPr lang="en-CA" dirty="0" smtClean="0"/>
              <a:t>Use 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$465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48373"/>
              </p:ext>
            </p:extLst>
          </p:nvPr>
        </p:nvGraphicFramePr>
        <p:xfrm>
          <a:off x="3619500" y="3357563"/>
          <a:ext cx="1065213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3" imgW="406080" imgH="419040" progId="Equation.3">
                  <p:embed/>
                </p:oleObj>
              </mc:Choice>
              <mc:Fallback>
                <p:oleObj name="Equation" r:id="rId3" imgW="4060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0" y="3357563"/>
                        <a:ext cx="1065213" cy="1096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742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is </a:t>
            </a:r>
            <a:r>
              <a:rPr lang="en-CA" dirty="0" err="1" smtClean="0"/>
              <a:t>CrossChek’s</a:t>
            </a:r>
            <a:r>
              <a:rPr lang="en-CA" dirty="0" smtClean="0"/>
              <a:t> </a:t>
            </a:r>
            <a:r>
              <a:rPr lang="en-CA" dirty="0" smtClean="0"/>
              <a:t>average annual </a:t>
            </a:r>
            <a:r>
              <a:rPr lang="en-CA" dirty="0" smtClean="0"/>
              <a:t>inventory cost?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is </a:t>
            </a:r>
            <a:r>
              <a:rPr lang="en-CA" dirty="0" err="1" smtClean="0"/>
              <a:t>CrossChek’s</a:t>
            </a:r>
            <a:r>
              <a:rPr lang="en-CA" dirty="0" smtClean="0"/>
              <a:t> </a:t>
            </a:r>
            <a:r>
              <a:rPr lang="en-CA" dirty="0" smtClean="0"/>
              <a:t>average annual </a:t>
            </a:r>
            <a:r>
              <a:rPr lang="en-CA" dirty="0" smtClean="0"/>
              <a:t>inventory cost?</a:t>
            </a:r>
          </a:p>
          <a:p>
            <a:endParaRPr lang="en-CA" dirty="0"/>
          </a:p>
          <a:p>
            <a:r>
              <a:rPr lang="en-CA" dirty="0" smtClean="0"/>
              <a:t>Use 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r>
              <a:rPr lang="en-CA" dirty="0" smtClean="0"/>
              <a:t>$929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557256"/>
              </p:ext>
            </p:extLst>
          </p:nvPr>
        </p:nvGraphicFramePr>
        <p:xfrm>
          <a:off x="2871788" y="3357563"/>
          <a:ext cx="2563812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3" imgW="977760" imgH="419040" progId="Equation.3">
                  <p:embed/>
                </p:oleObj>
              </mc:Choice>
              <mc:Fallback>
                <p:oleObj name="Equation" r:id="rId3" imgW="977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1788" y="3357563"/>
                        <a:ext cx="2563812" cy="1096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742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</a:t>
            </a:r>
            <a:r>
              <a:rPr lang="en-CA" dirty="0" smtClean="0"/>
              <a:t>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What </a:t>
            </a:r>
            <a:r>
              <a:rPr lang="en-CA" dirty="0" smtClean="0"/>
              <a:t>is the </a:t>
            </a:r>
            <a:r>
              <a:rPr lang="en-CA" i="1" dirty="0" smtClean="0"/>
              <a:t>reorder point</a:t>
            </a:r>
            <a:r>
              <a:rPr lang="en-CA" dirty="0" smtClean="0"/>
              <a:t> (i.e. the level of inventory at which a new order must be placed</a:t>
            </a:r>
            <a:r>
              <a:rPr lang="en-CA" dirty="0" smtClean="0"/>
              <a:t>?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6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Uncertain Activities Times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498627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399024"/>
                <a:gridCol w="1892816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Activity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  <a:latin typeface="+mn-lt"/>
                        </a:rPr>
                        <a:t>Predecessors</a:t>
                      </a:r>
                      <a:endParaRPr lang="en-C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Optimistic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Most Probable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Pessimistic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--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19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B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A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8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A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14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20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B, C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8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C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7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13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F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D, E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12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G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F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19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725144"/>
            <a:ext cx="8229600" cy="1612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Given these values, </a:t>
            </a:r>
            <a:r>
              <a:rPr lang="en-CA" dirty="0" err="1" smtClean="0"/>
              <a:t>CrossChek</a:t>
            </a:r>
            <a:r>
              <a:rPr lang="en-CA" dirty="0" smtClean="0"/>
              <a:t> wants to know:</a:t>
            </a:r>
          </a:p>
          <a:p>
            <a:pPr lvl="1"/>
            <a:r>
              <a:rPr lang="en-CA" dirty="0" smtClean="0"/>
              <a:t>What is the expected completion time for the project?</a:t>
            </a:r>
          </a:p>
          <a:p>
            <a:pPr lvl="1"/>
            <a:r>
              <a:rPr lang="en-CA" dirty="0" smtClean="0"/>
              <a:t>What is the probability that the project will be completed in 58 days? 55 days?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55340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Reorder Point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Need to know how long delivery takes</a:t>
            </a:r>
          </a:p>
          <a:p>
            <a:pPr lvl="1"/>
            <a:r>
              <a:rPr lang="en-CA" dirty="0" smtClean="0"/>
              <a:t>Say 3 days</a:t>
            </a:r>
          </a:p>
          <a:p>
            <a:pPr lvl="1"/>
            <a:r>
              <a:rPr lang="en-CA" dirty="0" smtClean="0"/>
              <a:t>This is known as the </a:t>
            </a:r>
            <a:r>
              <a:rPr lang="en-CA" i="1" dirty="0" smtClean="0"/>
              <a:t>lead time</a:t>
            </a:r>
          </a:p>
          <a:p>
            <a:pPr lvl="1"/>
            <a:endParaRPr lang="en-CA" dirty="0"/>
          </a:p>
          <a:p>
            <a:r>
              <a:rPr lang="en-CA" dirty="0" smtClean="0"/>
              <a:t>Need to have enough inventory to last 3 days while waiting for shipment</a:t>
            </a:r>
          </a:p>
          <a:p>
            <a:pPr lvl="1"/>
            <a:r>
              <a:rPr lang="en-CA" dirty="0" smtClean="0"/>
              <a:t>This is referred to the </a:t>
            </a:r>
            <a:r>
              <a:rPr lang="en-CA" i="1" dirty="0" smtClean="0"/>
              <a:t>lead time demand</a:t>
            </a:r>
          </a:p>
          <a:p>
            <a:pPr lvl="1"/>
            <a:endParaRPr lang="en-CA" dirty="0"/>
          </a:p>
          <a:p>
            <a:r>
              <a:rPr lang="en-CA" dirty="0" smtClean="0"/>
              <a:t>Thus need to know how many units per day are sold</a:t>
            </a:r>
          </a:p>
          <a:p>
            <a:pPr lvl="1"/>
            <a:r>
              <a:rPr lang="en-CA" dirty="0" smtClean="0"/>
              <a:t>How many business days in a year?</a:t>
            </a:r>
            <a:endParaRPr lang="en-CA" dirty="0"/>
          </a:p>
          <a:p>
            <a:pPr lvl="1"/>
            <a:r>
              <a:rPr lang="en-CA" dirty="0" smtClean="0"/>
              <a:t>Typically say 250 if open 5 days a week, 300 if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4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CrossChek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300 business days per year</a:t>
            </a:r>
          </a:p>
          <a:p>
            <a:endParaRPr lang="en-CA" dirty="0"/>
          </a:p>
          <a:p>
            <a:r>
              <a:rPr lang="en-CA" dirty="0" smtClean="0"/>
              <a:t>1200 units sold per year</a:t>
            </a:r>
          </a:p>
          <a:p>
            <a:endParaRPr lang="en-CA" dirty="0"/>
          </a:p>
          <a:p>
            <a:r>
              <a:rPr lang="en-CA" dirty="0" smtClean="0"/>
              <a:t>1200/300 = 4 units sold per day</a:t>
            </a:r>
          </a:p>
          <a:p>
            <a:endParaRPr lang="en-CA" dirty="0"/>
          </a:p>
          <a:p>
            <a:r>
              <a:rPr lang="en-CA" dirty="0" smtClean="0"/>
              <a:t>If lead time for delivery takes 3 days, then the reorder point =</a:t>
            </a:r>
          </a:p>
          <a:p>
            <a:pPr lvl="1"/>
            <a:r>
              <a:rPr lang="en-CA" dirty="0" smtClean="0"/>
              <a:t>3 * 4 = 12</a:t>
            </a:r>
          </a:p>
          <a:p>
            <a:pPr lvl="1"/>
            <a:endParaRPr lang="en-CA" dirty="0"/>
          </a:p>
          <a:p>
            <a:r>
              <a:rPr lang="en-CA" dirty="0" smtClean="0"/>
              <a:t>i.e. let </a:t>
            </a:r>
            <a:r>
              <a:rPr lang="en-CA" i="1" dirty="0" smtClean="0"/>
              <a:t>d</a:t>
            </a:r>
            <a:r>
              <a:rPr lang="en-CA" dirty="0" smtClean="0"/>
              <a:t> be demand per day and </a:t>
            </a:r>
            <a:r>
              <a:rPr lang="en-CA" i="1" dirty="0" smtClean="0"/>
              <a:t>m</a:t>
            </a:r>
            <a:r>
              <a:rPr lang="en-CA" dirty="0" smtClean="0"/>
              <a:t> be the lead time in days. The </a:t>
            </a:r>
            <a:r>
              <a:rPr lang="en-CA" i="1" dirty="0" smtClean="0"/>
              <a:t>reorder point r</a:t>
            </a:r>
            <a:r>
              <a:rPr lang="en-CA" dirty="0" smtClean="0"/>
              <a:t> is thus</a:t>
            </a:r>
          </a:p>
          <a:p>
            <a:pPr lvl="1"/>
            <a:r>
              <a:rPr lang="en-CA" i="1" dirty="0" smtClean="0"/>
              <a:t>r = </a:t>
            </a:r>
            <a:r>
              <a:rPr lang="en-CA" i="1" dirty="0" err="1" smtClean="0"/>
              <a:t>dm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</a:t>
            </a:r>
            <a:r>
              <a:rPr lang="en-CA" dirty="0" smtClean="0"/>
              <a:t>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What </a:t>
            </a:r>
            <a:r>
              <a:rPr lang="en-CA" dirty="0"/>
              <a:t>is the </a:t>
            </a:r>
            <a:r>
              <a:rPr lang="en-CA" i="1" dirty="0"/>
              <a:t>cycle time</a:t>
            </a:r>
            <a:r>
              <a:rPr lang="en-CA" dirty="0"/>
              <a:t> (i.e. the length of time in between orders</a:t>
            </a:r>
            <a:r>
              <a:rPr lang="en-CA" dirty="0" smtClean="0"/>
              <a:t>)?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6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Cycle Time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Number of days between orders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r>
              <a:rPr lang="en-CA" dirty="0" err="1" smtClean="0"/>
              <a:t>CrossChek</a:t>
            </a:r>
            <a:r>
              <a:rPr lang="en-CA" dirty="0" smtClean="0"/>
              <a:t>:</a:t>
            </a:r>
          </a:p>
          <a:p>
            <a:pPr lvl="1"/>
            <a:r>
              <a:rPr lang="en-CA" dirty="0" smtClean="0"/>
              <a:t>Cycle time: CT = 300/5.17 = 58 days</a:t>
            </a:r>
          </a:p>
          <a:p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184461"/>
              </p:ext>
            </p:extLst>
          </p:nvPr>
        </p:nvGraphicFramePr>
        <p:xfrm>
          <a:off x="3347864" y="2420888"/>
          <a:ext cx="1912218" cy="10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3" imgW="799920" imgH="419040" progId="Equation.3">
                  <p:embed/>
                </p:oleObj>
              </mc:Choice>
              <mc:Fallback>
                <p:oleObj name="Equation" r:id="rId3" imgW="79992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7864" y="2420888"/>
                        <a:ext cx="1912218" cy="1001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0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Expected Activity Times and Variance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439477"/>
              </p:ext>
            </p:extLst>
          </p:nvPr>
        </p:nvGraphicFramePr>
        <p:xfrm>
          <a:off x="457200" y="1600200"/>
          <a:ext cx="822959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/>
                <a:gridCol w="1512168"/>
                <a:gridCol w="1068355"/>
                <a:gridCol w="1451925"/>
                <a:gridCol w="1224136"/>
                <a:gridCol w="1008112"/>
                <a:gridCol w="1018455"/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Activity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smtClean="0">
                          <a:effectLst/>
                          <a:latin typeface="+mn-lt"/>
                        </a:rPr>
                        <a:t>Predecessors</a:t>
                      </a:r>
                      <a:endParaRPr lang="en-CA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Optimistic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Most </a:t>
                      </a:r>
                      <a:r>
                        <a:rPr lang="en-CA" sz="1400" dirty="0" smtClean="0"/>
                        <a:t>Probable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Pessimistic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Expected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Variance</a:t>
                      </a:r>
                      <a:endParaRPr lang="en-CA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--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B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A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8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A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14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14.5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2.25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B, C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8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8.5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0.25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C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7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7.5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2.25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F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D, E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12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G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F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725144"/>
            <a:ext cx="8229600" cy="1612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Given these values, </a:t>
            </a:r>
            <a:r>
              <a:rPr lang="en-CA" dirty="0" err="1" smtClean="0"/>
              <a:t>CrossChek</a:t>
            </a:r>
            <a:r>
              <a:rPr lang="en-CA" dirty="0" smtClean="0"/>
              <a:t> wants to know:</a:t>
            </a:r>
          </a:p>
          <a:p>
            <a:pPr lvl="1"/>
            <a:r>
              <a:rPr lang="en-CA" dirty="0" smtClean="0"/>
              <a:t>What is the expected completion time for the project?</a:t>
            </a:r>
          </a:p>
          <a:p>
            <a:pPr lvl="1"/>
            <a:r>
              <a:rPr lang="en-CA" dirty="0" smtClean="0"/>
              <a:t>What is the probability that the project will be completed in 58 days? 55 days?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09792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754648"/>
              </p:ext>
            </p:extLst>
          </p:nvPr>
        </p:nvGraphicFramePr>
        <p:xfrm>
          <a:off x="1043610" y="692680"/>
          <a:ext cx="6768751" cy="5976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8963"/>
                <a:gridCol w="631195"/>
                <a:gridCol w="633177"/>
                <a:gridCol w="633177"/>
                <a:gridCol w="633177"/>
                <a:gridCol w="633177"/>
                <a:gridCol w="633177"/>
                <a:gridCol w="633177"/>
                <a:gridCol w="633177"/>
                <a:gridCol w="633177"/>
                <a:gridCol w="633177"/>
              </a:tblGrid>
              <a:tr h="186771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x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.00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.5000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.5040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.5080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.5120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.5160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.5199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.5239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.5279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.5319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.5359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.10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.5398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.5438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.5478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.5517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.5557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.5596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.5636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.5675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.5714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.5754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.20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.5793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.5832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.5871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.5910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.5948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.5987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.6026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.6064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.6103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.6141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.30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.6179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.6217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.6255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.6293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.6331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.6368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.6406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.6443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.6480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.6517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.40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.6554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.6591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.6628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.6664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.6700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.6736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.6772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.6808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.6844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.6879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.6915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.6950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.6985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.7019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.7054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.7088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.7123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.7157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.7190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.7224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.7258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.7291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.7324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.7357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.7389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.7422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.7454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.7486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.7518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.7549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.7580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.7612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.7642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.7673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.7704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.7734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.7764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.7794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.7823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.7852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.7881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.7910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.7939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.7967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.7996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.8023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.8051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.8079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.8106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.8133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.8159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.8186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.8212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.8238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.8264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.8289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.8315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.8340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.8365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.8389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.8413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.8438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.8461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.8485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.8508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.8531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.8554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.8577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.8599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.8621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.8643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.8665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.8686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.8708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.8729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.8749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.8770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.8790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.8810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.8830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.8849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.8869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.8888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.8907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.8925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.8944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.8962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.8980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.8997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.9015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.9032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.9049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.9066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.9082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.9099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.9115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.9131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.9147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.9162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.9177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.9192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.9207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.9222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.9236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.9251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.9265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.9279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.9292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.9306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.9319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.9332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.9345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.9357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.9370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.9382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.9394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.9406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.9418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.9430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.9441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.9452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.9463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.9474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.9485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.9495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.9505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.9515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.9525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.9535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.9545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.9554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.9564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.9573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.9582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.9591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.9599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.9608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.9616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.9625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.9633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.9641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.9649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.9656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.9664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.9671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.9678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.9686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.9693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.9700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.9706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.9713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.9719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.9726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.9732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.9738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.9744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.9750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.9756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.9762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.9767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.9773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.9778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.9783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.9788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.9793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.9798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.9803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.9808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.9812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.9817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.9821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.9826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.9830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.9834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.9838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.9842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.9846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.9850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.9854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.9857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.9861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.9865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.9868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.9871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.9875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.9878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.9881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.9884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.9887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.9890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.9893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.9896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.9898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.9901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.9904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.9906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.9909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.9911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.9913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.9916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.9918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.9920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.9922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.9925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.9927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.9929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.9931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.9932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.9934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.9936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.9938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.9940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.9941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.9943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.9945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.9946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.9948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.9949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.9951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.9952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.9953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.9955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.9956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.9957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.9959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.9960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.9961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.9962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.9963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.9964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.9965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.9966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.9967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.9968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.9969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.9970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.9971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.9972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.9973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.9974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.9974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.9975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.9976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.9977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.9977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.9978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.9978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.9981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.9982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.9983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.9984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.9985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.9986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  <a:tr h="186771"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3.0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.9987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.9988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.9989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.9990</a:t>
                      </a:r>
                      <a:endParaRPr lang="en-CA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.9990</a:t>
                      </a:r>
                      <a:endParaRPr lang="en-CA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3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Expected Activity Times and Variance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88614"/>
              </p:ext>
            </p:extLst>
          </p:nvPr>
        </p:nvGraphicFramePr>
        <p:xfrm>
          <a:off x="457200" y="1600200"/>
          <a:ext cx="822959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/>
                <a:gridCol w="1512168"/>
                <a:gridCol w="1068355"/>
                <a:gridCol w="1451925"/>
                <a:gridCol w="1224136"/>
                <a:gridCol w="1008112"/>
                <a:gridCol w="1018455"/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Activity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smtClean="0">
                          <a:effectLst/>
                          <a:latin typeface="+mn-lt"/>
                        </a:rPr>
                        <a:t>Predecessors</a:t>
                      </a:r>
                      <a:endParaRPr lang="en-CA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Optimistic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Most </a:t>
                      </a:r>
                      <a:r>
                        <a:rPr lang="en-CA" sz="1400" dirty="0" smtClean="0"/>
                        <a:t>Probable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Pessimistic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Expected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Variance</a:t>
                      </a:r>
                      <a:endParaRPr lang="en-CA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--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B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A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8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A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14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14.5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2.25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B, C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8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8.5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0.25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C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7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7.5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2.25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F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D, E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12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G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F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725144"/>
            <a:ext cx="8229600" cy="1612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Given these values, </a:t>
            </a:r>
            <a:r>
              <a:rPr lang="en-CA" dirty="0" err="1" smtClean="0"/>
              <a:t>CrossChek</a:t>
            </a:r>
            <a:r>
              <a:rPr lang="en-CA" dirty="0" smtClean="0"/>
              <a:t> wants to know:</a:t>
            </a:r>
          </a:p>
          <a:p>
            <a:pPr lvl="1"/>
            <a:r>
              <a:rPr lang="en-CA" dirty="0" smtClean="0"/>
              <a:t>What is the expected completion time for the project? 57 days</a:t>
            </a:r>
          </a:p>
          <a:p>
            <a:pPr lvl="1"/>
            <a:r>
              <a:rPr lang="en-CA" dirty="0" smtClean="0"/>
              <a:t>What is the probability that the project will be completed in 58 days? 61%. 55 days? 28%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630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Inventory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en-CA" dirty="0" err="1" smtClean="0"/>
              <a:t>CrossChek</a:t>
            </a:r>
            <a:r>
              <a:rPr lang="en-CA" dirty="0" smtClean="0"/>
              <a:t> acts as a distributor for “Joe Buck Signature” footballs. The cost to </a:t>
            </a:r>
            <a:r>
              <a:rPr lang="en-CA" dirty="0" err="1" smtClean="0"/>
              <a:t>CrossChek</a:t>
            </a:r>
            <a:r>
              <a:rPr lang="en-CA" dirty="0" smtClean="0"/>
              <a:t> of each football is $20. Demand </a:t>
            </a:r>
            <a:r>
              <a:rPr lang="en-CA" dirty="0"/>
              <a:t>for </a:t>
            </a:r>
            <a:r>
              <a:rPr lang="en-CA" dirty="0" smtClean="0"/>
              <a:t>this </a:t>
            </a:r>
            <a:r>
              <a:rPr lang="en-CA" dirty="0"/>
              <a:t>particular </a:t>
            </a:r>
            <a:r>
              <a:rPr lang="en-CA" dirty="0" smtClean="0"/>
              <a:t>type of football varies slightly, but is generally around 100 units </a:t>
            </a:r>
            <a:r>
              <a:rPr lang="en-CA" dirty="0"/>
              <a:t>per </a:t>
            </a:r>
            <a:r>
              <a:rPr lang="en-CA" dirty="0" smtClean="0"/>
              <a:t>month: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r>
              <a:rPr lang="en-CA" dirty="0" err="1" smtClean="0"/>
              <a:t>CrossChek</a:t>
            </a:r>
            <a:r>
              <a:rPr lang="en-CA" dirty="0" smtClean="0"/>
              <a:t> estimates that the annual holding cost for each football is 20% of the cost, and a fixed cost of $90 is associated with each order</a:t>
            </a:r>
          </a:p>
          <a:p>
            <a:r>
              <a:rPr lang="en-CA" dirty="0" smtClean="0"/>
              <a:t>At </a:t>
            </a:r>
            <a:r>
              <a:rPr lang="en-CA" dirty="0"/>
              <a:t>what point should we place orders? How much should we order?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318972"/>
              </p:ext>
            </p:extLst>
          </p:nvPr>
        </p:nvGraphicFramePr>
        <p:xfrm>
          <a:off x="1835696" y="2852936"/>
          <a:ext cx="5029200" cy="1922466"/>
        </p:xfrm>
        <a:graphic>
          <a:graphicData uri="http://schemas.openxmlformats.org/drawingml/2006/table">
            <a:tbl>
              <a:tblPr/>
              <a:tblGrid>
                <a:gridCol w="1257300"/>
                <a:gridCol w="1257300"/>
                <a:gridCol w="1257300"/>
                <a:gridCol w="1257300"/>
              </a:tblGrid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Month</a:t>
                      </a: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Sales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Month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Sales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CA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2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Economic Order Quantity Model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Method employed to determine order points and quantities</a:t>
            </a:r>
          </a:p>
          <a:p>
            <a:endParaRPr lang="en-CA" dirty="0"/>
          </a:p>
          <a:p>
            <a:r>
              <a:rPr lang="en-CA" dirty="0" smtClean="0"/>
              <a:t>Assumes constant demand</a:t>
            </a:r>
          </a:p>
          <a:p>
            <a:pPr lvl="1"/>
            <a:r>
              <a:rPr lang="en-CA" dirty="0" smtClean="0"/>
              <a:t>Applicable when demand fluctuates slightly</a:t>
            </a:r>
          </a:p>
          <a:p>
            <a:pPr lvl="1"/>
            <a:endParaRPr lang="en-CA" dirty="0"/>
          </a:p>
          <a:p>
            <a:r>
              <a:rPr lang="en-CA" dirty="0" smtClean="0"/>
              <a:t>Also assumes entire quantity ordered arrives at a single point in time, when inventory reaches 0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5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4158</TotalTime>
  <Words>2348</Words>
  <Application>Microsoft Office PowerPoint</Application>
  <PresentationFormat>On-screen Show (4:3)</PresentationFormat>
  <Paragraphs>1008</Paragraphs>
  <Slides>43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Clarity</vt:lpstr>
      <vt:lpstr>Equation</vt:lpstr>
      <vt:lpstr>Microsoft Equation 3.0</vt:lpstr>
      <vt:lpstr>PERT</vt:lpstr>
      <vt:lpstr>Uncertain Activities Times</vt:lpstr>
      <vt:lpstr>Uncertain Activities Times</vt:lpstr>
      <vt:lpstr>Uncertain Activities Times</vt:lpstr>
      <vt:lpstr>Expected Activity Times and Variance</vt:lpstr>
      <vt:lpstr>PowerPoint Presentation</vt:lpstr>
      <vt:lpstr>Expected Activity Times and Variance</vt:lpstr>
      <vt:lpstr>Inventory Models</vt:lpstr>
      <vt:lpstr>Economic Order Quantity Model</vt:lpstr>
      <vt:lpstr>Other Assumptions</vt:lpstr>
      <vt:lpstr>Holding Costs</vt:lpstr>
      <vt:lpstr>CrossChek’s Football Holding Costs</vt:lpstr>
      <vt:lpstr>Ordering Costs</vt:lpstr>
      <vt:lpstr>CrossChek’s Football Ordering Costs</vt:lpstr>
      <vt:lpstr>Total Inventory Cost</vt:lpstr>
      <vt:lpstr>Computing Annual Holding Cost</vt:lpstr>
      <vt:lpstr>Computing Annual Holding Cost</vt:lpstr>
      <vt:lpstr>Computing Annual Holding Cost</vt:lpstr>
      <vt:lpstr>Computing Annual Ordering Cost</vt:lpstr>
      <vt:lpstr>Computing Annual Ordering Cost</vt:lpstr>
      <vt:lpstr>Computing Annual Ordering Cost</vt:lpstr>
      <vt:lpstr>Computing Annual Ordering Cost</vt:lpstr>
      <vt:lpstr>Total Annual Inventory Cost</vt:lpstr>
      <vt:lpstr>Returning to CrossChek’s Problem</vt:lpstr>
      <vt:lpstr>Returning to CrossChek’s Problem</vt:lpstr>
      <vt:lpstr>Costs for Various Q</vt:lpstr>
      <vt:lpstr>Costs for Various Q</vt:lpstr>
      <vt:lpstr>Computing Optimal Q</vt:lpstr>
      <vt:lpstr>Computing Optimal Q</vt:lpstr>
      <vt:lpstr>More Questions</vt:lpstr>
      <vt:lpstr>More Questions</vt:lpstr>
      <vt:lpstr>More Questions</vt:lpstr>
      <vt:lpstr>More Questions</vt:lpstr>
      <vt:lpstr>More Questions</vt:lpstr>
      <vt:lpstr>More Questions</vt:lpstr>
      <vt:lpstr>More Questions</vt:lpstr>
      <vt:lpstr>More Questions</vt:lpstr>
      <vt:lpstr>More Questions</vt:lpstr>
      <vt:lpstr>More Questions</vt:lpstr>
      <vt:lpstr>Reorder Point</vt:lpstr>
      <vt:lpstr>CrossChek</vt:lpstr>
      <vt:lpstr>More Questions</vt:lpstr>
      <vt:lpstr>Cycle Time</vt:lpstr>
    </vt:vector>
  </TitlesOfParts>
  <Company>NRC-CNRC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Buffett, Scott</dc:creator>
  <cp:lastModifiedBy>Buffett, Scott</cp:lastModifiedBy>
  <cp:revision>70</cp:revision>
  <cp:lastPrinted>2015-03-10T18:05:48Z</cp:lastPrinted>
  <dcterms:created xsi:type="dcterms:W3CDTF">2014-01-07T14:52:29Z</dcterms:created>
  <dcterms:modified xsi:type="dcterms:W3CDTF">2015-03-11T12:16:07Z</dcterms:modified>
</cp:coreProperties>
</file>