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90" r:id="rId2"/>
    <p:sldId id="295" r:id="rId3"/>
    <p:sldId id="296" r:id="rId4"/>
    <p:sldId id="301" r:id="rId5"/>
    <p:sldId id="302" r:id="rId6"/>
    <p:sldId id="294" r:id="rId7"/>
    <p:sldId id="291" r:id="rId8"/>
    <p:sldId id="304" r:id="rId9"/>
    <p:sldId id="303" r:id="rId10"/>
    <p:sldId id="306" r:id="rId11"/>
    <p:sldId id="307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Monday, March 23,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Monday, March 23,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Monday, March 23,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Monday, March 23,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Monday, March 23,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Monday, March 23,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Monday, March 23,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Monday, March 23,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Monday, March 23,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Monday, March 23,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Monday, March 23,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Monday, March 23,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Waiting Lines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CA" altLang="en-US" dirty="0" err="1" smtClean="0"/>
              <a:t>CrossChek</a:t>
            </a:r>
            <a:r>
              <a:rPr lang="en-CA" altLang="en-US" dirty="0" smtClean="0"/>
              <a:t> Sporting Goods’ Golf Division gets </a:t>
            </a:r>
            <a:r>
              <a:rPr lang="en-CA" altLang="en-US" dirty="0"/>
              <a:t>requests-for-quotes for </a:t>
            </a:r>
            <a:r>
              <a:rPr lang="en-CA" altLang="en-US" dirty="0" smtClean="0"/>
              <a:t>custom-made golf clubs at </a:t>
            </a:r>
            <a:r>
              <a:rPr lang="en-CA" altLang="en-US" dirty="0"/>
              <a:t>a rate of about 4 per hour. Each of these requests is individually assessed by a sales clerk, who then answers with a quote. It takes a clerk an average of 10 minutes to answer a request for a quote.</a:t>
            </a:r>
          </a:p>
          <a:p>
            <a:endParaRPr lang="en-CA" altLang="en-US" dirty="0"/>
          </a:p>
          <a:p>
            <a:r>
              <a:rPr lang="en-CA" altLang="en-US" dirty="0"/>
              <a:t>What is the probability of 3 </a:t>
            </a:r>
            <a:r>
              <a:rPr lang="en-CA" altLang="en-US" dirty="0" smtClean="0"/>
              <a:t>requests arriving </a:t>
            </a:r>
            <a:r>
              <a:rPr lang="en-CA" altLang="en-US" dirty="0"/>
              <a:t>in an hour?</a:t>
            </a:r>
          </a:p>
          <a:p>
            <a:r>
              <a:rPr lang="en-CA" altLang="en-US" dirty="0"/>
              <a:t>What is the probability of at least 2 </a:t>
            </a:r>
            <a:r>
              <a:rPr lang="en-CA" altLang="en-US" dirty="0" smtClean="0"/>
              <a:t>requests arriving </a:t>
            </a:r>
            <a:r>
              <a:rPr lang="en-CA" altLang="en-US" dirty="0"/>
              <a:t>in an hour?</a:t>
            </a:r>
          </a:p>
          <a:p>
            <a:r>
              <a:rPr lang="en-CA" altLang="en-US" dirty="0"/>
              <a:t>What is the probability that it will take less than 10 minutes to process a quote request?</a:t>
            </a:r>
          </a:p>
          <a:p>
            <a:r>
              <a:rPr lang="en-CA" altLang="en-US" dirty="0"/>
              <a:t>What is the probability that it will take between 10 and 12 minutes to process a quote request?</a:t>
            </a:r>
          </a:p>
          <a:p>
            <a:endParaRPr lang="en-CA" alt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4505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In-Store Service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dirty="0" smtClean="0"/>
              <a:t>Suppose that </a:t>
            </a:r>
            <a:r>
              <a:rPr lang="en-CA" altLang="en-US" dirty="0" err="1" smtClean="0"/>
              <a:t>CrossChek</a:t>
            </a:r>
            <a:r>
              <a:rPr lang="en-CA" altLang="en-US" dirty="0" smtClean="0"/>
              <a:t> </a:t>
            </a:r>
            <a:r>
              <a:rPr lang="en-CA" altLang="en-US" dirty="0"/>
              <a:t>Sporting Goods’ </a:t>
            </a:r>
            <a:r>
              <a:rPr lang="en-CA" altLang="en-US" dirty="0" smtClean="0"/>
              <a:t>uptown location receives customers at an average rate of 10 per hour</a:t>
            </a:r>
          </a:p>
          <a:p>
            <a:r>
              <a:rPr lang="en-CA" altLang="en-US" dirty="0" smtClean="0"/>
              <a:t>It takes </a:t>
            </a:r>
            <a:r>
              <a:rPr lang="en-CA" altLang="en-US" dirty="0" err="1" smtClean="0"/>
              <a:t>CrossChek</a:t>
            </a:r>
            <a:r>
              <a:rPr lang="en-CA" altLang="en-US" dirty="0" smtClean="0"/>
              <a:t> an average of 5 minutes to serve each customer</a:t>
            </a:r>
          </a:p>
          <a:p>
            <a:r>
              <a:rPr lang="en-CA" altLang="en-US" dirty="0" err="1" smtClean="0"/>
              <a:t>CrossChek</a:t>
            </a:r>
            <a:r>
              <a:rPr lang="en-CA" altLang="en-US" dirty="0" smtClean="0"/>
              <a:t> has observed that if the line at the checkout has 4 or more people (including the one being served), new arrivals will walk out the door without purchasing anything with 0.3 probability</a:t>
            </a:r>
          </a:p>
          <a:p>
            <a:r>
              <a:rPr lang="en-CA" altLang="en-US" dirty="0" err="1" smtClean="0"/>
              <a:t>CrossChek</a:t>
            </a:r>
            <a:r>
              <a:rPr lang="en-CA" altLang="en-US" dirty="0" smtClean="0"/>
              <a:t> estimates the cost associated with a customer leaving to be $25</a:t>
            </a:r>
          </a:p>
          <a:p>
            <a:r>
              <a:rPr lang="en-CA" dirty="0" err="1" smtClean="0"/>
              <a:t>CrossChek</a:t>
            </a:r>
            <a:r>
              <a:rPr lang="en-CA" dirty="0" smtClean="0"/>
              <a:t> is considering adding a new staff member at the cost of $28 per hour, that is expected to reduce the average service time to 3 minutes</a:t>
            </a:r>
          </a:p>
          <a:p>
            <a:endParaRPr lang="en-CA" dirty="0" smtClean="0"/>
          </a:p>
          <a:p>
            <a:r>
              <a:rPr lang="en-CA" dirty="0" smtClean="0"/>
              <a:t>Should </a:t>
            </a:r>
            <a:r>
              <a:rPr lang="en-CA" dirty="0" err="1" smtClean="0"/>
              <a:t>CrossChek</a:t>
            </a:r>
            <a:r>
              <a:rPr lang="en-CA" dirty="0" smtClean="0"/>
              <a:t> hire?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1064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In-Store Service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dirty="0" smtClean="0"/>
              <a:t>Suppose that </a:t>
            </a:r>
            <a:r>
              <a:rPr lang="en-CA" altLang="en-US" dirty="0" err="1" smtClean="0"/>
              <a:t>CrossChek</a:t>
            </a:r>
            <a:r>
              <a:rPr lang="en-CA" altLang="en-US" dirty="0" smtClean="0"/>
              <a:t> </a:t>
            </a:r>
            <a:r>
              <a:rPr lang="en-CA" altLang="en-US" dirty="0"/>
              <a:t>Sporting Goods’ </a:t>
            </a:r>
            <a:r>
              <a:rPr lang="en-CA" altLang="en-US" dirty="0" smtClean="0"/>
              <a:t>uptown location receives customers at an average rate of 10 per hour</a:t>
            </a:r>
          </a:p>
          <a:p>
            <a:r>
              <a:rPr lang="en-CA" altLang="en-US" dirty="0" smtClean="0"/>
              <a:t>It takes </a:t>
            </a:r>
            <a:r>
              <a:rPr lang="en-CA" altLang="en-US" dirty="0" err="1" smtClean="0"/>
              <a:t>CrossChek</a:t>
            </a:r>
            <a:r>
              <a:rPr lang="en-CA" altLang="en-US" dirty="0" smtClean="0"/>
              <a:t> an average of 5 minutes to serve each customer</a:t>
            </a:r>
          </a:p>
          <a:p>
            <a:r>
              <a:rPr lang="en-CA" altLang="en-US" dirty="0" err="1" smtClean="0"/>
              <a:t>CrossChek</a:t>
            </a:r>
            <a:r>
              <a:rPr lang="en-CA" altLang="en-US" dirty="0" smtClean="0"/>
              <a:t> has observed that if the line at the checkout has 4 or more people (including the one being served), new arrivals will walk out the door without purchasing anything with 0.3 probability</a:t>
            </a:r>
          </a:p>
          <a:p>
            <a:r>
              <a:rPr lang="en-CA" altLang="en-US" dirty="0" err="1" smtClean="0"/>
              <a:t>CrossChek</a:t>
            </a:r>
            <a:r>
              <a:rPr lang="en-CA" altLang="en-US" dirty="0" smtClean="0"/>
              <a:t> estimates the cost associated with a customer leaving to be $25</a:t>
            </a:r>
          </a:p>
          <a:p>
            <a:r>
              <a:rPr lang="en-CA" dirty="0" err="1" smtClean="0"/>
              <a:t>CrossChek</a:t>
            </a:r>
            <a:r>
              <a:rPr lang="en-CA" dirty="0" smtClean="0"/>
              <a:t> is considering adding a new staff member at the cost of $28 per hour, that is expected to reduce the average service time to 3 minutes</a:t>
            </a:r>
          </a:p>
          <a:p>
            <a:endParaRPr lang="en-CA" dirty="0" smtClean="0"/>
          </a:p>
          <a:p>
            <a:r>
              <a:rPr lang="en-CA" dirty="0" smtClean="0"/>
              <a:t>Should </a:t>
            </a:r>
            <a:r>
              <a:rPr lang="en-CA" dirty="0" err="1" smtClean="0"/>
              <a:t>CrossChek</a:t>
            </a:r>
            <a:r>
              <a:rPr lang="en-CA" dirty="0" smtClean="0"/>
              <a:t> hire</a:t>
            </a:r>
            <a:r>
              <a:rPr lang="en-CA" dirty="0"/>
              <a:t>? Yes, costs are decreased by </a:t>
            </a:r>
            <a:r>
              <a:rPr lang="en-CA" dirty="0" smtClean="0"/>
              <a:t>$31.25 per hour</a:t>
            </a: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2141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Poisson Distribution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Models distribution of numbers of arrivals during a specified period</a:t>
            </a:r>
          </a:p>
          <a:p>
            <a:endParaRPr lang="en-CA" dirty="0"/>
          </a:p>
          <a:p>
            <a:r>
              <a:rPr lang="en-CA" dirty="0" smtClean="0"/>
              <a:t>Few possible outcomes less than the mean, but higher likelihoods</a:t>
            </a:r>
            <a:endParaRPr lang="en-CA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4773" y="3573016"/>
            <a:ext cx="4467225" cy="282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11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Exponential Distribution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Models distribution of service times</a:t>
            </a:r>
          </a:p>
          <a:p>
            <a:endParaRPr lang="en-CA" dirty="0"/>
          </a:p>
          <a:p>
            <a:r>
              <a:rPr lang="en-CA" dirty="0" smtClean="0"/>
              <a:t>Low outcomes more likely, very high outcomes still possible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1235" y="3573016"/>
            <a:ext cx="4581525" cy="273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10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Back to </a:t>
            </a:r>
            <a:r>
              <a:rPr lang="en-CA" dirty="0" err="1" smtClean="0"/>
              <a:t>CrossChek’s</a:t>
            </a:r>
            <a:r>
              <a:rPr lang="en-CA" dirty="0" smtClean="0"/>
              <a:t> Problem…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CA" altLang="en-US" dirty="0" err="1" smtClean="0"/>
              <a:t>CrossChek</a:t>
            </a:r>
            <a:r>
              <a:rPr lang="en-CA" altLang="en-US" dirty="0" smtClean="0"/>
              <a:t> Sporting Goods’ Golf Division gets </a:t>
            </a:r>
            <a:r>
              <a:rPr lang="en-CA" altLang="en-US" dirty="0"/>
              <a:t>requests-for-quotes for </a:t>
            </a:r>
            <a:r>
              <a:rPr lang="en-CA" altLang="en-US" dirty="0" smtClean="0"/>
              <a:t>custom-made golf clubs at </a:t>
            </a:r>
            <a:r>
              <a:rPr lang="en-CA" altLang="en-US" dirty="0"/>
              <a:t>a rate of about 4 per hour. Each of these requests is individually assessed by a sales clerk, who then answers with a quote. It takes a clerk an average of 10 minutes to answer a request for a quote.</a:t>
            </a:r>
          </a:p>
          <a:p>
            <a:endParaRPr lang="en-CA" altLang="en-US" dirty="0"/>
          </a:p>
          <a:p>
            <a:r>
              <a:rPr lang="en-CA" altLang="en-US" dirty="0"/>
              <a:t>What is the probability of 3 </a:t>
            </a:r>
            <a:r>
              <a:rPr lang="en-CA" altLang="en-US" dirty="0" smtClean="0"/>
              <a:t>requests arriving </a:t>
            </a:r>
            <a:r>
              <a:rPr lang="en-CA" altLang="en-US" dirty="0"/>
              <a:t>in an hour</a:t>
            </a:r>
            <a:r>
              <a:rPr lang="en-CA" altLang="en-US" dirty="0" smtClean="0"/>
              <a:t>?</a:t>
            </a:r>
          </a:p>
          <a:p>
            <a:pPr lvl="1"/>
            <a:endParaRPr lang="en-CA" altLang="en-US" dirty="0"/>
          </a:p>
          <a:p>
            <a:r>
              <a:rPr lang="en-CA" altLang="en-US" dirty="0"/>
              <a:t>What is the probability of at least 2 </a:t>
            </a:r>
            <a:r>
              <a:rPr lang="en-CA" altLang="en-US" dirty="0" smtClean="0"/>
              <a:t>requests arriving </a:t>
            </a:r>
            <a:r>
              <a:rPr lang="en-CA" altLang="en-US" dirty="0"/>
              <a:t>in an hour</a:t>
            </a:r>
            <a:r>
              <a:rPr lang="en-CA" altLang="en-US" dirty="0" smtClean="0"/>
              <a:t>?</a:t>
            </a:r>
          </a:p>
          <a:p>
            <a:pPr lvl="1"/>
            <a:endParaRPr lang="en-CA" altLang="en-US" dirty="0"/>
          </a:p>
          <a:p>
            <a:r>
              <a:rPr lang="en-CA" altLang="en-US" dirty="0"/>
              <a:t>What is the probability that it will take less than 10 minutes to process a quote request</a:t>
            </a:r>
            <a:r>
              <a:rPr lang="en-CA" altLang="en-US" dirty="0" smtClean="0"/>
              <a:t>?</a:t>
            </a:r>
          </a:p>
          <a:p>
            <a:pPr lvl="1"/>
            <a:endParaRPr lang="en-CA" altLang="en-US" dirty="0"/>
          </a:p>
          <a:p>
            <a:r>
              <a:rPr lang="en-CA" altLang="en-US" dirty="0"/>
              <a:t>What is the probability that it will take between 10 and 12 minutes to process a quote request</a:t>
            </a:r>
            <a:r>
              <a:rPr lang="en-CA" altLang="en-US" dirty="0" smtClean="0"/>
              <a:t>?</a:t>
            </a:r>
          </a:p>
          <a:p>
            <a:pPr lvl="1"/>
            <a:r>
              <a:rPr lang="en-CA" altLang="en-US" dirty="0"/>
              <a:t> </a:t>
            </a:r>
          </a:p>
          <a:p>
            <a:endParaRPr lang="en-CA" alt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6800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Back to </a:t>
            </a:r>
            <a:r>
              <a:rPr lang="en-CA" dirty="0" err="1" smtClean="0"/>
              <a:t>CrossChek’s</a:t>
            </a:r>
            <a:r>
              <a:rPr lang="en-CA" dirty="0" smtClean="0"/>
              <a:t> Problem…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CA" altLang="en-US" dirty="0" err="1" smtClean="0"/>
              <a:t>CrossChek</a:t>
            </a:r>
            <a:r>
              <a:rPr lang="en-CA" altLang="en-US" dirty="0" smtClean="0"/>
              <a:t> Sporting Goods’ Golf Division gets </a:t>
            </a:r>
            <a:r>
              <a:rPr lang="en-CA" altLang="en-US" dirty="0"/>
              <a:t>requests-for-quotes for </a:t>
            </a:r>
            <a:r>
              <a:rPr lang="en-CA" altLang="en-US" dirty="0" smtClean="0"/>
              <a:t>custom-made golf clubs at </a:t>
            </a:r>
            <a:r>
              <a:rPr lang="en-CA" altLang="en-US" dirty="0"/>
              <a:t>a rate of about 4 per hour. Each of these requests is individually assessed by a sales clerk, who then answers with a quote. It takes a clerk an average of 10 minutes to answer a request for a quote.</a:t>
            </a:r>
          </a:p>
          <a:p>
            <a:endParaRPr lang="en-CA" altLang="en-US" dirty="0"/>
          </a:p>
          <a:p>
            <a:r>
              <a:rPr lang="en-CA" altLang="en-US" dirty="0"/>
              <a:t>What is the probability of 3 </a:t>
            </a:r>
            <a:r>
              <a:rPr lang="en-CA" altLang="en-US" dirty="0" smtClean="0"/>
              <a:t>requests arriving </a:t>
            </a:r>
            <a:r>
              <a:rPr lang="en-CA" altLang="en-US" dirty="0"/>
              <a:t>in an hour</a:t>
            </a:r>
            <a:r>
              <a:rPr lang="en-CA" altLang="en-US" dirty="0" smtClean="0"/>
              <a:t>?</a:t>
            </a:r>
          </a:p>
          <a:p>
            <a:pPr lvl="1"/>
            <a:r>
              <a:rPr lang="en-CA" altLang="en-US" dirty="0" smtClean="0"/>
              <a:t>0.195</a:t>
            </a:r>
            <a:endParaRPr lang="en-CA" altLang="en-US" dirty="0"/>
          </a:p>
          <a:p>
            <a:r>
              <a:rPr lang="en-CA" altLang="en-US" dirty="0"/>
              <a:t>What is the probability of at least 2 </a:t>
            </a:r>
            <a:r>
              <a:rPr lang="en-CA" altLang="en-US" dirty="0" smtClean="0"/>
              <a:t>requests arriving </a:t>
            </a:r>
            <a:r>
              <a:rPr lang="en-CA" altLang="en-US" dirty="0"/>
              <a:t>in an hour</a:t>
            </a:r>
            <a:r>
              <a:rPr lang="en-CA" altLang="en-US" dirty="0" smtClean="0"/>
              <a:t>?</a:t>
            </a:r>
          </a:p>
          <a:p>
            <a:pPr lvl="1"/>
            <a:r>
              <a:rPr lang="en-CA" altLang="en-US" dirty="0" smtClean="0"/>
              <a:t>0.909</a:t>
            </a:r>
            <a:endParaRPr lang="en-CA" altLang="en-US" dirty="0"/>
          </a:p>
          <a:p>
            <a:r>
              <a:rPr lang="en-CA" altLang="en-US" dirty="0"/>
              <a:t>What is the probability that it will take less than 10 minutes to process a quote request</a:t>
            </a:r>
            <a:r>
              <a:rPr lang="en-CA" altLang="en-US" dirty="0" smtClean="0"/>
              <a:t>?</a:t>
            </a:r>
          </a:p>
          <a:p>
            <a:pPr lvl="1"/>
            <a:r>
              <a:rPr lang="en-CA" altLang="en-US" dirty="0" smtClean="0"/>
              <a:t>0.63</a:t>
            </a:r>
            <a:endParaRPr lang="en-CA" altLang="en-US" dirty="0"/>
          </a:p>
          <a:p>
            <a:r>
              <a:rPr lang="en-CA" altLang="en-US" dirty="0"/>
              <a:t>What is the probability that it will take between 10 and 12 minutes to process a quote request</a:t>
            </a:r>
            <a:r>
              <a:rPr lang="en-CA" altLang="en-US" dirty="0" smtClean="0"/>
              <a:t>?</a:t>
            </a:r>
          </a:p>
          <a:p>
            <a:pPr lvl="1"/>
            <a:r>
              <a:rPr lang="en-CA" altLang="en-US" dirty="0" smtClean="0"/>
              <a:t>0.07</a:t>
            </a:r>
            <a:endParaRPr lang="en-CA" altLang="en-US" dirty="0"/>
          </a:p>
          <a:p>
            <a:endParaRPr lang="en-CA" alt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5600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More Questions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CA" dirty="0" smtClean="0"/>
              <a:t>What is the average number of requests waiting to be processed?</a:t>
            </a:r>
          </a:p>
          <a:p>
            <a:pPr lvl="1"/>
            <a:endParaRPr lang="en-CA" dirty="0"/>
          </a:p>
          <a:p>
            <a:r>
              <a:rPr lang="en-CA" dirty="0" smtClean="0"/>
              <a:t>What is the average number of requests in the system?</a:t>
            </a:r>
          </a:p>
          <a:p>
            <a:pPr lvl="1"/>
            <a:endParaRPr lang="en-CA" dirty="0"/>
          </a:p>
          <a:p>
            <a:r>
              <a:rPr lang="en-CA" dirty="0" smtClean="0"/>
              <a:t>What is the average waiting time?</a:t>
            </a:r>
          </a:p>
          <a:p>
            <a:pPr lvl="1"/>
            <a:endParaRPr lang="en-CA" dirty="0"/>
          </a:p>
          <a:p>
            <a:r>
              <a:rPr lang="en-CA" dirty="0" smtClean="0"/>
              <a:t>What is the average time spent in the system?</a:t>
            </a:r>
          </a:p>
          <a:p>
            <a:pPr lvl="1"/>
            <a:endParaRPr lang="en-CA" dirty="0"/>
          </a:p>
          <a:p>
            <a:r>
              <a:rPr lang="en-CA" dirty="0" smtClean="0"/>
              <a:t>What is the probability that a request needs to wait before being processed?</a:t>
            </a:r>
          </a:p>
          <a:p>
            <a:pPr lvl="1"/>
            <a:endParaRPr lang="en-CA" dirty="0" smtClean="0"/>
          </a:p>
          <a:p>
            <a:r>
              <a:rPr lang="en-CA" dirty="0" smtClean="0"/>
              <a:t>What is the probability that there are no requests </a:t>
            </a:r>
            <a:r>
              <a:rPr lang="en-CA" dirty="0" smtClean="0"/>
              <a:t>in </a:t>
            </a:r>
            <a:r>
              <a:rPr lang="en-CA" smtClean="0"/>
              <a:t>the system?</a:t>
            </a:r>
            <a:endParaRPr lang="en-CA" dirty="0" smtClean="0"/>
          </a:p>
          <a:p>
            <a:pPr lvl="1"/>
            <a:endParaRPr lang="en-CA" dirty="0"/>
          </a:p>
          <a:p>
            <a:r>
              <a:rPr lang="en-CA" dirty="0" smtClean="0"/>
              <a:t>What is the probability that there are 4 requests in the system? 7?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5176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Fomulas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  <p:graphicFrame>
        <p:nvGraphicFramePr>
          <p:cNvPr id="4" name="Group 1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702469"/>
              </p:ext>
            </p:extLst>
          </p:nvPr>
        </p:nvGraphicFramePr>
        <p:xfrm>
          <a:off x="971600" y="1484784"/>
          <a:ext cx="7201098" cy="5317804"/>
        </p:xfrm>
        <a:graphic>
          <a:graphicData uri="http://schemas.openxmlformats.org/drawingml/2006/table">
            <a:tbl>
              <a:tblPr/>
              <a:tblGrid>
                <a:gridCol w="3562668"/>
                <a:gridCol w="1340284"/>
                <a:gridCol w="2298146"/>
              </a:tblGrid>
              <a:tr h="48006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Question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Notation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Formula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98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Average number of customers in the waiting line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r>
                        <a:rPr kumimoji="0" lang="en-US" altLang="en-US" sz="18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r>
                        <a:rPr kumimoji="0" lang="en-US" altLang="en-US" sz="1800" b="0" i="1" u="none" strike="noStrike" cap="none" normalizeH="0" baseline="-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r>
                        <a:rPr kumimoji="0" lang="en-US" altLang="en-US" sz="18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 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/[</a:t>
                      </a:r>
                      <a:r>
                        <a:rPr kumimoji="0" lang="en-US" alt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µ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(</a:t>
                      </a:r>
                      <a:r>
                        <a:rPr kumimoji="0" lang="en-US" alt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µ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 - </a:t>
                      </a:r>
                      <a:r>
                        <a:rPr kumimoji="0" lang="en-US" alt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)] </a:t>
                      </a:r>
                      <a:endParaRPr kumimoji="0" lang="en-CA" altLang="en-US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98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Average number of customers in the system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 = L</a:t>
                      </a:r>
                      <a:r>
                        <a:rPr kumimoji="0" lang="en-US" altLang="en-US" sz="18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r>
                        <a:rPr kumimoji="0" lang="en-US" alt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+ </a:t>
                      </a:r>
                      <a:r>
                        <a:rPr kumimoji="0" lang="en-US" alt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en-US" alt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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006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Average waiting time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</a:t>
                      </a:r>
                      <a:r>
                        <a:rPr kumimoji="0" lang="en-US" altLang="en-US" sz="18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</a:t>
                      </a:r>
                      <a:r>
                        <a:rPr kumimoji="0" lang="en-US" altLang="en-US" sz="18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r>
                        <a:rPr kumimoji="0" lang="en-US" alt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  L</a:t>
                      </a:r>
                      <a:r>
                        <a:rPr kumimoji="0" lang="en-US" altLang="en-US" sz="18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r>
                        <a:rPr kumimoji="0" lang="en-US" alt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/</a:t>
                      </a:r>
                      <a:r>
                        <a:rPr kumimoji="0" lang="en-US" alt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0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Average time in the system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 = W</a:t>
                      </a:r>
                      <a:r>
                        <a:rPr kumimoji="0" lang="en-US" altLang="en-US" sz="18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r>
                        <a:rPr kumimoji="0" lang="en-US" alt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+ 1/µ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98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Probability that a customer has to wait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en-US" altLang="en-US" sz="18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en-US" altLang="en-US" sz="18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</a:t>
                      </a:r>
                      <a:r>
                        <a:rPr kumimoji="0" lang="en-US" alt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 </a:t>
                      </a:r>
                      <a:r>
                        <a:rPr kumimoji="0" lang="en-US" alt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en-US" alt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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006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Probability that there are no customers in the system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en-US" altLang="en-US" sz="18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en-US" altLang="en-US" sz="18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en-US" alt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 1 - </a:t>
                      </a:r>
                      <a:r>
                        <a:rPr kumimoji="0" lang="en-US" alt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en-US" alt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</a:t>
                      </a:r>
                      <a:r>
                        <a:rPr kumimoji="0" lang="en-US" alt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US" altLang="en-US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98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Probability that there are n customers in the system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en-US" altLang="en-US" sz="18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en-US" altLang="en-US" sz="1800" b="0" i="1" u="none" strike="noStrike" cap="none" normalizeH="0" baseline="-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en-US" alt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 P</a:t>
                      </a:r>
                      <a:r>
                        <a:rPr kumimoji="0" lang="en-US" altLang="en-US" sz="1800" b="0" i="1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en-US" alt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en-US" alt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en-US" alt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</a:t>
                      </a:r>
                      <a:r>
                        <a:rPr kumimoji="0" lang="en-US" alt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en-US" alt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n </a:t>
                      </a:r>
                      <a:endParaRPr kumimoji="0" lang="en-CA" altLang="en-US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480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More Questions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98776" cy="4876800"/>
          </a:xfrm>
        </p:spPr>
        <p:txBody>
          <a:bodyPr>
            <a:normAutofit fontScale="70000" lnSpcReduction="20000"/>
          </a:bodyPr>
          <a:lstStyle/>
          <a:p>
            <a:r>
              <a:rPr lang="en-CA" dirty="0" smtClean="0"/>
              <a:t>What is the average number of requests waiting to be processed?</a:t>
            </a:r>
          </a:p>
          <a:p>
            <a:pPr lvl="1"/>
            <a:endParaRPr lang="en-CA" dirty="0"/>
          </a:p>
          <a:p>
            <a:r>
              <a:rPr lang="en-CA" dirty="0" smtClean="0"/>
              <a:t>What is the average number of requests in the system?</a:t>
            </a:r>
          </a:p>
          <a:p>
            <a:pPr lvl="1"/>
            <a:endParaRPr lang="en-CA" dirty="0"/>
          </a:p>
          <a:p>
            <a:r>
              <a:rPr lang="en-CA" dirty="0" smtClean="0"/>
              <a:t>What is the average waiting time?</a:t>
            </a:r>
          </a:p>
          <a:p>
            <a:pPr lvl="1"/>
            <a:endParaRPr lang="en-CA" dirty="0"/>
          </a:p>
          <a:p>
            <a:r>
              <a:rPr lang="en-CA" dirty="0" smtClean="0"/>
              <a:t>What is the average time spent in the system?</a:t>
            </a:r>
          </a:p>
          <a:p>
            <a:pPr lvl="1"/>
            <a:endParaRPr lang="en-CA" dirty="0"/>
          </a:p>
          <a:p>
            <a:r>
              <a:rPr lang="en-CA" dirty="0" smtClean="0"/>
              <a:t>What is the probability that a request needs to wait before being processed?</a:t>
            </a:r>
          </a:p>
          <a:p>
            <a:pPr lvl="1"/>
            <a:endParaRPr lang="en-CA" dirty="0" smtClean="0"/>
          </a:p>
          <a:p>
            <a:r>
              <a:rPr lang="en-CA" dirty="0" smtClean="0"/>
              <a:t>What is the probability that there are no requests in the system?</a:t>
            </a:r>
          </a:p>
          <a:p>
            <a:pPr lvl="1"/>
            <a:endParaRPr lang="en-CA" dirty="0"/>
          </a:p>
          <a:p>
            <a:r>
              <a:rPr lang="en-CA" dirty="0" smtClean="0"/>
              <a:t>What is the probability that there are 4 requests in the system? 7?</a:t>
            </a:r>
          </a:p>
          <a:p>
            <a:pPr lvl="1"/>
            <a:endParaRPr lang="en-CA" dirty="0"/>
          </a:p>
        </p:txBody>
      </p:sp>
      <p:graphicFrame>
        <p:nvGraphicFramePr>
          <p:cNvPr id="4" name="Group 1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845965"/>
              </p:ext>
            </p:extLst>
          </p:nvPr>
        </p:nvGraphicFramePr>
        <p:xfrm>
          <a:off x="4788024" y="908720"/>
          <a:ext cx="4104455" cy="5449348"/>
        </p:xfrm>
        <a:graphic>
          <a:graphicData uri="http://schemas.openxmlformats.org/drawingml/2006/table">
            <a:tbl>
              <a:tblPr/>
              <a:tblGrid>
                <a:gridCol w="1728192"/>
                <a:gridCol w="864096"/>
                <a:gridCol w="1512167"/>
              </a:tblGrid>
              <a:tr h="48006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Question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Notation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Formula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98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Average number of customers in the waiting line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r>
                        <a:rPr kumimoji="0" lang="en-US" altLang="en-US" sz="14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r>
                        <a:rPr kumimoji="0" lang="en-US" altLang="en-US" sz="1400" b="0" i="1" u="none" strike="noStrike" cap="none" normalizeH="0" baseline="-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r>
                        <a:rPr kumimoji="0" lang="en-US" altLang="en-US" sz="1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 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en-US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/[</a:t>
                      </a:r>
                      <a:r>
                        <a:rPr kumimoji="0" lang="en-US" alt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µ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(</a:t>
                      </a:r>
                      <a:r>
                        <a:rPr kumimoji="0" lang="en-US" alt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µ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 - </a:t>
                      </a:r>
                      <a:r>
                        <a:rPr kumimoji="0" lang="en-US" alt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)] </a:t>
                      </a:r>
                      <a:endParaRPr kumimoji="0" lang="en-CA" altLang="en-US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98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Average number of customers in the system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 = L</a:t>
                      </a:r>
                      <a:r>
                        <a:rPr kumimoji="0" lang="en-US" altLang="en-US" sz="14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r>
                        <a:rPr kumimoji="0" lang="en-US" alt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+ </a:t>
                      </a:r>
                      <a:r>
                        <a:rPr kumimoji="0" lang="en-US" alt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en-US" alt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</a:t>
                      </a:r>
                      <a:endParaRPr kumimoji="0" lang="en-CA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006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Average waiting time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</a:t>
                      </a:r>
                      <a:r>
                        <a:rPr kumimoji="0" lang="en-US" altLang="en-US" sz="1400" b="0" i="1" u="none" strike="noStrike" cap="none" normalizeH="0" baseline="-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</a:t>
                      </a:r>
                      <a:r>
                        <a:rPr kumimoji="0" lang="en-US" altLang="en-US" sz="14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r>
                        <a:rPr kumimoji="0" lang="en-US" alt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  L</a:t>
                      </a:r>
                      <a:r>
                        <a:rPr kumimoji="0" lang="en-US" altLang="en-US" sz="14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r>
                        <a:rPr kumimoji="0" lang="en-US" alt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/</a:t>
                      </a:r>
                      <a:r>
                        <a:rPr kumimoji="0" lang="en-US" alt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0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Average time in the system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 = </a:t>
                      </a:r>
                      <a:r>
                        <a:rPr kumimoji="0" lang="en-US" altLang="en-US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</a:t>
                      </a:r>
                      <a:r>
                        <a:rPr kumimoji="0" lang="en-US" altLang="en-US" sz="1400" b="0" i="1" u="none" strike="noStrike" cap="none" normalizeH="0" baseline="-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r>
                        <a:rPr kumimoji="0" lang="en-US" alt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+ 1/µ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98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Probability that a customer has to wait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en-US" altLang="en-US" sz="1400" b="0" i="1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en-US" altLang="en-US" sz="1400" b="0" i="1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</a:t>
                      </a:r>
                      <a:r>
                        <a:rPr kumimoji="0" lang="en-US" alt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 </a:t>
                      </a:r>
                      <a:r>
                        <a:rPr kumimoji="0" lang="en-US" alt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en-US" alt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</a:t>
                      </a:r>
                      <a:endParaRPr kumimoji="0" lang="en-CA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006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Probability that there are no customers in the system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en-US" altLang="en-US" sz="14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en-US" altLang="en-US" sz="1400" b="0" i="1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en-US" alt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 1 - </a:t>
                      </a:r>
                      <a:r>
                        <a:rPr kumimoji="0" lang="en-US" alt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en-US" alt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</a:t>
                      </a:r>
                      <a:r>
                        <a:rPr kumimoji="0" lang="en-US" alt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US" altLang="en-US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98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Probability that there are n customers in the system</a:t>
                      </a:r>
                      <a:endParaRPr kumimoji="0" lang="en-CA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en-US" altLang="en-US" sz="14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en-US" altLang="en-US" sz="1400" b="0" i="1" u="none" strike="noStrike" cap="none" normalizeH="0" baseline="-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en-US" alt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 P</a:t>
                      </a:r>
                      <a:r>
                        <a:rPr kumimoji="0" lang="en-US" altLang="en-US" sz="1400" b="0" i="1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en-US" alt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en-US" alt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en-US" alt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</a:t>
                      </a:r>
                      <a:r>
                        <a:rPr kumimoji="0" lang="en-US" alt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en-US" altLang="en-US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n </a:t>
                      </a:r>
                      <a:endParaRPr kumimoji="0" lang="en-CA" altLang="en-US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20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More Questions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CA" dirty="0" smtClean="0"/>
              <a:t>What is the average number of requests waiting to be processed?</a:t>
            </a:r>
          </a:p>
          <a:p>
            <a:pPr lvl="1"/>
            <a:r>
              <a:rPr lang="en-CA" dirty="0" smtClean="0"/>
              <a:t>1.33</a:t>
            </a:r>
            <a:endParaRPr lang="en-CA" dirty="0"/>
          </a:p>
          <a:p>
            <a:r>
              <a:rPr lang="en-CA" dirty="0" smtClean="0"/>
              <a:t>What is the average number of requests in the system?</a:t>
            </a:r>
          </a:p>
          <a:p>
            <a:pPr lvl="1"/>
            <a:r>
              <a:rPr lang="en-CA" dirty="0" smtClean="0"/>
              <a:t>2</a:t>
            </a:r>
            <a:endParaRPr lang="en-CA" dirty="0"/>
          </a:p>
          <a:p>
            <a:r>
              <a:rPr lang="en-CA" dirty="0" smtClean="0"/>
              <a:t>What is the average waiting time?</a:t>
            </a:r>
          </a:p>
          <a:p>
            <a:pPr lvl="1"/>
            <a:r>
              <a:rPr lang="en-CA" dirty="0" smtClean="0"/>
              <a:t>20 min</a:t>
            </a:r>
            <a:endParaRPr lang="en-CA" dirty="0"/>
          </a:p>
          <a:p>
            <a:r>
              <a:rPr lang="en-CA" dirty="0" smtClean="0"/>
              <a:t>What is the average time spent in the system?</a:t>
            </a:r>
          </a:p>
          <a:p>
            <a:pPr lvl="1"/>
            <a:r>
              <a:rPr lang="en-CA" dirty="0" smtClean="0"/>
              <a:t>30 min</a:t>
            </a:r>
            <a:endParaRPr lang="en-CA" dirty="0"/>
          </a:p>
          <a:p>
            <a:r>
              <a:rPr lang="en-CA" dirty="0" smtClean="0"/>
              <a:t>What is the probability that a request needs to wait before being processed?</a:t>
            </a:r>
          </a:p>
          <a:p>
            <a:pPr lvl="1"/>
            <a:r>
              <a:rPr lang="en-CA" dirty="0" smtClean="0"/>
              <a:t>0.67</a:t>
            </a:r>
          </a:p>
          <a:p>
            <a:r>
              <a:rPr lang="en-CA" dirty="0" smtClean="0"/>
              <a:t>What is the probability that there are no requests in the system?</a:t>
            </a:r>
          </a:p>
          <a:p>
            <a:pPr lvl="1"/>
            <a:r>
              <a:rPr lang="en-CA" dirty="0" smtClean="0"/>
              <a:t>0.33</a:t>
            </a:r>
            <a:endParaRPr lang="en-CA" dirty="0"/>
          </a:p>
          <a:p>
            <a:r>
              <a:rPr lang="en-CA" dirty="0" smtClean="0"/>
              <a:t>What is the probability that there are 4 requests in the system? 7?</a:t>
            </a:r>
          </a:p>
          <a:p>
            <a:pPr lvl="1"/>
            <a:r>
              <a:rPr lang="en-CA" dirty="0" smtClean="0"/>
              <a:t>0.066, 0.020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1744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11007</TotalTime>
  <Words>1127</Words>
  <Application>Microsoft Office PowerPoint</Application>
  <PresentationFormat>On-screen Show (4:3)</PresentationFormat>
  <Paragraphs>145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Clarity</vt:lpstr>
      <vt:lpstr>Waiting Lines</vt:lpstr>
      <vt:lpstr>Poisson Distribution</vt:lpstr>
      <vt:lpstr>Exponential Distribution</vt:lpstr>
      <vt:lpstr>Back to CrossChek’s Problem…</vt:lpstr>
      <vt:lpstr>Back to CrossChek’s Problem…</vt:lpstr>
      <vt:lpstr>More Questions</vt:lpstr>
      <vt:lpstr>Fomulas</vt:lpstr>
      <vt:lpstr>More Questions</vt:lpstr>
      <vt:lpstr>More Questions</vt:lpstr>
      <vt:lpstr>In-Store Service</vt:lpstr>
      <vt:lpstr>In-Store Service</vt:lpstr>
    </vt:vector>
  </TitlesOfParts>
  <Company>NRC-CNRC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Buffett, Scott</dc:creator>
  <cp:lastModifiedBy>Buffett, Scott</cp:lastModifiedBy>
  <cp:revision>76</cp:revision>
  <cp:lastPrinted>2015-03-17T15:24:52Z</cp:lastPrinted>
  <dcterms:created xsi:type="dcterms:W3CDTF">2014-01-07T14:52:29Z</dcterms:created>
  <dcterms:modified xsi:type="dcterms:W3CDTF">2015-03-23T17:04:48Z</dcterms:modified>
</cp:coreProperties>
</file>