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6576000" cy="36576000"/>
  <p:notesSz cx="6858000" cy="9144000"/>
  <p:defaultTextStyle>
    <a:defPPr>
      <a:defRPr lang="en-US"/>
    </a:defPPr>
    <a:lvl1pPr marL="0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90044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80088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70132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60176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50220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40264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30309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20353" algn="l" defTabSz="418008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552" y="3768"/>
      </p:cViewPr>
      <p:guideLst>
        <p:guide orient="horz" pos="11520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EE7C5-31CD-4BFA-B236-32FCC51D3F1A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7953F-3FBC-4191-A07B-54709CCDD17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90044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80088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70132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60176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50220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40264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30309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20353" algn="l" defTabSz="4180088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953F-3FBC-4191-A07B-54709CCDD17F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1362270"/>
            <a:ext cx="3108960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0726400"/>
            <a:ext cx="2560320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90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8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7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60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40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20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464739"/>
            <a:ext cx="8229600" cy="312081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64739"/>
            <a:ext cx="24079200" cy="31208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23503469"/>
            <a:ext cx="31089600" cy="726440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5502472"/>
            <a:ext cx="31089600" cy="8000997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9004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8008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701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601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502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4026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303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203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8534403"/>
            <a:ext cx="16154400" cy="2413846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8534403"/>
            <a:ext cx="16154400" cy="2413846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8187269"/>
            <a:ext cx="16160752" cy="341206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0044" indent="0">
              <a:buNone/>
              <a:defRPr sz="9100" b="1"/>
            </a:lvl2pPr>
            <a:lvl3pPr marL="4180088" indent="0">
              <a:buNone/>
              <a:defRPr sz="8200" b="1"/>
            </a:lvl3pPr>
            <a:lvl4pPr marL="6270132" indent="0">
              <a:buNone/>
              <a:defRPr sz="7300" b="1"/>
            </a:lvl4pPr>
            <a:lvl5pPr marL="8360176" indent="0">
              <a:buNone/>
              <a:defRPr sz="7300" b="1"/>
            </a:lvl5pPr>
            <a:lvl6pPr marL="10450220" indent="0">
              <a:buNone/>
              <a:defRPr sz="7300" b="1"/>
            </a:lvl6pPr>
            <a:lvl7pPr marL="12540264" indent="0">
              <a:buNone/>
              <a:defRPr sz="7300" b="1"/>
            </a:lvl7pPr>
            <a:lvl8pPr marL="14630309" indent="0">
              <a:buNone/>
              <a:defRPr sz="7300" b="1"/>
            </a:lvl8pPr>
            <a:lvl9pPr marL="16720353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1599333"/>
            <a:ext cx="16160752" cy="2107353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8187269"/>
            <a:ext cx="16167100" cy="341206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0044" indent="0">
              <a:buNone/>
              <a:defRPr sz="9100" b="1"/>
            </a:lvl2pPr>
            <a:lvl3pPr marL="4180088" indent="0">
              <a:buNone/>
              <a:defRPr sz="8200" b="1"/>
            </a:lvl3pPr>
            <a:lvl4pPr marL="6270132" indent="0">
              <a:buNone/>
              <a:defRPr sz="7300" b="1"/>
            </a:lvl4pPr>
            <a:lvl5pPr marL="8360176" indent="0">
              <a:buNone/>
              <a:defRPr sz="7300" b="1"/>
            </a:lvl5pPr>
            <a:lvl6pPr marL="10450220" indent="0">
              <a:buNone/>
              <a:defRPr sz="7300" b="1"/>
            </a:lvl6pPr>
            <a:lvl7pPr marL="12540264" indent="0">
              <a:buNone/>
              <a:defRPr sz="7300" b="1"/>
            </a:lvl7pPr>
            <a:lvl8pPr marL="14630309" indent="0">
              <a:buNone/>
              <a:defRPr sz="7300" b="1"/>
            </a:lvl8pPr>
            <a:lvl9pPr marL="16720353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1599333"/>
            <a:ext cx="16167100" cy="2107353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456267"/>
            <a:ext cx="12033252" cy="619760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456269"/>
            <a:ext cx="20447000" cy="3121660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7653869"/>
            <a:ext cx="12033252" cy="25019003"/>
          </a:xfrm>
        </p:spPr>
        <p:txBody>
          <a:bodyPr/>
          <a:lstStyle>
            <a:lvl1pPr marL="0" indent="0">
              <a:buNone/>
              <a:defRPr sz="6400"/>
            </a:lvl1pPr>
            <a:lvl2pPr marL="2090044" indent="0">
              <a:buNone/>
              <a:defRPr sz="5500"/>
            </a:lvl2pPr>
            <a:lvl3pPr marL="4180088" indent="0">
              <a:buNone/>
              <a:defRPr sz="4600"/>
            </a:lvl3pPr>
            <a:lvl4pPr marL="6270132" indent="0">
              <a:buNone/>
              <a:defRPr sz="4100"/>
            </a:lvl4pPr>
            <a:lvl5pPr marL="8360176" indent="0">
              <a:buNone/>
              <a:defRPr sz="4100"/>
            </a:lvl5pPr>
            <a:lvl6pPr marL="10450220" indent="0">
              <a:buNone/>
              <a:defRPr sz="4100"/>
            </a:lvl6pPr>
            <a:lvl7pPr marL="12540264" indent="0">
              <a:buNone/>
              <a:defRPr sz="4100"/>
            </a:lvl7pPr>
            <a:lvl8pPr marL="14630309" indent="0">
              <a:buNone/>
              <a:defRPr sz="4100"/>
            </a:lvl8pPr>
            <a:lvl9pPr marL="1672035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5603200"/>
            <a:ext cx="21945600" cy="3022603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3268133"/>
            <a:ext cx="21945600" cy="21945600"/>
          </a:xfrm>
        </p:spPr>
        <p:txBody>
          <a:bodyPr/>
          <a:lstStyle>
            <a:lvl1pPr marL="0" indent="0">
              <a:buNone/>
              <a:defRPr sz="14600"/>
            </a:lvl1pPr>
            <a:lvl2pPr marL="2090044" indent="0">
              <a:buNone/>
              <a:defRPr sz="12800"/>
            </a:lvl2pPr>
            <a:lvl3pPr marL="4180088" indent="0">
              <a:buNone/>
              <a:defRPr sz="11000"/>
            </a:lvl3pPr>
            <a:lvl4pPr marL="6270132" indent="0">
              <a:buNone/>
              <a:defRPr sz="9100"/>
            </a:lvl4pPr>
            <a:lvl5pPr marL="8360176" indent="0">
              <a:buNone/>
              <a:defRPr sz="9100"/>
            </a:lvl5pPr>
            <a:lvl6pPr marL="10450220" indent="0">
              <a:buNone/>
              <a:defRPr sz="9100"/>
            </a:lvl6pPr>
            <a:lvl7pPr marL="12540264" indent="0">
              <a:buNone/>
              <a:defRPr sz="9100"/>
            </a:lvl7pPr>
            <a:lvl8pPr marL="14630309" indent="0">
              <a:buNone/>
              <a:defRPr sz="9100"/>
            </a:lvl8pPr>
            <a:lvl9pPr marL="16720353" indent="0">
              <a:buNone/>
              <a:defRPr sz="9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8625803"/>
            <a:ext cx="21945600" cy="4292597"/>
          </a:xfrm>
        </p:spPr>
        <p:txBody>
          <a:bodyPr/>
          <a:lstStyle>
            <a:lvl1pPr marL="0" indent="0">
              <a:buNone/>
              <a:defRPr sz="6400"/>
            </a:lvl1pPr>
            <a:lvl2pPr marL="2090044" indent="0">
              <a:buNone/>
              <a:defRPr sz="5500"/>
            </a:lvl2pPr>
            <a:lvl3pPr marL="4180088" indent="0">
              <a:buNone/>
              <a:defRPr sz="4600"/>
            </a:lvl3pPr>
            <a:lvl4pPr marL="6270132" indent="0">
              <a:buNone/>
              <a:defRPr sz="4100"/>
            </a:lvl4pPr>
            <a:lvl5pPr marL="8360176" indent="0">
              <a:buNone/>
              <a:defRPr sz="4100"/>
            </a:lvl5pPr>
            <a:lvl6pPr marL="10450220" indent="0">
              <a:buNone/>
              <a:defRPr sz="4100"/>
            </a:lvl6pPr>
            <a:lvl7pPr marL="12540264" indent="0">
              <a:buNone/>
              <a:defRPr sz="4100"/>
            </a:lvl7pPr>
            <a:lvl8pPr marL="14630309" indent="0">
              <a:buNone/>
              <a:defRPr sz="4100"/>
            </a:lvl8pPr>
            <a:lvl9pPr marL="1672035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464736"/>
            <a:ext cx="32918400" cy="6096000"/>
          </a:xfrm>
          <a:prstGeom prst="rect">
            <a:avLst/>
          </a:prstGeom>
        </p:spPr>
        <p:txBody>
          <a:bodyPr vert="horz" lIns="418009" tIns="209004" rIns="418009" bIns="2090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8534403"/>
            <a:ext cx="32918400" cy="24138469"/>
          </a:xfrm>
          <a:prstGeom prst="rect">
            <a:avLst/>
          </a:prstGeom>
        </p:spPr>
        <p:txBody>
          <a:bodyPr vert="horz" lIns="418009" tIns="209004" rIns="418009" bIns="2090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33900536"/>
            <a:ext cx="8534400" cy="1947333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0A9A-0E71-45A7-ADB4-16751B955288}" type="datetimeFigureOut">
              <a:rPr lang="en-US" smtClean="0"/>
              <a:pPr/>
              <a:t>3/15/2010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33900536"/>
            <a:ext cx="11582400" cy="1947333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33900536"/>
            <a:ext cx="8534400" cy="1947333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80088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7533" indent="-1567533" algn="l" defTabSz="4180088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6322" indent="-1306278" algn="l" defTabSz="4180088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5110" indent="-1045022" algn="l" defTabSz="4180088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154" indent="-1045022" algn="l" defTabSz="4180088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98" indent="-1045022" algn="l" defTabSz="4180088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5242" indent="-1045022" algn="l" defTabSz="418008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5287" indent="-1045022" algn="l" defTabSz="418008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5331" indent="-1045022" algn="l" defTabSz="418008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5375" indent="-1045022" algn="l" defTabSz="418008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90044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88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132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60176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50220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40264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309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20353" algn="l" defTabSz="418008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200400"/>
            <a:ext cx="15011400" cy="541020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5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Motivation</a:t>
            </a:r>
            <a:r>
              <a:rPr lang="en-CA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automatically display changes in Wireless Sensor Network (WSN) to the web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5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Objectives: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Current Wireless Sensor Network can be seen and queried from any browser.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Perform lab 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tests, 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by turning sensor nodes on and off.</a:t>
            </a:r>
          </a:p>
          <a:p>
            <a:endParaRPr lang="en-US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CA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CA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8686800"/>
            <a:ext cx="15011400" cy="116586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portion of Adaptive Sensor Web Language (SWL) grammar</a:t>
            </a: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5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0210800"/>
            <a:ext cx="14401800" cy="9982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en-CA" sz="3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RequestAnnounce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Identifier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CA" sz="3400" b="1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();}</a:t>
            </a:r>
            <a:endParaRPr lang="en-CA" sz="3400" b="1" dirty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16. 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Response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ResponseConstructor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| 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ResponseArrayCon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|   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ResponseArrayValue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| 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ResponseConfig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| 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ResponseAnnounce</a:t>
            </a:r>
            <a:endParaRPr lang="en-CA" sz="3400" b="1" i="1" dirty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17. 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ReponseConstructor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Identifier.IdRest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([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Param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]);}</a:t>
            </a:r>
            <a:endParaRPr lang="en-CA" sz="3400" b="1" dirty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18. 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ResponseArrayCon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ArrayRef</a:t>
            </a:r>
            <a:r>
              <a:rPr lang="en-CA" sz="3400" b="1" dirty="0" err="1" smtClean="0">
                <a:latin typeface="Arial" pitchFamily="34" charset="0"/>
                <a:cs typeface="Arial" pitchFamily="34" charset="0"/>
              </a:rPr>
              <a:t>.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IdRest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([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Param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]);}</a:t>
            </a:r>
            <a:endParaRPr lang="en-CA" sz="3400" b="1" dirty="0">
              <a:latin typeface="Arial" pitchFamily="34" charset="0"/>
              <a:cs typeface="Arial" pitchFamily="34" charset="0"/>
            </a:endParaRPr>
          </a:p>
          <a:p>
            <a:r>
              <a:rPr lang="fr-FR" sz="3400" b="1" dirty="0" smtClean="0">
                <a:latin typeface="Arial" pitchFamily="34" charset="0"/>
                <a:cs typeface="Arial" pitchFamily="34" charset="0"/>
              </a:rPr>
              <a:t>19. </a:t>
            </a:r>
            <a:r>
              <a:rPr lang="fr-FR" sz="3400" b="1" i="1" dirty="0" err="1">
                <a:latin typeface="Arial" pitchFamily="34" charset="0"/>
                <a:cs typeface="Arial" pitchFamily="34" charset="0"/>
              </a:rPr>
              <a:t>ResponseValue</a:t>
            </a:r>
            <a:r>
              <a:rPr lang="fr-FR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fr-FR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fr-FR" sz="3400" b="1" i="1" dirty="0" err="1" smtClean="0">
                <a:latin typeface="Arial" pitchFamily="34" charset="0"/>
                <a:cs typeface="Arial" pitchFamily="34" charset="0"/>
              </a:rPr>
              <a:t>Identifier.IdRest</a:t>
            </a:r>
            <a:r>
              <a:rPr lang="fr-FR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b="1" dirty="0">
                <a:latin typeface="Arial" pitchFamily="34" charset="0"/>
                <a:cs typeface="Arial" pitchFamily="34" charset="0"/>
              </a:rPr>
              <a:t>= </a:t>
            </a:r>
            <a:r>
              <a:rPr lang="fr-FR" sz="3400" b="1" i="1" dirty="0" err="1">
                <a:latin typeface="Arial" pitchFamily="34" charset="0"/>
                <a:cs typeface="Arial" pitchFamily="34" charset="0"/>
              </a:rPr>
              <a:t>Exp</a:t>
            </a:r>
            <a:r>
              <a:rPr lang="fr-FR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b="1" dirty="0" smtClean="0">
                <a:latin typeface="Arial" pitchFamily="34" charset="0"/>
                <a:cs typeface="Arial" pitchFamily="34" charset="0"/>
              </a:rPr>
              <a:t>;}</a:t>
            </a:r>
            <a:endParaRPr lang="fr-FR" sz="3400" b="1" dirty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20. 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ResponseConfig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Configuration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varDecl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}* 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Exp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}*}}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21. 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ResponseAnnounce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::= {</a:t>
            </a:r>
            <a:r>
              <a:rPr lang="en-CA" sz="3400" b="1" dirty="0" err="1" smtClean="0">
                <a:latin typeface="Arial" pitchFamily="34" charset="0"/>
                <a:cs typeface="Arial" pitchFamily="34" charset="0"/>
              </a:rPr>
              <a:t>nid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={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Hexdigit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}+16;lt={N|S}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deg</a:t>
            </a:r>
            <a:r>
              <a:rPr lang="en-CA" sz="3400" b="1" dirty="0" err="1" smtClean="0">
                <a:latin typeface="Arial" pitchFamily="34" charset="0"/>
                <a:cs typeface="Arial" pitchFamily="34" charset="0"/>
              </a:rPr>
              <a:t>,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min,sec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;s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={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IntegerType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};</a:t>
            </a:r>
            <a:r>
              <a:rPr lang="en-CA" sz="3400" b="1" dirty="0" err="1" smtClean="0">
                <a:latin typeface="Arial" pitchFamily="34" charset="0"/>
                <a:cs typeface="Arial" pitchFamily="34" charset="0"/>
              </a:rPr>
              <a:t>ln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={E|W }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deg</a:t>
            </a:r>
            <a:r>
              <a:rPr lang="en-CA" sz="3400" b="1" dirty="0" err="1" smtClean="0">
                <a:latin typeface="Arial" pitchFamily="34" charset="0"/>
                <a:cs typeface="Arial" pitchFamily="34" charset="0"/>
              </a:rPr>
              <a:t>,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min,sec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en-CA" sz="3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                                           ;n={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IntegerType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}(;SID={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Hexdigit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+})} |   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                                            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NodeConfig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}</a:t>
            </a:r>
            <a:endParaRPr lang="en-CA" sz="3400" b="1" dirty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22. </a:t>
            </a:r>
            <a:r>
              <a:rPr lang="en-CA" sz="3400" b="1" i="1" dirty="0" err="1">
                <a:latin typeface="Arial" pitchFamily="34" charset="0"/>
                <a:cs typeface="Arial" pitchFamily="34" charset="0"/>
              </a:rPr>
              <a:t>NodeConfig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Configuration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{{</a:t>
            </a:r>
            <a:r>
              <a:rPr lang="en-CA" sz="3400" b="1" i="1" dirty="0" err="1" smtClean="0">
                <a:latin typeface="Arial" pitchFamily="34" charset="0"/>
                <a:cs typeface="Arial" pitchFamily="34" charset="0"/>
              </a:rPr>
              <a:t>varDecl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}*{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Exp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}*}}</a:t>
            </a:r>
            <a:endParaRPr lang="en-CA" sz="3400" b="1" dirty="0">
              <a:latin typeface="Arial" pitchFamily="34" charset="0"/>
              <a:cs typeface="Arial" pitchFamily="34" charset="0"/>
            </a:endParaRPr>
          </a:p>
          <a:p>
            <a:r>
              <a:rPr lang="en-CA" sz="3400" b="1" dirty="0">
                <a:latin typeface="Arial" pitchFamily="34" charset="0"/>
                <a:cs typeface="Arial" pitchFamily="34" charset="0"/>
              </a:rPr>
              <a:t>...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49. 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deg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Digit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}+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50. 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min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 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Digit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 }+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CA" sz="3400" b="1" dirty="0" smtClean="0">
                <a:latin typeface="Arial" pitchFamily="34" charset="0"/>
                <a:cs typeface="Arial" pitchFamily="34" charset="0"/>
              </a:rPr>
              <a:t>51. </a:t>
            </a:r>
            <a:r>
              <a:rPr lang="en-CA" sz="3400" b="1" i="1" dirty="0">
                <a:latin typeface="Arial" pitchFamily="34" charset="0"/>
                <a:cs typeface="Arial" pitchFamily="34" charset="0"/>
              </a:rPr>
              <a:t>sec </a:t>
            </a:r>
            <a:r>
              <a:rPr lang="en-CA" sz="3400" b="1" dirty="0">
                <a:latin typeface="Arial" pitchFamily="34" charset="0"/>
                <a:cs typeface="Arial" pitchFamily="34" charset="0"/>
              </a:rPr>
              <a:t>::= 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en-CA" sz="3400" b="1" i="1" dirty="0" smtClean="0">
                <a:latin typeface="Arial" pitchFamily="34" charset="0"/>
                <a:cs typeface="Arial" pitchFamily="34" charset="0"/>
              </a:rPr>
              <a:t>Digit</a:t>
            </a:r>
            <a:r>
              <a:rPr lang="en-CA" sz="3400" b="1" dirty="0" smtClean="0">
                <a:latin typeface="Arial" pitchFamily="34" charset="0"/>
                <a:cs typeface="Arial" pitchFamily="34" charset="0"/>
              </a:rPr>
              <a:t>}+5</a:t>
            </a:r>
          </a:p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en-CA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5800" y="381000"/>
            <a:ext cx="27736800" cy="2514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Sensor Web Language for Dynamic Sensor Networks</a:t>
            </a:r>
          </a:p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Gunita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Saini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Bradford G. Nickerson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University of New Brunswick, Faculty of Computer Science</a:t>
            </a:r>
          </a:p>
          <a:p>
            <a:pPr algn="ctr"/>
            <a:endParaRPr lang="en-US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CA" sz="7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15544800" y="3200400"/>
            <a:ext cx="20650200" cy="1562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Sensor Web Components – Dynamic Communication</a:t>
            </a: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5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7" name="Rectangle 436"/>
          <p:cNvSpPr/>
          <p:nvPr/>
        </p:nvSpPr>
        <p:spPr>
          <a:xfrm>
            <a:off x="457200" y="20421600"/>
            <a:ext cx="15011400" cy="1143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A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CA" sz="4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Communication between the web browser, base station and a new sensor node in Wireless Sensor Network (WSN), sequence diagram</a:t>
            </a:r>
          </a:p>
          <a:p>
            <a:pPr algn="ctr"/>
            <a:endParaRPr lang="en-CA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5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1" name="Rectangle 460"/>
          <p:cNvSpPr/>
          <p:nvPr/>
        </p:nvSpPr>
        <p:spPr>
          <a:xfrm>
            <a:off x="15544800" y="18897600"/>
            <a:ext cx="20650200" cy="41148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ResponseAnnounce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message payload - 22 bytes, total size of the R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esponseAnnounce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message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 28 bytes sent from the sensor node to the base station.                                                 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UUID is the Universally unique identifier, unique                          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throughout the SWL. n is the total number of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sensors </a:t>
            </a:r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attached to the node. Message size of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esponseAnnounce    </a:t>
            </a:r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message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 3+n.</a:t>
            </a: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5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5" name="Rectangle 534"/>
          <p:cNvSpPr/>
          <p:nvPr/>
        </p:nvSpPr>
        <p:spPr>
          <a:xfrm>
            <a:off x="25831800" y="23088600"/>
            <a:ext cx="10363200" cy="128778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Sample SWL Browser screen</a:t>
            </a: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5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37" name="Picture 1823" descr="NBIF_without_tag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77400" y="33909000"/>
            <a:ext cx="27098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38" name="Group 537"/>
          <p:cNvGrpSpPr/>
          <p:nvPr/>
        </p:nvGrpSpPr>
        <p:grpSpPr>
          <a:xfrm>
            <a:off x="15773400" y="4800600"/>
            <a:ext cx="12344400" cy="13741852"/>
            <a:chOff x="2362200" y="1219200"/>
            <a:chExt cx="12344400" cy="13741852"/>
          </a:xfrm>
        </p:grpSpPr>
        <p:sp>
          <p:nvSpPr>
            <p:cNvPr id="539" name="Line 131"/>
            <p:cNvSpPr>
              <a:spLocks noChangeShapeType="1"/>
            </p:cNvSpPr>
            <p:nvPr/>
          </p:nvSpPr>
          <p:spPr bwMode="auto">
            <a:xfrm>
              <a:off x="2514601" y="10179130"/>
              <a:ext cx="12191999" cy="457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0" name="Line 4"/>
            <p:cNvSpPr>
              <a:spLocks noChangeShapeType="1"/>
            </p:cNvSpPr>
            <p:nvPr/>
          </p:nvSpPr>
          <p:spPr bwMode="auto">
            <a:xfrm>
              <a:off x="2514601" y="7297577"/>
              <a:ext cx="12115799" cy="457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1" name="Line 4"/>
            <p:cNvSpPr>
              <a:spLocks noChangeShapeType="1"/>
            </p:cNvSpPr>
            <p:nvPr/>
          </p:nvSpPr>
          <p:spPr bwMode="auto">
            <a:xfrm>
              <a:off x="2514601" y="3505200"/>
              <a:ext cx="11963399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2" name="Line 122"/>
            <p:cNvSpPr>
              <a:spLocks noChangeShapeType="1"/>
            </p:cNvSpPr>
            <p:nvPr/>
          </p:nvSpPr>
          <p:spPr bwMode="auto">
            <a:xfrm flipV="1">
              <a:off x="7620000" y="11506197"/>
              <a:ext cx="4800600" cy="30480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grpSp>
          <p:nvGrpSpPr>
            <p:cNvPr id="543" name="Group 70"/>
            <p:cNvGrpSpPr>
              <a:grpSpLocks/>
            </p:cNvGrpSpPr>
            <p:nvPr/>
          </p:nvGrpSpPr>
          <p:grpSpPr bwMode="auto">
            <a:xfrm rot="16200000">
              <a:off x="7607985" y="11670622"/>
              <a:ext cx="674320" cy="802690"/>
              <a:chOff x="1192" y="2184"/>
              <a:chExt cx="192" cy="240"/>
            </a:xfrm>
          </p:grpSpPr>
          <p:sp>
            <p:nvSpPr>
              <p:cNvPr id="613" name="Rectangle 71"/>
              <p:cNvSpPr>
                <a:spLocks noChangeArrowheads="1"/>
              </p:cNvSpPr>
              <p:nvPr/>
            </p:nvSpPr>
            <p:spPr bwMode="auto">
              <a:xfrm>
                <a:off x="1192" y="2280"/>
                <a:ext cx="192" cy="144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614" name="Line 72"/>
              <p:cNvSpPr>
                <a:spLocks noChangeShapeType="1"/>
              </p:cNvSpPr>
              <p:nvPr/>
            </p:nvSpPr>
            <p:spPr bwMode="auto">
              <a:xfrm>
                <a:off x="1352" y="21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</p:grpSp>
        <p:sp>
          <p:nvSpPr>
            <p:cNvPr id="544" name="Oval 73"/>
            <p:cNvSpPr>
              <a:spLocks noChangeArrowheads="1"/>
            </p:cNvSpPr>
            <p:nvPr/>
          </p:nvSpPr>
          <p:spPr bwMode="auto">
            <a:xfrm rot="16200000">
              <a:off x="7954488" y="13073407"/>
              <a:ext cx="168581" cy="1605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5" name="Oval 74"/>
            <p:cNvSpPr>
              <a:spLocks noChangeArrowheads="1"/>
            </p:cNvSpPr>
            <p:nvPr/>
          </p:nvSpPr>
          <p:spPr bwMode="auto">
            <a:xfrm rot="16200000">
              <a:off x="8596639" y="13087456"/>
              <a:ext cx="168581" cy="1605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6" name="Oval 75"/>
            <p:cNvSpPr>
              <a:spLocks noChangeArrowheads="1"/>
            </p:cNvSpPr>
            <p:nvPr/>
          </p:nvSpPr>
          <p:spPr bwMode="auto">
            <a:xfrm rot="16200000">
              <a:off x="8743799" y="12539570"/>
              <a:ext cx="168581" cy="1605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7" name="Oval 76"/>
            <p:cNvSpPr>
              <a:spLocks noChangeArrowheads="1"/>
            </p:cNvSpPr>
            <p:nvPr/>
          </p:nvSpPr>
          <p:spPr bwMode="auto">
            <a:xfrm rot="16200000">
              <a:off x="8837445" y="11879298"/>
              <a:ext cx="168581" cy="1605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8" name="Line 77"/>
            <p:cNvSpPr>
              <a:spLocks noChangeShapeType="1"/>
            </p:cNvSpPr>
            <p:nvPr/>
          </p:nvSpPr>
          <p:spPr bwMode="auto">
            <a:xfrm rot="16200000">
              <a:off x="7722689" y="12753298"/>
              <a:ext cx="632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49" name="Line 78"/>
            <p:cNvSpPr>
              <a:spLocks noChangeShapeType="1"/>
            </p:cNvSpPr>
            <p:nvPr/>
          </p:nvSpPr>
          <p:spPr bwMode="auto">
            <a:xfrm rot="16200000" flipV="1">
              <a:off x="8109651" y="12539583"/>
              <a:ext cx="674321" cy="441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0" name="Line 79"/>
            <p:cNvSpPr>
              <a:spLocks noChangeShapeType="1"/>
            </p:cNvSpPr>
            <p:nvPr/>
          </p:nvSpPr>
          <p:spPr bwMode="auto">
            <a:xfrm rot="16200000" flipV="1">
              <a:off x="8455833" y="12299755"/>
              <a:ext cx="182628" cy="401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1" name="Line 80"/>
            <p:cNvSpPr>
              <a:spLocks noChangeShapeType="1"/>
            </p:cNvSpPr>
            <p:nvPr/>
          </p:nvSpPr>
          <p:spPr bwMode="auto">
            <a:xfrm rot="16200000" flipH="1" flipV="1">
              <a:off x="8600326" y="11719094"/>
              <a:ext cx="14049" cy="4949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2" name="Rectangle 101"/>
            <p:cNvSpPr>
              <a:spLocks noChangeArrowheads="1"/>
            </p:cNvSpPr>
            <p:nvPr/>
          </p:nvSpPr>
          <p:spPr bwMode="auto">
            <a:xfrm>
              <a:off x="11887200" y="11811000"/>
              <a:ext cx="642151" cy="505741"/>
            </a:xfrm>
            <a:prstGeom prst="rect">
              <a:avLst/>
            </a:prstGeom>
            <a:solidFill>
              <a:srgbClr val="92E3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3" name="Line 102"/>
            <p:cNvSpPr>
              <a:spLocks noChangeShapeType="1"/>
            </p:cNvSpPr>
            <p:nvPr/>
          </p:nvSpPr>
          <p:spPr bwMode="auto">
            <a:xfrm>
              <a:off x="12422326" y="11473841"/>
              <a:ext cx="0" cy="337160"/>
            </a:xfrm>
            <a:prstGeom prst="line">
              <a:avLst/>
            </a:prstGeom>
            <a:noFill/>
            <a:ln w="28575">
              <a:solidFill>
                <a:srgbClr val="436A3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grpSp>
          <p:nvGrpSpPr>
            <p:cNvPr id="554" name="Group 194"/>
            <p:cNvGrpSpPr/>
            <p:nvPr/>
          </p:nvGrpSpPr>
          <p:grpSpPr>
            <a:xfrm>
              <a:off x="10048426" y="9884320"/>
              <a:ext cx="949856" cy="266942"/>
              <a:chOff x="4692650" y="4083050"/>
              <a:chExt cx="450856" cy="120660"/>
            </a:xfrm>
          </p:grpSpPr>
          <p:sp>
            <p:nvSpPr>
              <p:cNvPr id="611" name="Oval 135"/>
              <p:cNvSpPr>
                <a:spLocks noChangeArrowheads="1"/>
              </p:cNvSpPr>
              <p:nvPr/>
            </p:nvSpPr>
            <p:spPr bwMode="auto">
              <a:xfrm>
                <a:off x="5067306" y="412751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612" name="Line 136"/>
              <p:cNvSpPr>
                <a:spLocks noChangeShapeType="1"/>
              </p:cNvSpPr>
              <p:nvPr/>
            </p:nvSpPr>
            <p:spPr bwMode="auto">
              <a:xfrm>
                <a:off x="4692650" y="4083050"/>
                <a:ext cx="368300" cy="698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</p:grpSp>
        <p:sp>
          <p:nvSpPr>
            <p:cNvPr id="555" name="Freeform 139"/>
            <p:cNvSpPr>
              <a:spLocks/>
            </p:cNvSpPr>
            <p:nvPr/>
          </p:nvSpPr>
          <p:spPr bwMode="auto">
            <a:xfrm>
              <a:off x="6582669" y="6686538"/>
              <a:ext cx="5528524" cy="1355665"/>
            </a:xfrm>
            <a:custGeom>
              <a:avLst/>
              <a:gdLst/>
              <a:ahLst/>
              <a:cxnLst>
                <a:cxn ang="0">
                  <a:pos x="816" y="903"/>
                </a:cxn>
                <a:cxn ang="0">
                  <a:pos x="0" y="1276"/>
                </a:cxn>
                <a:cxn ang="0">
                  <a:pos x="451" y="1598"/>
                </a:cxn>
                <a:cxn ang="0">
                  <a:pos x="445" y="1593"/>
                </a:cxn>
                <a:cxn ang="0">
                  <a:pos x="199" y="1848"/>
                </a:cxn>
                <a:cxn ang="0">
                  <a:pos x="1112" y="2221"/>
                </a:cxn>
                <a:cxn ang="0">
                  <a:pos x="1217" y="2217"/>
                </a:cxn>
                <a:cxn ang="0">
                  <a:pos x="1214" y="2220"/>
                </a:cxn>
                <a:cxn ang="0">
                  <a:pos x="2615" y="2553"/>
                </a:cxn>
                <a:cxn ang="0">
                  <a:pos x="3449" y="2459"/>
                </a:cxn>
                <a:cxn ang="0">
                  <a:pos x="3445" y="2459"/>
                </a:cxn>
                <a:cxn ang="0">
                  <a:pos x="4621" y="2716"/>
                </a:cxn>
                <a:cxn ang="0">
                  <a:pos x="5974" y="2305"/>
                </a:cxn>
                <a:cxn ang="0">
                  <a:pos x="5975" y="2308"/>
                </a:cxn>
                <a:cxn ang="0">
                  <a:pos x="6616" y="2384"/>
                </a:cxn>
                <a:cxn ang="0">
                  <a:pos x="7826" y="1893"/>
                </a:cxn>
                <a:cxn ang="0">
                  <a:pos x="7824" y="1891"/>
                </a:cxn>
                <a:cxn ang="0">
                  <a:pos x="9042" y="1317"/>
                </a:cxn>
                <a:cxn ang="0">
                  <a:pos x="8748" y="964"/>
                </a:cxn>
                <a:cxn ang="0">
                  <a:pos x="8746" y="964"/>
                </a:cxn>
                <a:cxn ang="0">
                  <a:pos x="8837" y="783"/>
                </a:cxn>
                <a:cxn ang="0">
                  <a:pos x="8013" y="342"/>
                </a:cxn>
                <a:cxn ang="0">
                  <a:pos x="8016" y="341"/>
                </a:cxn>
                <a:cxn ang="0">
                  <a:pos x="7015" y="0"/>
                </a:cxn>
                <a:cxn ang="0">
                  <a:pos x="6240" y="147"/>
                </a:cxn>
                <a:cxn ang="0">
                  <a:pos x="6241" y="147"/>
                </a:cxn>
                <a:cxn ang="0">
                  <a:pos x="5515" y="0"/>
                </a:cxn>
                <a:cxn ang="0">
                  <a:pos x="4697" y="207"/>
                </a:cxn>
                <a:cxn ang="0">
                  <a:pos x="4701" y="213"/>
                </a:cxn>
                <a:cxn ang="0">
                  <a:pos x="3918" y="82"/>
                </a:cxn>
                <a:cxn ang="0">
                  <a:pos x="2931" y="325"/>
                </a:cxn>
                <a:cxn ang="0">
                  <a:pos x="2930" y="327"/>
                </a:cxn>
                <a:cxn ang="0">
                  <a:pos x="2215" y="248"/>
                </a:cxn>
                <a:cxn ang="0">
                  <a:pos x="802" y="826"/>
                </a:cxn>
                <a:cxn ang="0">
                  <a:pos x="813" y="904"/>
                </a:cxn>
                <a:cxn ang="0">
                  <a:pos x="816" y="903"/>
                </a:cxn>
              </a:cxnLst>
              <a:rect l="0" t="0" r="r" b="b"/>
              <a:pathLst>
                <a:path w="9042" h="2716">
                  <a:moveTo>
                    <a:pt x="816" y="903"/>
                  </a:moveTo>
                  <a:cubicBezTo>
                    <a:pt x="353" y="923"/>
                    <a:pt x="0" y="1084"/>
                    <a:pt x="0" y="1276"/>
                  </a:cubicBezTo>
                  <a:cubicBezTo>
                    <a:pt x="0" y="1408"/>
                    <a:pt x="172" y="1531"/>
                    <a:pt x="451" y="1598"/>
                  </a:cubicBezTo>
                  <a:lnTo>
                    <a:pt x="445" y="1593"/>
                  </a:lnTo>
                  <a:cubicBezTo>
                    <a:pt x="286" y="1663"/>
                    <a:pt x="199" y="1754"/>
                    <a:pt x="199" y="1848"/>
                  </a:cubicBezTo>
                  <a:cubicBezTo>
                    <a:pt x="199" y="2053"/>
                    <a:pt x="608" y="2221"/>
                    <a:pt x="1112" y="2221"/>
                  </a:cubicBezTo>
                  <a:cubicBezTo>
                    <a:pt x="1147" y="2220"/>
                    <a:pt x="1182" y="2219"/>
                    <a:pt x="1217" y="2217"/>
                  </a:cubicBezTo>
                  <a:lnTo>
                    <a:pt x="1214" y="2220"/>
                  </a:lnTo>
                  <a:cubicBezTo>
                    <a:pt x="1502" y="2427"/>
                    <a:pt x="2035" y="2553"/>
                    <a:pt x="2615" y="2553"/>
                  </a:cubicBezTo>
                  <a:cubicBezTo>
                    <a:pt x="2909" y="2553"/>
                    <a:pt x="3197" y="2521"/>
                    <a:pt x="3449" y="2459"/>
                  </a:cubicBezTo>
                  <a:lnTo>
                    <a:pt x="3445" y="2459"/>
                  </a:lnTo>
                  <a:cubicBezTo>
                    <a:pt x="3707" y="2620"/>
                    <a:pt x="4149" y="2716"/>
                    <a:pt x="4621" y="2716"/>
                  </a:cubicBezTo>
                  <a:cubicBezTo>
                    <a:pt x="5244" y="2716"/>
                    <a:pt x="5793" y="2549"/>
                    <a:pt x="5974" y="2305"/>
                  </a:cubicBezTo>
                  <a:lnTo>
                    <a:pt x="5975" y="2308"/>
                  </a:lnTo>
                  <a:cubicBezTo>
                    <a:pt x="6168" y="2357"/>
                    <a:pt x="6389" y="2384"/>
                    <a:pt x="6616" y="2384"/>
                  </a:cubicBezTo>
                  <a:cubicBezTo>
                    <a:pt x="7281" y="2384"/>
                    <a:pt x="7823" y="2164"/>
                    <a:pt x="7826" y="1893"/>
                  </a:cubicBezTo>
                  <a:lnTo>
                    <a:pt x="7824" y="1891"/>
                  </a:lnTo>
                  <a:cubicBezTo>
                    <a:pt x="8523" y="1851"/>
                    <a:pt x="9042" y="1606"/>
                    <a:pt x="9042" y="1317"/>
                  </a:cubicBezTo>
                  <a:cubicBezTo>
                    <a:pt x="9042" y="1190"/>
                    <a:pt x="8938" y="1065"/>
                    <a:pt x="8748" y="964"/>
                  </a:cubicBezTo>
                  <a:lnTo>
                    <a:pt x="8746" y="964"/>
                  </a:lnTo>
                  <a:cubicBezTo>
                    <a:pt x="8805" y="907"/>
                    <a:pt x="8837" y="845"/>
                    <a:pt x="8837" y="783"/>
                  </a:cubicBezTo>
                  <a:cubicBezTo>
                    <a:pt x="8837" y="577"/>
                    <a:pt x="8499" y="396"/>
                    <a:pt x="8013" y="342"/>
                  </a:cubicBezTo>
                  <a:lnTo>
                    <a:pt x="8016" y="341"/>
                  </a:lnTo>
                  <a:cubicBezTo>
                    <a:pt x="7930" y="144"/>
                    <a:pt x="7509" y="0"/>
                    <a:pt x="7015" y="0"/>
                  </a:cubicBezTo>
                  <a:cubicBezTo>
                    <a:pt x="6718" y="0"/>
                    <a:pt x="6433" y="53"/>
                    <a:pt x="6240" y="147"/>
                  </a:cubicBezTo>
                  <a:lnTo>
                    <a:pt x="6241" y="147"/>
                  </a:lnTo>
                  <a:cubicBezTo>
                    <a:pt x="6070" y="54"/>
                    <a:pt x="5800" y="0"/>
                    <a:pt x="5515" y="0"/>
                  </a:cubicBezTo>
                  <a:cubicBezTo>
                    <a:pt x="5170" y="0"/>
                    <a:pt x="4852" y="80"/>
                    <a:pt x="4697" y="207"/>
                  </a:cubicBezTo>
                  <a:lnTo>
                    <a:pt x="4701" y="213"/>
                  </a:lnTo>
                  <a:cubicBezTo>
                    <a:pt x="4492" y="129"/>
                    <a:pt x="4211" y="82"/>
                    <a:pt x="3918" y="82"/>
                  </a:cubicBezTo>
                  <a:cubicBezTo>
                    <a:pt x="3506" y="82"/>
                    <a:pt x="3125" y="175"/>
                    <a:pt x="2931" y="325"/>
                  </a:cubicBezTo>
                  <a:lnTo>
                    <a:pt x="2930" y="327"/>
                  </a:lnTo>
                  <a:cubicBezTo>
                    <a:pt x="2712" y="275"/>
                    <a:pt x="2466" y="248"/>
                    <a:pt x="2215" y="248"/>
                  </a:cubicBezTo>
                  <a:cubicBezTo>
                    <a:pt x="1433" y="248"/>
                    <a:pt x="802" y="507"/>
                    <a:pt x="802" y="826"/>
                  </a:cubicBezTo>
                  <a:cubicBezTo>
                    <a:pt x="800" y="852"/>
                    <a:pt x="805" y="878"/>
                    <a:pt x="813" y="904"/>
                  </a:cubicBezTo>
                  <a:lnTo>
                    <a:pt x="816" y="903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6" name="Freeform 140"/>
            <p:cNvSpPr>
              <a:spLocks/>
            </p:cNvSpPr>
            <p:nvPr/>
          </p:nvSpPr>
          <p:spPr bwMode="auto">
            <a:xfrm>
              <a:off x="6582669" y="6686538"/>
              <a:ext cx="5528524" cy="1355665"/>
            </a:xfrm>
            <a:custGeom>
              <a:avLst/>
              <a:gdLst/>
              <a:ahLst/>
              <a:cxnLst>
                <a:cxn ang="0">
                  <a:pos x="816" y="903"/>
                </a:cxn>
                <a:cxn ang="0">
                  <a:pos x="0" y="1276"/>
                </a:cxn>
                <a:cxn ang="0">
                  <a:pos x="451" y="1598"/>
                </a:cxn>
                <a:cxn ang="0">
                  <a:pos x="445" y="1593"/>
                </a:cxn>
                <a:cxn ang="0">
                  <a:pos x="199" y="1848"/>
                </a:cxn>
                <a:cxn ang="0">
                  <a:pos x="1112" y="2221"/>
                </a:cxn>
                <a:cxn ang="0">
                  <a:pos x="1217" y="2217"/>
                </a:cxn>
                <a:cxn ang="0">
                  <a:pos x="1214" y="2220"/>
                </a:cxn>
                <a:cxn ang="0">
                  <a:pos x="2615" y="2553"/>
                </a:cxn>
                <a:cxn ang="0">
                  <a:pos x="3449" y="2459"/>
                </a:cxn>
                <a:cxn ang="0">
                  <a:pos x="3445" y="2459"/>
                </a:cxn>
                <a:cxn ang="0">
                  <a:pos x="4621" y="2716"/>
                </a:cxn>
                <a:cxn ang="0">
                  <a:pos x="5974" y="2305"/>
                </a:cxn>
                <a:cxn ang="0">
                  <a:pos x="5975" y="2308"/>
                </a:cxn>
                <a:cxn ang="0">
                  <a:pos x="6616" y="2384"/>
                </a:cxn>
                <a:cxn ang="0">
                  <a:pos x="7826" y="1893"/>
                </a:cxn>
                <a:cxn ang="0">
                  <a:pos x="7824" y="1891"/>
                </a:cxn>
                <a:cxn ang="0">
                  <a:pos x="9042" y="1317"/>
                </a:cxn>
                <a:cxn ang="0">
                  <a:pos x="8748" y="964"/>
                </a:cxn>
                <a:cxn ang="0">
                  <a:pos x="8746" y="964"/>
                </a:cxn>
                <a:cxn ang="0">
                  <a:pos x="8837" y="783"/>
                </a:cxn>
                <a:cxn ang="0">
                  <a:pos x="8013" y="342"/>
                </a:cxn>
                <a:cxn ang="0">
                  <a:pos x="8016" y="341"/>
                </a:cxn>
                <a:cxn ang="0">
                  <a:pos x="7015" y="0"/>
                </a:cxn>
                <a:cxn ang="0">
                  <a:pos x="6240" y="147"/>
                </a:cxn>
                <a:cxn ang="0">
                  <a:pos x="6241" y="147"/>
                </a:cxn>
                <a:cxn ang="0">
                  <a:pos x="5515" y="0"/>
                </a:cxn>
                <a:cxn ang="0">
                  <a:pos x="4697" y="207"/>
                </a:cxn>
                <a:cxn ang="0">
                  <a:pos x="4701" y="213"/>
                </a:cxn>
                <a:cxn ang="0">
                  <a:pos x="3918" y="82"/>
                </a:cxn>
                <a:cxn ang="0">
                  <a:pos x="2931" y="325"/>
                </a:cxn>
                <a:cxn ang="0">
                  <a:pos x="2930" y="327"/>
                </a:cxn>
                <a:cxn ang="0">
                  <a:pos x="2215" y="248"/>
                </a:cxn>
                <a:cxn ang="0">
                  <a:pos x="802" y="826"/>
                </a:cxn>
                <a:cxn ang="0">
                  <a:pos x="813" y="904"/>
                </a:cxn>
                <a:cxn ang="0">
                  <a:pos x="816" y="903"/>
                </a:cxn>
              </a:cxnLst>
              <a:rect l="0" t="0" r="r" b="b"/>
              <a:pathLst>
                <a:path w="9042" h="2716">
                  <a:moveTo>
                    <a:pt x="816" y="903"/>
                  </a:moveTo>
                  <a:cubicBezTo>
                    <a:pt x="353" y="923"/>
                    <a:pt x="0" y="1084"/>
                    <a:pt x="0" y="1276"/>
                  </a:cubicBezTo>
                  <a:cubicBezTo>
                    <a:pt x="0" y="1408"/>
                    <a:pt x="172" y="1531"/>
                    <a:pt x="451" y="1598"/>
                  </a:cubicBezTo>
                  <a:lnTo>
                    <a:pt x="445" y="1593"/>
                  </a:lnTo>
                  <a:cubicBezTo>
                    <a:pt x="286" y="1663"/>
                    <a:pt x="199" y="1754"/>
                    <a:pt x="199" y="1848"/>
                  </a:cubicBezTo>
                  <a:cubicBezTo>
                    <a:pt x="199" y="2053"/>
                    <a:pt x="608" y="2221"/>
                    <a:pt x="1112" y="2221"/>
                  </a:cubicBezTo>
                  <a:cubicBezTo>
                    <a:pt x="1147" y="2220"/>
                    <a:pt x="1182" y="2219"/>
                    <a:pt x="1217" y="2217"/>
                  </a:cubicBezTo>
                  <a:lnTo>
                    <a:pt x="1214" y="2220"/>
                  </a:lnTo>
                  <a:cubicBezTo>
                    <a:pt x="1502" y="2427"/>
                    <a:pt x="2035" y="2553"/>
                    <a:pt x="2615" y="2553"/>
                  </a:cubicBezTo>
                  <a:cubicBezTo>
                    <a:pt x="2909" y="2553"/>
                    <a:pt x="3197" y="2521"/>
                    <a:pt x="3449" y="2459"/>
                  </a:cubicBezTo>
                  <a:lnTo>
                    <a:pt x="3445" y="2459"/>
                  </a:lnTo>
                  <a:cubicBezTo>
                    <a:pt x="3707" y="2620"/>
                    <a:pt x="4149" y="2716"/>
                    <a:pt x="4621" y="2716"/>
                  </a:cubicBezTo>
                  <a:cubicBezTo>
                    <a:pt x="5244" y="2716"/>
                    <a:pt x="5793" y="2549"/>
                    <a:pt x="5974" y="2305"/>
                  </a:cubicBezTo>
                  <a:lnTo>
                    <a:pt x="5975" y="2308"/>
                  </a:lnTo>
                  <a:cubicBezTo>
                    <a:pt x="6168" y="2357"/>
                    <a:pt x="6389" y="2384"/>
                    <a:pt x="6616" y="2384"/>
                  </a:cubicBezTo>
                  <a:cubicBezTo>
                    <a:pt x="7281" y="2384"/>
                    <a:pt x="7823" y="2164"/>
                    <a:pt x="7826" y="1893"/>
                  </a:cubicBezTo>
                  <a:lnTo>
                    <a:pt x="7824" y="1891"/>
                  </a:lnTo>
                  <a:cubicBezTo>
                    <a:pt x="8523" y="1851"/>
                    <a:pt x="9042" y="1606"/>
                    <a:pt x="9042" y="1317"/>
                  </a:cubicBezTo>
                  <a:cubicBezTo>
                    <a:pt x="9042" y="1190"/>
                    <a:pt x="8938" y="1065"/>
                    <a:pt x="8748" y="964"/>
                  </a:cubicBezTo>
                  <a:lnTo>
                    <a:pt x="8746" y="964"/>
                  </a:lnTo>
                  <a:cubicBezTo>
                    <a:pt x="8805" y="907"/>
                    <a:pt x="8837" y="845"/>
                    <a:pt x="8837" y="783"/>
                  </a:cubicBezTo>
                  <a:cubicBezTo>
                    <a:pt x="8837" y="577"/>
                    <a:pt x="8499" y="396"/>
                    <a:pt x="8013" y="342"/>
                  </a:cubicBezTo>
                  <a:lnTo>
                    <a:pt x="8016" y="341"/>
                  </a:lnTo>
                  <a:cubicBezTo>
                    <a:pt x="7930" y="144"/>
                    <a:pt x="7509" y="0"/>
                    <a:pt x="7015" y="0"/>
                  </a:cubicBezTo>
                  <a:cubicBezTo>
                    <a:pt x="6718" y="0"/>
                    <a:pt x="6433" y="53"/>
                    <a:pt x="6240" y="147"/>
                  </a:cubicBezTo>
                  <a:lnTo>
                    <a:pt x="6241" y="147"/>
                  </a:lnTo>
                  <a:cubicBezTo>
                    <a:pt x="6070" y="54"/>
                    <a:pt x="5800" y="0"/>
                    <a:pt x="5515" y="0"/>
                  </a:cubicBezTo>
                  <a:cubicBezTo>
                    <a:pt x="5170" y="0"/>
                    <a:pt x="4852" y="80"/>
                    <a:pt x="4697" y="207"/>
                  </a:cubicBezTo>
                  <a:lnTo>
                    <a:pt x="4701" y="213"/>
                  </a:lnTo>
                  <a:cubicBezTo>
                    <a:pt x="4492" y="129"/>
                    <a:pt x="4211" y="82"/>
                    <a:pt x="3918" y="82"/>
                  </a:cubicBezTo>
                  <a:cubicBezTo>
                    <a:pt x="3506" y="82"/>
                    <a:pt x="3125" y="175"/>
                    <a:pt x="2931" y="325"/>
                  </a:cubicBezTo>
                  <a:lnTo>
                    <a:pt x="2930" y="327"/>
                  </a:lnTo>
                  <a:cubicBezTo>
                    <a:pt x="2712" y="275"/>
                    <a:pt x="2466" y="248"/>
                    <a:pt x="2215" y="248"/>
                  </a:cubicBezTo>
                  <a:cubicBezTo>
                    <a:pt x="1433" y="248"/>
                    <a:pt x="802" y="507"/>
                    <a:pt x="802" y="826"/>
                  </a:cubicBezTo>
                  <a:cubicBezTo>
                    <a:pt x="800" y="852"/>
                    <a:pt x="805" y="878"/>
                    <a:pt x="813" y="904"/>
                  </a:cubicBezTo>
                  <a:lnTo>
                    <a:pt x="816" y="903"/>
                  </a:lnTo>
                  <a:close/>
                </a:path>
              </a:pathLst>
            </a:custGeom>
            <a:solidFill>
              <a:schemeClr val="bg1"/>
            </a:solidFill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7" name="Rectangle 148"/>
            <p:cNvSpPr>
              <a:spLocks noChangeArrowheads="1"/>
            </p:cNvSpPr>
            <p:nvPr/>
          </p:nvSpPr>
          <p:spPr bwMode="auto">
            <a:xfrm>
              <a:off x="8991600" y="9448800"/>
              <a:ext cx="1043497" cy="51979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58" name="Line 149"/>
            <p:cNvSpPr>
              <a:spLocks noChangeShapeType="1"/>
            </p:cNvSpPr>
            <p:nvPr/>
          </p:nvSpPr>
          <p:spPr bwMode="auto">
            <a:xfrm>
              <a:off x="9982200" y="8915400"/>
              <a:ext cx="0" cy="50574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grpSp>
          <p:nvGrpSpPr>
            <p:cNvPr id="559" name="Group 160"/>
            <p:cNvGrpSpPr>
              <a:grpSpLocks/>
            </p:cNvGrpSpPr>
            <p:nvPr/>
          </p:nvGrpSpPr>
          <p:grpSpPr bwMode="auto">
            <a:xfrm>
              <a:off x="6618678" y="2739929"/>
              <a:ext cx="5528472" cy="1355664"/>
              <a:chOff x="2040" y="1705"/>
              <a:chExt cx="1845" cy="554"/>
            </a:xfrm>
          </p:grpSpPr>
          <p:sp>
            <p:nvSpPr>
              <p:cNvPr id="609" name="Freeform 161"/>
              <p:cNvSpPr>
                <a:spLocks/>
              </p:cNvSpPr>
              <p:nvPr/>
            </p:nvSpPr>
            <p:spPr bwMode="auto">
              <a:xfrm>
                <a:off x="2040" y="1705"/>
                <a:ext cx="1845" cy="554"/>
              </a:xfrm>
              <a:custGeom>
                <a:avLst/>
                <a:gdLst/>
                <a:ahLst/>
                <a:cxnLst>
                  <a:cxn ang="0">
                    <a:pos x="816" y="903"/>
                  </a:cxn>
                  <a:cxn ang="0">
                    <a:pos x="0" y="1276"/>
                  </a:cxn>
                  <a:cxn ang="0">
                    <a:pos x="451" y="1598"/>
                  </a:cxn>
                  <a:cxn ang="0">
                    <a:pos x="445" y="1593"/>
                  </a:cxn>
                  <a:cxn ang="0">
                    <a:pos x="199" y="1848"/>
                  </a:cxn>
                  <a:cxn ang="0">
                    <a:pos x="1112" y="2221"/>
                  </a:cxn>
                  <a:cxn ang="0">
                    <a:pos x="1217" y="2217"/>
                  </a:cxn>
                  <a:cxn ang="0">
                    <a:pos x="1214" y="2220"/>
                  </a:cxn>
                  <a:cxn ang="0">
                    <a:pos x="2615" y="2553"/>
                  </a:cxn>
                  <a:cxn ang="0">
                    <a:pos x="3449" y="2459"/>
                  </a:cxn>
                  <a:cxn ang="0">
                    <a:pos x="3445" y="2459"/>
                  </a:cxn>
                  <a:cxn ang="0">
                    <a:pos x="4621" y="2716"/>
                  </a:cxn>
                  <a:cxn ang="0">
                    <a:pos x="5974" y="2305"/>
                  </a:cxn>
                  <a:cxn ang="0">
                    <a:pos x="5975" y="2308"/>
                  </a:cxn>
                  <a:cxn ang="0">
                    <a:pos x="6616" y="2384"/>
                  </a:cxn>
                  <a:cxn ang="0">
                    <a:pos x="7826" y="1893"/>
                  </a:cxn>
                  <a:cxn ang="0">
                    <a:pos x="7824" y="1891"/>
                  </a:cxn>
                  <a:cxn ang="0">
                    <a:pos x="9042" y="1317"/>
                  </a:cxn>
                  <a:cxn ang="0">
                    <a:pos x="8748" y="964"/>
                  </a:cxn>
                  <a:cxn ang="0">
                    <a:pos x="8746" y="964"/>
                  </a:cxn>
                  <a:cxn ang="0">
                    <a:pos x="8837" y="783"/>
                  </a:cxn>
                  <a:cxn ang="0">
                    <a:pos x="8013" y="342"/>
                  </a:cxn>
                  <a:cxn ang="0">
                    <a:pos x="8016" y="341"/>
                  </a:cxn>
                  <a:cxn ang="0">
                    <a:pos x="7015" y="0"/>
                  </a:cxn>
                  <a:cxn ang="0">
                    <a:pos x="6240" y="147"/>
                  </a:cxn>
                  <a:cxn ang="0">
                    <a:pos x="6241" y="147"/>
                  </a:cxn>
                  <a:cxn ang="0">
                    <a:pos x="5515" y="0"/>
                  </a:cxn>
                  <a:cxn ang="0">
                    <a:pos x="4697" y="207"/>
                  </a:cxn>
                  <a:cxn ang="0">
                    <a:pos x="4701" y="213"/>
                  </a:cxn>
                  <a:cxn ang="0">
                    <a:pos x="3918" y="82"/>
                  </a:cxn>
                  <a:cxn ang="0">
                    <a:pos x="2931" y="325"/>
                  </a:cxn>
                  <a:cxn ang="0">
                    <a:pos x="2930" y="327"/>
                  </a:cxn>
                  <a:cxn ang="0">
                    <a:pos x="2215" y="248"/>
                  </a:cxn>
                  <a:cxn ang="0">
                    <a:pos x="802" y="826"/>
                  </a:cxn>
                  <a:cxn ang="0">
                    <a:pos x="813" y="904"/>
                  </a:cxn>
                  <a:cxn ang="0">
                    <a:pos x="816" y="903"/>
                  </a:cxn>
                </a:cxnLst>
                <a:rect l="0" t="0" r="r" b="b"/>
                <a:pathLst>
                  <a:path w="9042" h="2716">
                    <a:moveTo>
                      <a:pt x="816" y="903"/>
                    </a:moveTo>
                    <a:cubicBezTo>
                      <a:pt x="353" y="923"/>
                      <a:pt x="0" y="1084"/>
                      <a:pt x="0" y="1276"/>
                    </a:cubicBezTo>
                    <a:cubicBezTo>
                      <a:pt x="0" y="1408"/>
                      <a:pt x="172" y="1531"/>
                      <a:pt x="451" y="1598"/>
                    </a:cubicBezTo>
                    <a:lnTo>
                      <a:pt x="445" y="1593"/>
                    </a:lnTo>
                    <a:cubicBezTo>
                      <a:pt x="286" y="1663"/>
                      <a:pt x="199" y="1754"/>
                      <a:pt x="199" y="1848"/>
                    </a:cubicBezTo>
                    <a:cubicBezTo>
                      <a:pt x="199" y="2053"/>
                      <a:pt x="608" y="2221"/>
                      <a:pt x="1112" y="2221"/>
                    </a:cubicBezTo>
                    <a:cubicBezTo>
                      <a:pt x="1147" y="2220"/>
                      <a:pt x="1182" y="2219"/>
                      <a:pt x="1217" y="2217"/>
                    </a:cubicBezTo>
                    <a:lnTo>
                      <a:pt x="1214" y="2220"/>
                    </a:lnTo>
                    <a:cubicBezTo>
                      <a:pt x="1502" y="2427"/>
                      <a:pt x="2035" y="2553"/>
                      <a:pt x="2615" y="2553"/>
                    </a:cubicBezTo>
                    <a:cubicBezTo>
                      <a:pt x="2909" y="2553"/>
                      <a:pt x="3197" y="2521"/>
                      <a:pt x="3449" y="2459"/>
                    </a:cubicBezTo>
                    <a:lnTo>
                      <a:pt x="3445" y="2459"/>
                    </a:lnTo>
                    <a:cubicBezTo>
                      <a:pt x="3707" y="2620"/>
                      <a:pt x="4149" y="2716"/>
                      <a:pt x="4621" y="2716"/>
                    </a:cubicBezTo>
                    <a:cubicBezTo>
                      <a:pt x="5244" y="2716"/>
                      <a:pt x="5793" y="2549"/>
                      <a:pt x="5974" y="2305"/>
                    </a:cubicBezTo>
                    <a:lnTo>
                      <a:pt x="5975" y="2308"/>
                    </a:lnTo>
                    <a:cubicBezTo>
                      <a:pt x="6168" y="2357"/>
                      <a:pt x="6389" y="2384"/>
                      <a:pt x="6616" y="2384"/>
                    </a:cubicBezTo>
                    <a:cubicBezTo>
                      <a:pt x="7281" y="2384"/>
                      <a:pt x="7823" y="2164"/>
                      <a:pt x="7826" y="1893"/>
                    </a:cubicBezTo>
                    <a:lnTo>
                      <a:pt x="7824" y="1891"/>
                    </a:lnTo>
                    <a:cubicBezTo>
                      <a:pt x="8523" y="1851"/>
                      <a:pt x="9042" y="1606"/>
                      <a:pt x="9042" y="1317"/>
                    </a:cubicBezTo>
                    <a:cubicBezTo>
                      <a:pt x="9042" y="1190"/>
                      <a:pt x="8938" y="1065"/>
                      <a:pt x="8748" y="964"/>
                    </a:cubicBezTo>
                    <a:lnTo>
                      <a:pt x="8746" y="964"/>
                    </a:lnTo>
                    <a:cubicBezTo>
                      <a:pt x="8805" y="907"/>
                      <a:pt x="8837" y="845"/>
                      <a:pt x="8837" y="783"/>
                    </a:cubicBezTo>
                    <a:cubicBezTo>
                      <a:pt x="8837" y="577"/>
                      <a:pt x="8499" y="396"/>
                      <a:pt x="8013" y="342"/>
                    </a:cubicBezTo>
                    <a:lnTo>
                      <a:pt x="8016" y="341"/>
                    </a:lnTo>
                    <a:cubicBezTo>
                      <a:pt x="7930" y="144"/>
                      <a:pt x="7509" y="0"/>
                      <a:pt x="7015" y="0"/>
                    </a:cubicBezTo>
                    <a:cubicBezTo>
                      <a:pt x="6718" y="0"/>
                      <a:pt x="6433" y="53"/>
                      <a:pt x="6240" y="147"/>
                    </a:cubicBezTo>
                    <a:lnTo>
                      <a:pt x="6241" y="147"/>
                    </a:lnTo>
                    <a:cubicBezTo>
                      <a:pt x="6070" y="54"/>
                      <a:pt x="5800" y="0"/>
                      <a:pt x="5515" y="0"/>
                    </a:cubicBezTo>
                    <a:cubicBezTo>
                      <a:pt x="5170" y="0"/>
                      <a:pt x="4852" y="80"/>
                      <a:pt x="4697" y="207"/>
                    </a:cubicBezTo>
                    <a:lnTo>
                      <a:pt x="4701" y="213"/>
                    </a:lnTo>
                    <a:cubicBezTo>
                      <a:pt x="4492" y="129"/>
                      <a:pt x="4211" y="82"/>
                      <a:pt x="3918" y="82"/>
                    </a:cubicBezTo>
                    <a:cubicBezTo>
                      <a:pt x="3506" y="82"/>
                      <a:pt x="3125" y="175"/>
                      <a:pt x="2931" y="325"/>
                    </a:cubicBezTo>
                    <a:lnTo>
                      <a:pt x="2930" y="327"/>
                    </a:lnTo>
                    <a:cubicBezTo>
                      <a:pt x="2712" y="275"/>
                      <a:pt x="2466" y="248"/>
                      <a:pt x="2215" y="248"/>
                    </a:cubicBezTo>
                    <a:cubicBezTo>
                      <a:pt x="1433" y="248"/>
                      <a:pt x="802" y="507"/>
                      <a:pt x="802" y="826"/>
                    </a:cubicBezTo>
                    <a:cubicBezTo>
                      <a:pt x="800" y="852"/>
                      <a:pt x="805" y="878"/>
                      <a:pt x="813" y="904"/>
                    </a:cubicBezTo>
                    <a:lnTo>
                      <a:pt x="816" y="903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610" name="Freeform 162"/>
              <p:cNvSpPr>
                <a:spLocks/>
              </p:cNvSpPr>
              <p:nvPr/>
            </p:nvSpPr>
            <p:spPr bwMode="auto">
              <a:xfrm>
                <a:off x="2040" y="1705"/>
                <a:ext cx="1845" cy="554"/>
              </a:xfrm>
              <a:custGeom>
                <a:avLst/>
                <a:gdLst/>
                <a:ahLst/>
                <a:cxnLst>
                  <a:cxn ang="0">
                    <a:pos x="816" y="903"/>
                  </a:cxn>
                  <a:cxn ang="0">
                    <a:pos x="0" y="1276"/>
                  </a:cxn>
                  <a:cxn ang="0">
                    <a:pos x="451" y="1598"/>
                  </a:cxn>
                  <a:cxn ang="0">
                    <a:pos x="445" y="1593"/>
                  </a:cxn>
                  <a:cxn ang="0">
                    <a:pos x="199" y="1848"/>
                  </a:cxn>
                  <a:cxn ang="0">
                    <a:pos x="1112" y="2221"/>
                  </a:cxn>
                  <a:cxn ang="0">
                    <a:pos x="1217" y="2217"/>
                  </a:cxn>
                  <a:cxn ang="0">
                    <a:pos x="1214" y="2220"/>
                  </a:cxn>
                  <a:cxn ang="0">
                    <a:pos x="2615" y="2553"/>
                  </a:cxn>
                  <a:cxn ang="0">
                    <a:pos x="3449" y="2459"/>
                  </a:cxn>
                  <a:cxn ang="0">
                    <a:pos x="3445" y="2459"/>
                  </a:cxn>
                  <a:cxn ang="0">
                    <a:pos x="4621" y="2716"/>
                  </a:cxn>
                  <a:cxn ang="0">
                    <a:pos x="5974" y="2305"/>
                  </a:cxn>
                  <a:cxn ang="0">
                    <a:pos x="5975" y="2308"/>
                  </a:cxn>
                  <a:cxn ang="0">
                    <a:pos x="6616" y="2384"/>
                  </a:cxn>
                  <a:cxn ang="0">
                    <a:pos x="7826" y="1893"/>
                  </a:cxn>
                  <a:cxn ang="0">
                    <a:pos x="7824" y="1891"/>
                  </a:cxn>
                  <a:cxn ang="0">
                    <a:pos x="9042" y="1317"/>
                  </a:cxn>
                  <a:cxn ang="0">
                    <a:pos x="8748" y="964"/>
                  </a:cxn>
                  <a:cxn ang="0">
                    <a:pos x="8746" y="964"/>
                  </a:cxn>
                  <a:cxn ang="0">
                    <a:pos x="8837" y="783"/>
                  </a:cxn>
                  <a:cxn ang="0">
                    <a:pos x="8013" y="342"/>
                  </a:cxn>
                  <a:cxn ang="0">
                    <a:pos x="8016" y="341"/>
                  </a:cxn>
                  <a:cxn ang="0">
                    <a:pos x="7015" y="0"/>
                  </a:cxn>
                  <a:cxn ang="0">
                    <a:pos x="6240" y="147"/>
                  </a:cxn>
                  <a:cxn ang="0">
                    <a:pos x="6241" y="147"/>
                  </a:cxn>
                  <a:cxn ang="0">
                    <a:pos x="5515" y="0"/>
                  </a:cxn>
                  <a:cxn ang="0">
                    <a:pos x="4697" y="207"/>
                  </a:cxn>
                  <a:cxn ang="0">
                    <a:pos x="4701" y="213"/>
                  </a:cxn>
                  <a:cxn ang="0">
                    <a:pos x="3918" y="82"/>
                  </a:cxn>
                  <a:cxn ang="0">
                    <a:pos x="2931" y="325"/>
                  </a:cxn>
                  <a:cxn ang="0">
                    <a:pos x="2930" y="327"/>
                  </a:cxn>
                  <a:cxn ang="0">
                    <a:pos x="2215" y="248"/>
                  </a:cxn>
                  <a:cxn ang="0">
                    <a:pos x="802" y="826"/>
                  </a:cxn>
                  <a:cxn ang="0">
                    <a:pos x="813" y="904"/>
                  </a:cxn>
                  <a:cxn ang="0">
                    <a:pos x="816" y="903"/>
                  </a:cxn>
                </a:cxnLst>
                <a:rect l="0" t="0" r="r" b="b"/>
                <a:pathLst>
                  <a:path w="9042" h="2716">
                    <a:moveTo>
                      <a:pt x="816" y="903"/>
                    </a:moveTo>
                    <a:cubicBezTo>
                      <a:pt x="353" y="923"/>
                      <a:pt x="0" y="1084"/>
                      <a:pt x="0" y="1276"/>
                    </a:cubicBezTo>
                    <a:cubicBezTo>
                      <a:pt x="0" y="1408"/>
                      <a:pt x="172" y="1531"/>
                      <a:pt x="451" y="1598"/>
                    </a:cubicBezTo>
                    <a:lnTo>
                      <a:pt x="445" y="1593"/>
                    </a:lnTo>
                    <a:cubicBezTo>
                      <a:pt x="286" y="1663"/>
                      <a:pt x="199" y="1754"/>
                      <a:pt x="199" y="1848"/>
                    </a:cubicBezTo>
                    <a:cubicBezTo>
                      <a:pt x="199" y="2053"/>
                      <a:pt x="608" y="2221"/>
                      <a:pt x="1112" y="2221"/>
                    </a:cubicBezTo>
                    <a:cubicBezTo>
                      <a:pt x="1147" y="2220"/>
                      <a:pt x="1182" y="2219"/>
                      <a:pt x="1217" y="2217"/>
                    </a:cubicBezTo>
                    <a:lnTo>
                      <a:pt x="1214" y="2220"/>
                    </a:lnTo>
                    <a:cubicBezTo>
                      <a:pt x="1502" y="2427"/>
                      <a:pt x="2035" y="2553"/>
                      <a:pt x="2615" y="2553"/>
                    </a:cubicBezTo>
                    <a:cubicBezTo>
                      <a:pt x="2909" y="2553"/>
                      <a:pt x="3197" y="2521"/>
                      <a:pt x="3449" y="2459"/>
                    </a:cubicBezTo>
                    <a:lnTo>
                      <a:pt x="3445" y="2459"/>
                    </a:lnTo>
                    <a:cubicBezTo>
                      <a:pt x="3707" y="2620"/>
                      <a:pt x="4149" y="2716"/>
                      <a:pt x="4621" y="2716"/>
                    </a:cubicBezTo>
                    <a:cubicBezTo>
                      <a:pt x="5244" y="2716"/>
                      <a:pt x="5793" y="2549"/>
                      <a:pt x="5974" y="2305"/>
                    </a:cubicBezTo>
                    <a:lnTo>
                      <a:pt x="5975" y="2308"/>
                    </a:lnTo>
                    <a:cubicBezTo>
                      <a:pt x="6168" y="2357"/>
                      <a:pt x="6389" y="2384"/>
                      <a:pt x="6616" y="2384"/>
                    </a:cubicBezTo>
                    <a:cubicBezTo>
                      <a:pt x="7281" y="2384"/>
                      <a:pt x="7823" y="2164"/>
                      <a:pt x="7826" y="1893"/>
                    </a:cubicBezTo>
                    <a:lnTo>
                      <a:pt x="7824" y="1891"/>
                    </a:lnTo>
                    <a:cubicBezTo>
                      <a:pt x="8523" y="1851"/>
                      <a:pt x="9042" y="1606"/>
                      <a:pt x="9042" y="1317"/>
                    </a:cubicBezTo>
                    <a:cubicBezTo>
                      <a:pt x="9042" y="1190"/>
                      <a:pt x="8938" y="1065"/>
                      <a:pt x="8748" y="964"/>
                    </a:cubicBezTo>
                    <a:lnTo>
                      <a:pt x="8746" y="964"/>
                    </a:lnTo>
                    <a:cubicBezTo>
                      <a:pt x="8805" y="907"/>
                      <a:pt x="8837" y="845"/>
                      <a:pt x="8837" y="783"/>
                    </a:cubicBezTo>
                    <a:cubicBezTo>
                      <a:pt x="8837" y="577"/>
                      <a:pt x="8499" y="396"/>
                      <a:pt x="8013" y="342"/>
                    </a:cubicBezTo>
                    <a:lnTo>
                      <a:pt x="8016" y="341"/>
                    </a:lnTo>
                    <a:cubicBezTo>
                      <a:pt x="7930" y="144"/>
                      <a:pt x="7509" y="0"/>
                      <a:pt x="7015" y="0"/>
                    </a:cubicBezTo>
                    <a:cubicBezTo>
                      <a:pt x="6718" y="0"/>
                      <a:pt x="6433" y="53"/>
                      <a:pt x="6240" y="147"/>
                    </a:cubicBezTo>
                    <a:lnTo>
                      <a:pt x="6241" y="147"/>
                    </a:lnTo>
                    <a:cubicBezTo>
                      <a:pt x="6070" y="54"/>
                      <a:pt x="5800" y="0"/>
                      <a:pt x="5515" y="0"/>
                    </a:cubicBezTo>
                    <a:cubicBezTo>
                      <a:pt x="5170" y="0"/>
                      <a:pt x="4852" y="80"/>
                      <a:pt x="4697" y="207"/>
                    </a:cubicBezTo>
                    <a:lnTo>
                      <a:pt x="4701" y="213"/>
                    </a:lnTo>
                    <a:cubicBezTo>
                      <a:pt x="4492" y="129"/>
                      <a:pt x="4211" y="82"/>
                      <a:pt x="3918" y="82"/>
                    </a:cubicBezTo>
                    <a:cubicBezTo>
                      <a:pt x="3506" y="82"/>
                      <a:pt x="3125" y="175"/>
                      <a:pt x="2931" y="325"/>
                    </a:cubicBezTo>
                    <a:lnTo>
                      <a:pt x="2930" y="327"/>
                    </a:lnTo>
                    <a:cubicBezTo>
                      <a:pt x="2712" y="275"/>
                      <a:pt x="2466" y="248"/>
                      <a:pt x="2215" y="248"/>
                    </a:cubicBezTo>
                    <a:cubicBezTo>
                      <a:pt x="1433" y="248"/>
                      <a:pt x="802" y="507"/>
                      <a:pt x="802" y="826"/>
                    </a:cubicBezTo>
                    <a:cubicBezTo>
                      <a:pt x="800" y="852"/>
                      <a:pt x="805" y="878"/>
                      <a:pt x="813" y="904"/>
                    </a:cubicBezTo>
                    <a:lnTo>
                      <a:pt x="816" y="903"/>
                    </a:lnTo>
                    <a:close/>
                  </a:path>
                </a:pathLst>
              </a:custGeom>
              <a:solidFill>
                <a:schemeClr val="bg1"/>
              </a:solidFill>
              <a:ln w="15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</p:grpSp>
        <p:sp>
          <p:nvSpPr>
            <p:cNvPr id="560" name="Text Box 163"/>
            <p:cNvSpPr txBox="1">
              <a:spLocks noChangeArrowheads="1"/>
            </p:cNvSpPr>
            <p:nvPr/>
          </p:nvSpPr>
          <p:spPr bwMode="auto">
            <a:xfrm>
              <a:off x="8511743" y="3031440"/>
              <a:ext cx="1453416" cy="4830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Internet</a:t>
              </a:r>
            </a:p>
          </p:txBody>
        </p:sp>
        <p:sp>
          <p:nvSpPr>
            <p:cNvPr id="561" name="Text Box 81"/>
            <p:cNvSpPr txBox="1">
              <a:spLocks noChangeArrowheads="1"/>
            </p:cNvSpPr>
            <p:nvPr/>
          </p:nvSpPr>
          <p:spPr bwMode="auto">
            <a:xfrm>
              <a:off x="5943600" y="11963400"/>
              <a:ext cx="1902257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New Node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562" name="Oval 103"/>
            <p:cNvSpPr>
              <a:spLocks noChangeArrowheads="1"/>
            </p:cNvSpPr>
            <p:nvPr/>
          </p:nvSpPr>
          <p:spPr bwMode="auto">
            <a:xfrm>
              <a:off x="12957452" y="13286078"/>
              <a:ext cx="160537" cy="1685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3" name="Oval 104"/>
            <p:cNvSpPr>
              <a:spLocks noChangeArrowheads="1"/>
            </p:cNvSpPr>
            <p:nvPr/>
          </p:nvSpPr>
          <p:spPr bwMode="auto">
            <a:xfrm>
              <a:off x="12930697" y="12077920"/>
              <a:ext cx="160537" cy="1685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4" name="Oval 105"/>
            <p:cNvSpPr>
              <a:spLocks noChangeArrowheads="1"/>
            </p:cNvSpPr>
            <p:nvPr/>
          </p:nvSpPr>
          <p:spPr bwMode="auto">
            <a:xfrm>
              <a:off x="11285182" y="11754807"/>
              <a:ext cx="160537" cy="1685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5" name="Line 106"/>
            <p:cNvSpPr>
              <a:spLocks noChangeShapeType="1"/>
            </p:cNvSpPr>
            <p:nvPr/>
          </p:nvSpPr>
          <p:spPr bwMode="auto">
            <a:xfrm>
              <a:off x="11472477" y="11839099"/>
              <a:ext cx="401345" cy="42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6" name="Line 107"/>
            <p:cNvSpPr>
              <a:spLocks noChangeShapeType="1"/>
            </p:cNvSpPr>
            <p:nvPr/>
          </p:nvSpPr>
          <p:spPr bwMode="auto">
            <a:xfrm flipH="1" flipV="1">
              <a:off x="12355435" y="12330790"/>
              <a:ext cx="628774" cy="941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7" name="Line 108"/>
            <p:cNvSpPr>
              <a:spLocks noChangeShapeType="1"/>
            </p:cNvSpPr>
            <p:nvPr/>
          </p:nvSpPr>
          <p:spPr bwMode="auto">
            <a:xfrm flipH="1">
              <a:off x="12529351" y="12162209"/>
              <a:ext cx="3879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8" name="Line 120"/>
            <p:cNvSpPr>
              <a:spLocks noChangeShapeType="1"/>
            </p:cNvSpPr>
            <p:nvPr/>
          </p:nvSpPr>
          <p:spPr bwMode="auto">
            <a:xfrm>
              <a:off x="9144000" y="10363200"/>
              <a:ext cx="3352800" cy="1143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arrow" w="med" len="med"/>
              <a:tailEnd type="none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69" name="Text Box 125"/>
            <p:cNvSpPr txBox="1">
              <a:spLocks noChangeArrowheads="1"/>
            </p:cNvSpPr>
            <p:nvPr/>
          </p:nvSpPr>
          <p:spPr bwMode="auto">
            <a:xfrm>
              <a:off x="7010400" y="9067800"/>
              <a:ext cx="2028895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gateway(s)</a:t>
              </a:r>
            </a:p>
          </p:txBody>
        </p:sp>
        <p:sp>
          <p:nvSpPr>
            <p:cNvPr id="570" name="Rectangle 127"/>
            <p:cNvSpPr>
              <a:spLocks noChangeArrowheads="1"/>
            </p:cNvSpPr>
            <p:nvPr/>
          </p:nvSpPr>
          <p:spPr bwMode="auto">
            <a:xfrm>
              <a:off x="6705600" y="8686800"/>
              <a:ext cx="7132320" cy="566928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lgDash"/>
              <a:miter lim="800000"/>
              <a:headEnd/>
              <a:tailEnd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71" name="Text Box 130"/>
            <p:cNvSpPr txBox="1">
              <a:spLocks noChangeArrowheads="1"/>
            </p:cNvSpPr>
            <p:nvPr/>
          </p:nvSpPr>
          <p:spPr bwMode="auto">
            <a:xfrm>
              <a:off x="7924800" y="14478000"/>
              <a:ext cx="2884898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sensor network</a:t>
              </a:r>
            </a:p>
          </p:txBody>
        </p:sp>
        <p:sp>
          <p:nvSpPr>
            <p:cNvPr id="572" name="Oval 132"/>
            <p:cNvSpPr>
              <a:spLocks noChangeArrowheads="1"/>
            </p:cNvSpPr>
            <p:nvPr/>
          </p:nvSpPr>
          <p:spPr bwMode="auto">
            <a:xfrm>
              <a:off x="10677248" y="9476896"/>
              <a:ext cx="160537" cy="1685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73" name="Line 133"/>
            <p:cNvSpPr>
              <a:spLocks noChangeShapeType="1"/>
            </p:cNvSpPr>
            <p:nvPr/>
          </p:nvSpPr>
          <p:spPr bwMode="auto">
            <a:xfrm flipV="1">
              <a:off x="10061853" y="9561186"/>
              <a:ext cx="588638" cy="42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74" name="Text Box 137"/>
            <p:cNvSpPr txBox="1">
              <a:spLocks noChangeArrowheads="1"/>
            </p:cNvSpPr>
            <p:nvPr/>
          </p:nvSpPr>
          <p:spPr bwMode="auto">
            <a:xfrm>
              <a:off x="2819400" y="10287000"/>
              <a:ext cx="1061771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Tier 1</a:t>
              </a:r>
            </a:p>
          </p:txBody>
        </p:sp>
        <p:sp>
          <p:nvSpPr>
            <p:cNvPr id="575" name="Text Box 141"/>
            <p:cNvSpPr txBox="1">
              <a:spLocks noChangeArrowheads="1"/>
            </p:cNvSpPr>
            <p:nvPr/>
          </p:nvSpPr>
          <p:spPr bwMode="auto">
            <a:xfrm>
              <a:off x="7218130" y="6932382"/>
              <a:ext cx="4063616" cy="9447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Wireless transit </a:t>
              </a: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 </a:t>
              </a:r>
            </a:p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latin typeface="Arial" charset="0"/>
                  <a:ea typeface="ＭＳ Ｐゴシック" pitchFamily="-110" charset="-128"/>
                </a:rPr>
                <a:t>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        </a:t>
              </a: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network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576" name="Line 144"/>
            <p:cNvSpPr>
              <a:spLocks noChangeShapeType="1"/>
            </p:cNvSpPr>
            <p:nvPr/>
          </p:nvSpPr>
          <p:spPr bwMode="auto">
            <a:xfrm flipV="1">
              <a:off x="9982200" y="7924799"/>
              <a:ext cx="76200" cy="10667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77" name="Text Box 158"/>
            <p:cNvSpPr txBox="1">
              <a:spLocks noChangeArrowheads="1"/>
            </p:cNvSpPr>
            <p:nvPr/>
          </p:nvSpPr>
          <p:spPr bwMode="auto">
            <a:xfrm>
              <a:off x="2590800" y="3733800"/>
              <a:ext cx="1061771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Tier 3</a:t>
              </a:r>
            </a:p>
          </p:txBody>
        </p:sp>
        <p:sp>
          <p:nvSpPr>
            <p:cNvPr id="578" name="Rectangle 164"/>
            <p:cNvSpPr>
              <a:spLocks noChangeArrowheads="1"/>
            </p:cNvSpPr>
            <p:nvPr/>
          </p:nvSpPr>
          <p:spPr bwMode="auto">
            <a:xfrm>
              <a:off x="7543800" y="4891777"/>
              <a:ext cx="3148305" cy="1014984"/>
            </a:xfrm>
            <a:prstGeom prst="rect">
              <a:avLst/>
            </a:prstGeom>
            <a:solidFill>
              <a:srgbClr val="CCA1B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79" name="Text Box 165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3048000" cy="944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algn="ctr"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base</a:t>
              </a:r>
            </a:p>
            <a:p>
              <a:pPr algn="ctr"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station</a:t>
              </a:r>
            </a:p>
          </p:txBody>
        </p:sp>
        <p:sp>
          <p:nvSpPr>
            <p:cNvPr id="580" name="Line 166"/>
            <p:cNvSpPr>
              <a:spLocks noChangeShapeType="1"/>
            </p:cNvSpPr>
            <p:nvPr/>
          </p:nvSpPr>
          <p:spPr bwMode="auto">
            <a:xfrm flipV="1">
              <a:off x="10134600" y="5867400"/>
              <a:ext cx="152400" cy="8381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1" name="AutoShape 168"/>
            <p:cNvSpPr>
              <a:spLocks noChangeArrowheads="1"/>
            </p:cNvSpPr>
            <p:nvPr/>
          </p:nvSpPr>
          <p:spPr bwMode="auto">
            <a:xfrm>
              <a:off x="6217389" y="1472070"/>
              <a:ext cx="521748" cy="646225"/>
            </a:xfrm>
            <a:prstGeom prst="roundRect">
              <a:avLst>
                <a:gd name="adj" fmla="val 16667"/>
              </a:avLst>
            </a:prstGeom>
            <a:solidFill>
              <a:srgbClr val="BEDE5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2" name="AutoShape 169"/>
            <p:cNvSpPr>
              <a:spLocks noChangeArrowheads="1"/>
            </p:cNvSpPr>
            <p:nvPr/>
          </p:nvSpPr>
          <p:spPr bwMode="auto">
            <a:xfrm>
              <a:off x="8478297" y="1219200"/>
              <a:ext cx="521748" cy="646225"/>
            </a:xfrm>
            <a:prstGeom prst="roundRect">
              <a:avLst>
                <a:gd name="adj" fmla="val 16667"/>
              </a:avLst>
            </a:prstGeom>
            <a:solidFill>
              <a:srgbClr val="BEDE5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3" name="AutoShape 170"/>
            <p:cNvSpPr>
              <a:spLocks noChangeArrowheads="1"/>
            </p:cNvSpPr>
            <p:nvPr/>
          </p:nvSpPr>
          <p:spPr bwMode="auto">
            <a:xfrm>
              <a:off x="11394735" y="1233249"/>
              <a:ext cx="521748" cy="646225"/>
            </a:xfrm>
            <a:prstGeom prst="roundRect">
              <a:avLst>
                <a:gd name="adj" fmla="val 16667"/>
              </a:avLst>
            </a:prstGeom>
            <a:solidFill>
              <a:srgbClr val="BEDE5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4" name="Line 171"/>
            <p:cNvSpPr>
              <a:spLocks noChangeShapeType="1"/>
            </p:cNvSpPr>
            <p:nvPr/>
          </p:nvSpPr>
          <p:spPr bwMode="auto">
            <a:xfrm flipH="1" flipV="1">
              <a:off x="6739138" y="2048053"/>
              <a:ext cx="642151" cy="88504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5" name="Line 172"/>
            <p:cNvSpPr>
              <a:spLocks noChangeShapeType="1"/>
            </p:cNvSpPr>
            <p:nvPr/>
          </p:nvSpPr>
          <p:spPr bwMode="auto">
            <a:xfrm flipH="1" flipV="1">
              <a:off x="8866265" y="1865425"/>
              <a:ext cx="40135" cy="92719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6" name="Line 173"/>
            <p:cNvSpPr>
              <a:spLocks noChangeShapeType="1"/>
            </p:cNvSpPr>
            <p:nvPr/>
          </p:nvSpPr>
          <p:spPr bwMode="auto">
            <a:xfrm flipV="1">
              <a:off x="11234198" y="1893521"/>
              <a:ext cx="187295" cy="85694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87" name="Text Box 174"/>
            <p:cNvSpPr txBox="1">
              <a:spLocks noChangeArrowheads="1"/>
            </p:cNvSpPr>
            <p:nvPr/>
          </p:nvSpPr>
          <p:spPr bwMode="auto">
            <a:xfrm>
              <a:off x="2362200" y="1600200"/>
              <a:ext cx="1061771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Tier 4</a:t>
              </a:r>
            </a:p>
          </p:txBody>
        </p:sp>
        <p:sp>
          <p:nvSpPr>
            <p:cNvPr id="588" name="Text Box 175"/>
            <p:cNvSpPr txBox="1">
              <a:spLocks noChangeArrowheads="1"/>
            </p:cNvSpPr>
            <p:nvPr/>
          </p:nvSpPr>
          <p:spPr bwMode="auto">
            <a:xfrm>
              <a:off x="9327810" y="1222713"/>
              <a:ext cx="1261056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clients</a:t>
              </a:r>
            </a:p>
          </p:txBody>
        </p:sp>
        <p:sp>
          <p:nvSpPr>
            <p:cNvPr id="589" name="Line 122"/>
            <p:cNvSpPr>
              <a:spLocks noChangeShapeType="1"/>
            </p:cNvSpPr>
            <p:nvPr/>
          </p:nvSpPr>
          <p:spPr bwMode="auto">
            <a:xfrm flipV="1">
              <a:off x="7543800" y="10439399"/>
              <a:ext cx="1447800" cy="142844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0" name="Line 122"/>
            <p:cNvSpPr>
              <a:spLocks noChangeShapeType="1"/>
            </p:cNvSpPr>
            <p:nvPr/>
          </p:nvSpPr>
          <p:spPr bwMode="auto">
            <a:xfrm flipH="1" flipV="1">
              <a:off x="9677400" y="8001000"/>
              <a:ext cx="304800" cy="8509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1" name="Line 122"/>
            <p:cNvSpPr>
              <a:spLocks noChangeShapeType="1"/>
            </p:cNvSpPr>
            <p:nvPr/>
          </p:nvSpPr>
          <p:spPr bwMode="auto">
            <a:xfrm flipH="1" flipV="1">
              <a:off x="9753600" y="5943600"/>
              <a:ext cx="380999" cy="6858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2" name="Line 122"/>
            <p:cNvSpPr>
              <a:spLocks noChangeShapeType="1"/>
            </p:cNvSpPr>
            <p:nvPr/>
          </p:nvSpPr>
          <p:spPr bwMode="auto">
            <a:xfrm flipH="1" flipV="1">
              <a:off x="8229600" y="5943600"/>
              <a:ext cx="457200" cy="838200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prstDash val="solid"/>
              <a:round/>
              <a:headEnd type="arrow" w="med" len="med"/>
              <a:tailEnd type="none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3" name="Line 122"/>
            <p:cNvSpPr>
              <a:spLocks noChangeShapeType="1"/>
            </p:cNvSpPr>
            <p:nvPr/>
          </p:nvSpPr>
          <p:spPr bwMode="auto">
            <a:xfrm flipH="1" flipV="1">
              <a:off x="8996779" y="8001000"/>
              <a:ext cx="985421" cy="914400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prstDash val="dash"/>
              <a:round/>
              <a:headEnd type="arrow" w="med" len="med"/>
              <a:tailEnd type="none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4" name="Line 122"/>
            <p:cNvSpPr>
              <a:spLocks noChangeShapeType="1"/>
            </p:cNvSpPr>
            <p:nvPr/>
          </p:nvSpPr>
          <p:spPr bwMode="auto">
            <a:xfrm flipV="1">
              <a:off x="8153400" y="10591800"/>
              <a:ext cx="838200" cy="1143000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prstDash val="dash"/>
              <a:round/>
              <a:headEnd type="arrow" w="med" len="med"/>
              <a:tailEnd type="none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5" name="Line 122"/>
            <p:cNvSpPr>
              <a:spLocks noChangeShapeType="1"/>
            </p:cNvSpPr>
            <p:nvPr/>
          </p:nvSpPr>
          <p:spPr bwMode="auto">
            <a:xfrm flipH="1" flipV="1">
              <a:off x="7391400" y="7924800"/>
              <a:ext cx="2544651" cy="1157203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6" name="Line 122"/>
            <p:cNvSpPr>
              <a:spLocks noChangeShapeType="1"/>
            </p:cNvSpPr>
            <p:nvPr/>
          </p:nvSpPr>
          <p:spPr bwMode="auto">
            <a:xfrm flipV="1">
              <a:off x="7527706" y="5867400"/>
              <a:ext cx="320893" cy="946318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7" name="Line 149"/>
            <p:cNvSpPr>
              <a:spLocks noChangeShapeType="1"/>
            </p:cNvSpPr>
            <p:nvPr/>
          </p:nvSpPr>
          <p:spPr bwMode="auto">
            <a:xfrm>
              <a:off x="8991600" y="9982200"/>
              <a:ext cx="0" cy="505741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</p:spPr>
          <p:txBody>
            <a:bodyPr wrap="none" lIns="19214" tIns="9607" rIns="19214" bIns="9607">
              <a:spAutoFit/>
            </a:bodyPr>
            <a:lstStyle/>
            <a:p>
              <a:endParaRPr lang="en-CA"/>
            </a:p>
          </p:txBody>
        </p:sp>
        <p:sp>
          <p:nvSpPr>
            <p:cNvPr id="598" name="Rectangle 164"/>
            <p:cNvSpPr>
              <a:spLocks noChangeArrowheads="1"/>
            </p:cNvSpPr>
            <p:nvPr/>
          </p:nvSpPr>
          <p:spPr bwMode="auto">
            <a:xfrm>
              <a:off x="10668000" y="4885944"/>
              <a:ext cx="2590800" cy="1014984"/>
            </a:xfrm>
            <a:prstGeom prst="rect">
              <a:avLst/>
            </a:prstGeom>
            <a:solidFill>
              <a:srgbClr val="CCA1B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cxnSp>
          <p:nvCxnSpPr>
            <p:cNvPr id="599" name="Straight Connector 598"/>
            <p:cNvCxnSpPr/>
            <p:nvPr/>
          </p:nvCxnSpPr>
          <p:spPr>
            <a:xfrm rot="5400000">
              <a:off x="10249694" y="5388864"/>
              <a:ext cx="989806" cy="7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0" name="Text Box 165"/>
            <p:cNvSpPr txBox="1">
              <a:spLocks noChangeArrowheads="1"/>
            </p:cNvSpPr>
            <p:nvPr/>
          </p:nvSpPr>
          <p:spPr bwMode="auto">
            <a:xfrm>
              <a:off x="11049000" y="5181600"/>
              <a:ext cx="2133600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database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cxnSp>
          <p:nvCxnSpPr>
            <p:cNvPr id="601" name="Curved Connector 92"/>
            <p:cNvCxnSpPr>
              <a:endCxn id="597" idx="1"/>
            </p:cNvCxnSpPr>
            <p:nvPr/>
          </p:nvCxnSpPr>
          <p:spPr>
            <a:xfrm flipV="1">
              <a:off x="7467600" y="10487941"/>
              <a:ext cx="1524000" cy="1323059"/>
            </a:xfrm>
            <a:prstGeom prst="curvedConnector4">
              <a:avLst>
                <a:gd name="adj1" fmla="val 0"/>
                <a:gd name="adj2" fmla="val 146864"/>
              </a:avLst>
            </a:prstGeom>
            <a:ln w="25400">
              <a:solidFill>
                <a:srgbClr val="00B05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2" name="Line 122"/>
            <p:cNvSpPr>
              <a:spLocks noChangeShapeType="1"/>
            </p:cNvSpPr>
            <p:nvPr/>
          </p:nvSpPr>
          <p:spPr bwMode="auto">
            <a:xfrm flipV="1">
              <a:off x="8229600" y="3962400"/>
              <a:ext cx="579119" cy="914400"/>
            </a:xfrm>
            <a:prstGeom prst="line">
              <a:avLst/>
            </a:prstGeom>
            <a:noFill/>
            <a:ln w="25400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 wrap="square" lIns="19214" tIns="9607" rIns="19214" bIns="9607">
              <a:spAutoFit/>
            </a:bodyPr>
            <a:lstStyle/>
            <a:p>
              <a:endParaRPr lang="en-CA"/>
            </a:p>
          </p:txBody>
        </p:sp>
        <p:cxnSp>
          <p:nvCxnSpPr>
            <p:cNvPr id="603" name="Straight Arrow Connector 602"/>
            <p:cNvCxnSpPr/>
            <p:nvPr/>
          </p:nvCxnSpPr>
          <p:spPr>
            <a:xfrm rot="5400000">
              <a:off x="9449594" y="4419600"/>
              <a:ext cx="761206" cy="15319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4" name="Text Box 81"/>
            <p:cNvSpPr txBox="1">
              <a:spLocks noChangeArrowheads="1"/>
            </p:cNvSpPr>
            <p:nvPr/>
          </p:nvSpPr>
          <p:spPr bwMode="auto">
            <a:xfrm>
              <a:off x="9372600" y="12039600"/>
              <a:ext cx="2456896" cy="944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Node already</a:t>
              </a:r>
            </a:p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In the WSN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605" name="Text Box 137"/>
            <p:cNvSpPr txBox="1">
              <a:spLocks noChangeArrowheads="1"/>
            </p:cNvSpPr>
            <p:nvPr/>
          </p:nvSpPr>
          <p:spPr bwMode="auto">
            <a:xfrm>
              <a:off x="2667000" y="7543800"/>
              <a:ext cx="1061771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Tier 2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606" name="Text Box 81"/>
            <p:cNvSpPr txBox="1">
              <a:spLocks noChangeArrowheads="1"/>
            </p:cNvSpPr>
            <p:nvPr/>
          </p:nvSpPr>
          <p:spPr bwMode="auto">
            <a:xfrm>
              <a:off x="10439400" y="10439400"/>
              <a:ext cx="1768695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SWL </a:t>
              </a:r>
              <a:r>
                <a:rPr lang="en-US" sz="3000" b="1" dirty="0" err="1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Msg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607" name="Text Box 81"/>
            <p:cNvSpPr txBox="1">
              <a:spLocks noChangeArrowheads="1"/>
            </p:cNvSpPr>
            <p:nvPr/>
          </p:nvSpPr>
          <p:spPr bwMode="auto">
            <a:xfrm>
              <a:off x="10058400" y="8001000"/>
              <a:ext cx="1768695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SWL </a:t>
              </a:r>
              <a:r>
                <a:rPr lang="en-US" sz="3000" b="1" dirty="0" err="1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Msg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608" name="Text Box 81"/>
            <p:cNvSpPr txBox="1">
              <a:spLocks noChangeArrowheads="1"/>
            </p:cNvSpPr>
            <p:nvPr/>
          </p:nvSpPr>
          <p:spPr bwMode="auto">
            <a:xfrm>
              <a:off x="10210800" y="6096000"/>
              <a:ext cx="1768695" cy="48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SWL </a:t>
              </a:r>
              <a:r>
                <a:rPr lang="en-US" sz="3000" b="1" dirty="0" err="1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Msg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</p:grpSp>
      <p:grpSp>
        <p:nvGrpSpPr>
          <p:cNvPr id="615" name="Group 614"/>
          <p:cNvGrpSpPr/>
          <p:nvPr/>
        </p:nvGrpSpPr>
        <p:grpSpPr>
          <a:xfrm>
            <a:off x="457200" y="23088600"/>
            <a:ext cx="14554200" cy="8458200"/>
            <a:chOff x="1752600" y="685800"/>
            <a:chExt cx="15316200" cy="8458200"/>
          </a:xfrm>
        </p:grpSpPr>
        <p:cxnSp>
          <p:nvCxnSpPr>
            <p:cNvPr id="616" name="Straight Connector 615"/>
            <p:cNvCxnSpPr/>
            <p:nvPr/>
          </p:nvCxnSpPr>
          <p:spPr>
            <a:xfrm rot="5400000">
              <a:off x="1750361" y="5423202"/>
              <a:ext cx="7275106" cy="140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Straight Connector 616"/>
            <p:cNvCxnSpPr/>
            <p:nvPr/>
          </p:nvCxnSpPr>
          <p:spPr>
            <a:xfrm rot="16200000" flipH="1">
              <a:off x="6341490" y="5451655"/>
              <a:ext cx="7352073" cy="326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Straight Connector 617"/>
            <p:cNvCxnSpPr/>
            <p:nvPr/>
          </p:nvCxnSpPr>
          <p:spPr>
            <a:xfrm rot="16200000" flipH="1">
              <a:off x="12484600" y="5414494"/>
              <a:ext cx="7275873" cy="35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" name="Rectangle 618"/>
            <p:cNvSpPr/>
            <p:nvPr/>
          </p:nvSpPr>
          <p:spPr>
            <a:xfrm>
              <a:off x="4479044" y="685800"/>
              <a:ext cx="1992597" cy="110612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Sensor Node, s1</a:t>
              </a:r>
              <a:endParaRPr lang="en-CA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8686800" y="685800"/>
              <a:ext cx="2336149" cy="110612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Base station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1" name="Rectangle 620"/>
            <p:cNvSpPr/>
            <p:nvPr/>
          </p:nvSpPr>
          <p:spPr>
            <a:xfrm>
              <a:off x="14935200" y="762000"/>
              <a:ext cx="2130018" cy="10323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Web</a:t>
              </a:r>
            </a:p>
            <a:p>
              <a:pPr algn="ctr"/>
              <a:r>
                <a:rPr lang="en-US" sz="3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Browser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en-CA" sz="3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22" name="Straight Arrow Connector 621"/>
            <p:cNvCxnSpPr/>
            <p:nvPr/>
          </p:nvCxnSpPr>
          <p:spPr>
            <a:xfrm rot="10800000" flipV="1">
              <a:off x="9993272" y="2064774"/>
              <a:ext cx="6115213" cy="2949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Arrow Connector 622"/>
            <p:cNvCxnSpPr/>
            <p:nvPr/>
          </p:nvCxnSpPr>
          <p:spPr>
            <a:xfrm>
              <a:off x="9993272" y="2433484"/>
              <a:ext cx="6183923" cy="5899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Straight Arrow Connector 623"/>
            <p:cNvCxnSpPr/>
            <p:nvPr/>
          </p:nvCxnSpPr>
          <p:spPr>
            <a:xfrm>
              <a:off x="5394244" y="2234381"/>
              <a:ext cx="4587956" cy="3564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Straight Arrow Connector 624"/>
            <p:cNvCxnSpPr/>
            <p:nvPr/>
          </p:nvCxnSpPr>
          <p:spPr>
            <a:xfrm rot="10800000" flipV="1">
              <a:off x="5394244" y="3124199"/>
              <a:ext cx="4587956" cy="117495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Arrow Connector 625"/>
            <p:cNvCxnSpPr/>
            <p:nvPr/>
          </p:nvCxnSpPr>
          <p:spPr>
            <a:xfrm>
              <a:off x="5325533" y="4299155"/>
              <a:ext cx="4656667" cy="7300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Straight Arrow Connector 626"/>
            <p:cNvCxnSpPr/>
            <p:nvPr/>
          </p:nvCxnSpPr>
          <p:spPr>
            <a:xfrm rot="10800000" flipV="1">
              <a:off x="5394244" y="5257799"/>
              <a:ext cx="4587956" cy="51619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8" name="TextBox 627"/>
            <p:cNvSpPr txBox="1"/>
            <p:nvPr/>
          </p:nvSpPr>
          <p:spPr>
            <a:xfrm>
              <a:off x="1752600" y="1865671"/>
              <a:ext cx="4122615" cy="1876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New node s1, starts communication with the gateway and the base station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9" name="TextBox 628"/>
            <p:cNvSpPr txBox="1"/>
            <p:nvPr/>
          </p:nvSpPr>
          <p:spPr>
            <a:xfrm>
              <a:off x="6562318" y="1939413"/>
              <a:ext cx="1786467" cy="536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S1.t()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0" name="TextBox 629"/>
            <p:cNvSpPr txBox="1"/>
            <p:nvPr/>
          </p:nvSpPr>
          <p:spPr>
            <a:xfrm>
              <a:off x="10061982" y="2654709"/>
              <a:ext cx="3366803" cy="982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S1 unknown,</a:t>
              </a:r>
            </a:p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Request Announce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1" name="TextBox 630"/>
            <p:cNvSpPr txBox="1"/>
            <p:nvPr/>
          </p:nvSpPr>
          <p:spPr>
            <a:xfrm>
              <a:off x="6287477" y="3266768"/>
              <a:ext cx="22469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S1.ga()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2" name="TextBox 631"/>
            <p:cNvSpPr txBox="1"/>
            <p:nvPr/>
          </p:nvSpPr>
          <p:spPr>
            <a:xfrm>
              <a:off x="3516770" y="4191000"/>
              <a:ext cx="2198728" cy="536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Response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3" name="TextBox 632"/>
            <p:cNvSpPr txBox="1"/>
            <p:nvPr/>
          </p:nvSpPr>
          <p:spPr>
            <a:xfrm>
              <a:off x="6905870" y="4038600"/>
              <a:ext cx="368593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Announce()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" name="TextBox 633"/>
            <p:cNvSpPr txBox="1"/>
            <p:nvPr/>
          </p:nvSpPr>
          <p:spPr>
            <a:xfrm>
              <a:off x="6081346" y="5110316"/>
              <a:ext cx="2542279" cy="536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Ack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()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" name="TextBox 634"/>
            <p:cNvSpPr txBox="1"/>
            <p:nvPr/>
          </p:nvSpPr>
          <p:spPr>
            <a:xfrm>
              <a:off x="11298766" y="1696065"/>
              <a:ext cx="356023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Send network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6" name="TextBox 635"/>
            <p:cNvSpPr txBox="1"/>
            <p:nvPr/>
          </p:nvSpPr>
          <p:spPr>
            <a:xfrm>
              <a:off x="12192000" y="2286001"/>
              <a:ext cx="48768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Sent the latest network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37" name="Straight Arrow Connector 636"/>
            <p:cNvCxnSpPr/>
            <p:nvPr/>
          </p:nvCxnSpPr>
          <p:spPr>
            <a:xfrm rot="10800000" flipV="1">
              <a:off x="9993272" y="5899355"/>
              <a:ext cx="6115213" cy="2949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Straight Arrow Connector 637"/>
            <p:cNvCxnSpPr/>
            <p:nvPr/>
          </p:nvCxnSpPr>
          <p:spPr>
            <a:xfrm>
              <a:off x="9993272" y="6268064"/>
              <a:ext cx="6115213" cy="10323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9" name="TextBox 638"/>
            <p:cNvSpPr txBox="1"/>
            <p:nvPr/>
          </p:nvSpPr>
          <p:spPr>
            <a:xfrm>
              <a:off x="11298766" y="5530645"/>
              <a:ext cx="432223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Send network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0" name="TextBox 639"/>
            <p:cNvSpPr txBox="1"/>
            <p:nvPr/>
          </p:nvSpPr>
          <p:spPr>
            <a:xfrm>
              <a:off x="11049000" y="6120580"/>
              <a:ext cx="533432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Sent the latest network,</a:t>
              </a:r>
            </a:p>
            <a:p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      with new node s1</a:t>
              </a:r>
              <a:endParaRPr lang="en-CA" sz="30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41" name="Picture 640" descr="mitac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33299400"/>
            <a:ext cx="2819400" cy="2432223"/>
          </a:xfrm>
          <a:prstGeom prst="rect">
            <a:avLst/>
          </a:prstGeom>
        </p:spPr>
      </p:pic>
      <p:sp>
        <p:nvSpPr>
          <p:cNvPr id="672" name="Text Box 81"/>
          <p:cNvSpPr txBox="1">
            <a:spLocks noChangeArrowheads="1"/>
          </p:cNvSpPr>
          <p:nvPr/>
        </p:nvSpPr>
        <p:spPr bwMode="auto">
          <a:xfrm>
            <a:off x="23393400" y="7772400"/>
            <a:ext cx="1768695" cy="48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1180" tIns="10590" rIns="21180" bIns="10590">
            <a:spAutoFit/>
          </a:bodyPr>
          <a:lstStyle/>
          <a:p>
            <a:pPr defTabSz="912813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Arial" charset="0"/>
                <a:ea typeface="ＭＳ Ｐゴシック" pitchFamily="-110" charset="-128"/>
              </a:rPr>
              <a:t>SWL </a:t>
            </a:r>
            <a:r>
              <a:rPr lang="en-US" sz="3000" b="1" dirty="0" err="1" smtClean="0">
                <a:solidFill>
                  <a:schemeClr val="tx1"/>
                </a:solidFill>
                <a:latin typeface="Arial" charset="0"/>
                <a:ea typeface="ＭＳ Ｐゴシック" pitchFamily="-110" charset="-128"/>
              </a:rPr>
              <a:t>Msg</a:t>
            </a:r>
            <a:endParaRPr lang="en-US" sz="3000" b="1" dirty="0">
              <a:solidFill>
                <a:schemeClr val="tx1"/>
              </a:solidFill>
              <a:latin typeface="Arial" charset="0"/>
              <a:ea typeface="ＭＳ Ｐゴシック" pitchFamily="-110" charset="-128"/>
            </a:endParaRPr>
          </a:p>
        </p:txBody>
      </p:sp>
      <p:grpSp>
        <p:nvGrpSpPr>
          <p:cNvPr id="673" name="Group 672"/>
          <p:cNvGrpSpPr/>
          <p:nvPr/>
        </p:nvGrpSpPr>
        <p:grpSpPr>
          <a:xfrm>
            <a:off x="28727400" y="5943600"/>
            <a:ext cx="7467600" cy="11460317"/>
            <a:chOff x="12573000" y="1371600"/>
            <a:chExt cx="7467600" cy="11460317"/>
          </a:xfrm>
        </p:grpSpPr>
        <p:sp>
          <p:nvSpPr>
            <p:cNvPr id="674" name="Text Box 165"/>
            <p:cNvSpPr txBox="1">
              <a:spLocks noChangeArrowheads="1"/>
            </p:cNvSpPr>
            <p:nvPr/>
          </p:nvSpPr>
          <p:spPr bwMode="auto">
            <a:xfrm>
              <a:off x="14325600" y="10668000"/>
              <a:ext cx="3962400" cy="944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Wireless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Communication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sp>
          <p:nvSpPr>
            <p:cNvPr id="675" name="Text Box 81"/>
            <p:cNvSpPr txBox="1">
              <a:spLocks noChangeArrowheads="1"/>
            </p:cNvSpPr>
            <p:nvPr/>
          </p:nvSpPr>
          <p:spPr bwMode="auto">
            <a:xfrm>
              <a:off x="14306304" y="1600200"/>
              <a:ext cx="3524496" cy="944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A New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Node with </a:t>
              </a:r>
            </a:p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4 sensors attached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grpSp>
          <p:nvGrpSpPr>
            <p:cNvPr id="676" name="Group 161"/>
            <p:cNvGrpSpPr/>
            <p:nvPr/>
          </p:nvGrpSpPr>
          <p:grpSpPr>
            <a:xfrm>
              <a:off x="12801600" y="1676402"/>
              <a:ext cx="1208510" cy="1517214"/>
              <a:chOff x="12801602" y="4953002"/>
              <a:chExt cx="1208510" cy="1517214"/>
            </a:xfrm>
          </p:grpSpPr>
          <p:grpSp>
            <p:nvGrpSpPr>
              <p:cNvPr id="695" name="Group 70"/>
              <p:cNvGrpSpPr>
                <a:grpSpLocks/>
              </p:cNvGrpSpPr>
              <p:nvPr/>
            </p:nvGrpSpPr>
            <p:grpSpPr bwMode="auto">
              <a:xfrm rot="16200000">
                <a:off x="12797062" y="4957542"/>
                <a:ext cx="674321" cy="665242"/>
                <a:chOff x="1192" y="2184"/>
                <a:chExt cx="192" cy="240"/>
              </a:xfrm>
            </p:grpSpPr>
            <p:sp>
              <p:nvSpPr>
                <p:cNvPr id="704" name="Rectangle 71"/>
                <p:cNvSpPr>
                  <a:spLocks noChangeArrowheads="1"/>
                </p:cNvSpPr>
                <p:nvPr/>
              </p:nvSpPr>
              <p:spPr bwMode="auto">
                <a:xfrm>
                  <a:off x="1192" y="2280"/>
                  <a:ext cx="192" cy="144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lIns="19214" tIns="9607" rIns="19214" bIns="9607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705" name="Line 72"/>
                <p:cNvSpPr>
                  <a:spLocks noChangeShapeType="1"/>
                </p:cNvSpPr>
                <p:nvPr/>
              </p:nvSpPr>
              <p:spPr bwMode="auto">
                <a:xfrm>
                  <a:off x="1352" y="2184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lIns="19214" tIns="9607" rIns="19214" bIns="9607">
                  <a:spAutoFit/>
                </a:bodyPr>
                <a:lstStyle/>
                <a:p>
                  <a:endParaRPr lang="en-CA"/>
                </a:p>
              </p:txBody>
            </p:sp>
          </p:grpSp>
          <p:sp>
            <p:nvSpPr>
              <p:cNvPr id="696" name="Oval 73"/>
              <p:cNvSpPr>
                <a:spLocks noChangeArrowheads="1"/>
              </p:cNvSpPr>
              <p:nvPr/>
            </p:nvSpPr>
            <p:spPr bwMode="auto">
              <a:xfrm rot="16200000">
                <a:off x="13127532" y="6305353"/>
                <a:ext cx="168581" cy="1330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697" name="Oval 74"/>
              <p:cNvSpPr>
                <a:spLocks noChangeArrowheads="1"/>
              </p:cNvSpPr>
              <p:nvPr/>
            </p:nvSpPr>
            <p:spPr bwMode="auto">
              <a:xfrm rot="16200000">
                <a:off x="13659725" y="6319402"/>
                <a:ext cx="168581" cy="1330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698" name="Oval 75"/>
              <p:cNvSpPr>
                <a:spLocks noChangeArrowheads="1"/>
              </p:cNvSpPr>
              <p:nvPr/>
            </p:nvSpPr>
            <p:spPr bwMode="auto">
              <a:xfrm rot="16200000">
                <a:off x="13781686" y="5771516"/>
                <a:ext cx="168581" cy="1330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699" name="Oval 76"/>
              <p:cNvSpPr>
                <a:spLocks noChangeArrowheads="1"/>
              </p:cNvSpPr>
              <p:nvPr/>
            </p:nvSpPr>
            <p:spPr bwMode="auto">
              <a:xfrm rot="16200000">
                <a:off x="13859297" y="5111244"/>
                <a:ext cx="168581" cy="1330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700" name="Line 77"/>
              <p:cNvSpPr>
                <a:spLocks noChangeShapeType="1"/>
              </p:cNvSpPr>
              <p:nvPr/>
            </p:nvSpPr>
            <p:spPr bwMode="auto">
              <a:xfrm rot="16200000">
                <a:off x="12895733" y="5971499"/>
                <a:ext cx="6321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701" name="Line 78"/>
              <p:cNvSpPr>
                <a:spLocks noChangeShapeType="1"/>
              </p:cNvSpPr>
              <p:nvPr/>
            </p:nvSpPr>
            <p:spPr bwMode="auto">
              <a:xfrm rot="16200000" flipV="1">
                <a:off x="13212826" y="5795582"/>
                <a:ext cx="674321" cy="3658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702" name="Line 79"/>
              <p:cNvSpPr>
                <a:spLocks noChangeShapeType="1"/>
              </p:cNvSpPr>
              <p:nvPr/>
            </p:nvSpPr>
            <p:spPr bwMode="auto">
              <a:xfrm rot="16200000" flipV="1">
                <a:off x="13541827" y="5552318"/>
                <a:ext cx="182628" cy="3326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703" name="Line 80"/>
              <p:cNvSpPr>
                <a:spLocks noChangeShapeType="1"/>
              </p:cNvSpPr>
              <p:nvPr/>
            </p:nvSpPr>
            <p:spPr bwMode="auto">
              <a:xfrm rot="16200000" flipH="1" flipV="1">
                <a:off x="13676011" y="4979675"/>
                <a:ext cx="14049" cy="4102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9214" tIns="9607" rIns="19214" bIns="9607">
                <a:spAutoFit/>
              </a:bodyPr>
              <a:lstStyle/>
              <a:p>
                <a:endParaRPr lang="en-CA"/>
              </a:p>
            </p:txBody>
          </p:sp>
        </p:grpSp>
        <p:sp>
          <p:nvSpPr>
            <p:cNvPr id="677" name="Text Box 81"/>
            <p:cNvSpPr txBox="1">
              <a:spLocks noChangeArrowheads="1"/>
            </p:cNvSpPr>
            <p:nvPr/>
          </p:nvSpPr>
          <p:spPr bwMode="auto">
            <a:xfrm>
              <a:off x="14249400" y="3505200"/>
              <a:ext cx="5383466" cy="186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marL="514350" indent="-514350" defTabSz="912813" eaLnBrk="0">
                <a:lnSpc>
                  <a:spcPct val="100000"/>
                </a:lnSpc>
                <a:buClrTx/>
                <a:buSzTx/>
                <a:buFontTx/>
                <a:buAutoNum type="arabicPeriod"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New Node starts sending </a:t>
              </a:r>
              <a:endParaRPr lang="en-US" sz="3000" b="1" dirty="0">
                <a:latin typeface="Arial" charset="0"/>
                <a:ea typeface="ＭＳ Ｐゴシック" pitchFamily="-110" charset="-128"/>
              </a:endParaRP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SWL </a:t>
              </a:r>
              <a:r>
                <a:rPr lang="en-US" sz="3000" b="1" dirty="0" err="1" smtClean="0">
                  <a:latin typeface="Arial" charset="0"/>
                  <a:ea typeface="ＭＳ Ｐゴシック" pitchFamily="-110" charset="-128"/>
                </a:rPr>
                <a:t>Msg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 to the base station </a:t>
              </a: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via gateway or a nearby</a:t>
              </a: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>
                  <a:latin typeface="Arial" charset="0"/>
                  <a:ea typeface="ＭＳ Ｐゴシック" pitchFamily="-110" charset="-128"/>
                </a:rPr>
                <a:t>n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ode already in WSN.</a:t>
              </a:r>
            </a:p>
          </p:txBody>
        </p:sp>
        <p:cxnSp>
          <p:nvCxnSpPr>
            <p:cNvPr id="678" name="Straight Arrow Connector 677"/>
            <p:cNvCxnSpPr/>
            <p:nvPr/>
          </p:nvCxnSpPr>
          <p:spPr>
            <a:xfrm>
              <a:off x="13030200" y="5867400"/>
              <a:ext cx="762000" cy="158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9" name="Text Box 81"/>
            <p:cNvSpPr txBox="1">
              <a:spLocks noChangeArrowheads="1"/>
            </p:cNvSpPr>
            <p:nvPr/>
          </p:nvSpPr>
          <p:spPr bwMode="auto">
            <a:xfrm>
              <a:off x="14325600" y="5486400"/>
              <a:ext cx="5010608" cy="186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180" tIns="10590" rIns="21180" bIns="10590">
              <a:spAutoFit/>
            </a:bodyPr>
            <a:lstStyle/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2. Base station sending </a:t>
              </a: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RequestAnnounce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msg. to</a:t>
              </a: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the new node in WSN via</a:t>
              </a: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the gateway</a:t>
              </a:r>
            </a:p>
          </p:txBody>
        </p:sp>
        <p:cxnSp>
          <p:nvCxnSpPr>
            <p:cNvPr id="680" name="Straight Arrow Connector 679"/>
            <p:cNvCxnSpPr/>
            <p:nvPr/>
          </p:nvCxnSpPr>
          <p:spPr>
            <a:xfrm>
              <a:off x="13106400" y="8001000"/>
              <a:ext cx="762000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Straight Arrow Connector 680"/>
            <p:cNvCxnSpPr/>
            <p:nvPr/>
          </p:nvCxnSpPr>
          <p:spPr>
            <a:xfrm>
              <a:off x="13030200" y="3962400"/>
              <a:ext cx="7620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2" name="Rectangle 681"/>
            <p:cNvSpPr/>
            <p:nvPr/>
          </p:nvSpPr>
          <p:spPr>
            <a:xfrm>
              <a:off x="12573000" y="1371600"/>
              <a:ext cx="1524000" cy="1981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3" name="Rectangle 682"/>
            <p:cNvSpPr/>
            <p:nvPr/>
          </p:nvSpPr>
          <p:spPr>
            <a:xfrm>
              <a:off x="12877800" y="3733800"/>
              <a:ext cx="9906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4" name="Rectangle 683"/>
            <p:cNvSpPr/>
            <p:nvPr/>
          </p:nvSpPr>
          <p:spPr>
            <a:xfrm>
              <a:off x="12877800" y="56388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5" name="Rectangle 684"/>
            <p:cNvSpPr/>
            <p:nvPr/>
          </p:nvSpPr>
          <p:spPr>
            <a:xfrm>
              <a:off x="12877800" y="7772400"/>
              <a:ext cx="12192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6" name="Text Box 81"/>
            <p:cNvSpPr txBox="1">
              <a:spLocks noChangeArrowheads="1"/>
            </p:cNvSpPr>
            <p:nvPr/>
          </p:nvSpPr>
          <p:spPr bwMode="auto">
            <a:xfrm>
              <a:off x="14401800" y="7620000"/>
              <a:ext cx="5638800" cy="140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>
                  <a:latin typeface="Arial" charset="0"/>
                  <a:ea typeface="ＭＳ Ｐゴシック" pitchFamily="-110" charset="-128"/>
                </a:rPr>
                <a:t>3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. Node sending </a:t>
              </a:r>
              <a:endParaRPr lang="en-US" sz="3000" b="1" dirty="0" smtClean="0">
                <a:latin typeface="Arial" charset="0"/>
                <a:ea typeface="ＭＳ Ｐゴシック" pitchFamily="-110" charset="-128"/>
              </a:endParaRP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R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esponseAnnounce</a:t>
              </a:r>
              <a:endParaRPr lang="en-US" sz="3000" b="1" dirty="0" smtClean="0">
                <a:latin typeface="Arial" charset="0"/>
                <a:ea typeface="ＭＳ Ｐゴシック" pitchFamily="-110" charset="-128"/>
              </a:endParaRPr>
            </a:p>
            <a:p>
              <a:pPr marL="514350" indent="-514350" defTabSz="912813" eaLnBrk="0">
                <a:lnSpc>
                  <a:spcPct val="100000"/>
                </a:lnSpc>
                <a:buClrTx/>
                <a:buSzTx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message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to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the base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station.</a:t>
              </a:r>
            </a:p>
          </p:txBody>
        </p:sp>
        <p:cxnSp>
          <p:nvCxnSpPr>
            <p:cNvPr id="687" name="Straight Arrow Connector 686"/>
            <p:cNvCxnSpPr/>
            <p:nvPr/>
          </p:nvCxnSpPr>
          <p:spPr>
            <a:xfrm>
              <a:off x="13106400" y="11049000"/>
              <a:ext cx="762000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8" name="Rectangle 687"/>
            <p:cNvSpPr/>
            <p:nvPr/>
          </p:nvSpPr>
          <p:spPr>
            <a:xfrm>
              <a:off x="12877800" y="10820400"/>
              <a:ext cx="12192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89" name="Straight Arrow Connector 688"/>
            <p:cNvCxnSpPr/>
            <p:nvPr/>
          </p:nvCxnSpPr>
          <p:spPr>
            <a:xfrm>
              <a:off x="13106400" y="12115800"/>
              <a:ext cx="762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Rectangle 689"/>
            <p:cNvSpPr/>
            <p:nvPr/>
          </p:nvSpPr>
          <p:spPr>
            <a:xfrm>
              <a:off x="12877800" y="11887200"/>
              <a:ext cx="12192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1" name="Text Box 165"/>
            <p:cNvSpPr txBox="1">
              <a:spLocks noChangeArrowheads="1"/>
            </p:cNvSpPr>
            <p:nvPr/>
          </p:nvSpPr>
          <p:spPr bwMode="auto">
            <a:xfrm>
              <a:off x="14401800" y="11887200"/>
              <a:ext cx="3810000" cy="944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solidFill>
                    <a:schemeClr val="tx1"/>
                  </a:solidFill>
                  <a:latin typeface="Arial" charset="0"/>
                  <a:ea typeface="ＭＳ Ｐゴシック" pitchFamily="-110" charset="-128"/>
                </a:rPr>
                <a:t>Wired</a:t>
              </a:r>
            </a:p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Communication</a:t>
              </a:r>
              <a:endParaRPr lang="en-US" sz="3000" b="1" dirty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  <p:cxnSp>
          <p:nvCxnSpPr>
            <p:cNvPr id="692" name="Straight Arrow Connector 691"/>
            <p:cNvCxnSpPr/>
            <p:nvPr/>
          </p:nvCxnSpPr>
          <p:spPr>
            <a:xfrm>
              <a:off x="13106400" y="9525000"/>
              <a:ext cx="762000" cy="1588"/>
            </a:xfrm>
            <a:prstGeom prst="straightConnector1">
              <a:avLst/>
            </a:prstGeom>
            <a:ln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3" name="Rectangle 692"/>
            <p:cNvSpPr/>
            <p:nvPr/>
          </p:nvSpPr>
          <p:spPr>
            <a:xfrm>
              <a:off x="12877800" y="9296400"/>
              <a:ext cx="12192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4" name="Text Box 165"/>
            <p:cNvSpPr txBox="1">
              <a:spLocks noChangeArrowheads="1"/>
            </p:cNvSpPr>
            <p:nvPr/>
          </p:nvSpPr>
          <p:spPr bwMode="auto">
            <a:xfrm>
              <a:off x="14325600" y="9144000"/>
              <a:ext cx="5105400" cy="140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180" tIns="10590" rIns="21180" bIns="10590">
              <a:spAutoFit/>
            </a:bodyPr>
            <a:lstStyle/>
            <a:p>
              <a:pPr defTabSz="912813" eaLnBrk="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4.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ResponseAnnounce+ </a:t>
              </a:r>
              <a:r>
                <a:rPr lang="en-US" sz="3000" b="1" dirty="0" smtClean="0">
                  <a:latin typeface="Arial" charset="0"/>
                  <a:ea typeface="ＭＳ Ｐゴシック" pitchFamily="-110" charset="-128"/>
                </a:rPr>
                <a:t>sent by the base station to the web browser</a:t>
              </a:r>
              <a:endParaRPr lang="en-US" sz="3000" b="1" dirty="0" smtClean="0">
                <a:solidFill>
                  <a:schemeClr val="tx1"/>
                </a:solidFill>
                <a:latin typeface="Arial" charset="0"/>
                <a:ea typeface="ＭＳ Ｐゴシック" pitchFamily="-110" charset="-128"/>
              </a:endParaRPr>
            </a:p>
          </p:txBody>
        </p:sp>
      </p:grpSp>
      <p:grpSp>
        <p:nvGrpSpPr>
          <p:cNvPr id="706" name="Group 705"/>
          <p:cNvGrpSpPr/>
          <p:nvPr/>
        </p:nvGrpSpPr>
        <p:grpSpPr>
          <a:xfrm>
            <a:off x="15849600" y="20116800"/>
            <a:ext cx="6400800" cy="2743200"/>
            <a:chOff x="2895600" y="4419600"/>
            <a:chExt cx="6400800" cy="2743200"/>
          </a:xfrm>
        </p:grpSpPr>
        <p:sp>
          <p:nvSpPr>
            <p:cNvPr id="707" name="Rounded Rectangle 706"/>
            <p:cNvSpPr/>
            <p:nvPr/>
          </p:nvSpPr>
          <p:spPr>
            <a:xfrm>
              <a:off x="2895600" y="4419600"/>
              <a:ext cx="64008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NodeUUID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8" name="Rounded Rectangle 707"/>
            <p:cNvSpPr/>
            <p:nvPr/>
          </p:nvSpPr>
          <p:spPr>
            <a:xfrm>
              <a:off x="2895600" y="4876800"/>
              <a:ext cx="36576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Node Latitude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9" name="Rounded Rectangle 708"/>
            <p:cNvSpPr/>
            <p:nvPr/>
          </p:nvSpPr>
          <p:spPr>
            <a:xfrm>
              <a:off x="2895600" y="5334000"/>
              <a:ext cx="36576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Node Longitude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0" name="Rounded Rectangle 709"/>
            <p:cNvSpPr/>
            <p:nvPr/>
          </p:nvSpPr>
          <p:spPr>
            <a:xfrm>
              <a:off x="2895600" y="5791200"/>
              <a:ext cx="64008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Sensor UUID1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1" name="Rounded Rectangle 710"/>
            <p:cNvSpPr/>
            <p:nvPr/>
          </p:nvSpPr>
          <p:spPr>
            <a:xfrm>
              <a:off x="2895600" y="6248400"/>
              <a:ext cx="64008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2" name="Rounded Rectangle 711"/>
            <p:cNvSpPr/>
            <p:nvPr/>
          </p:nvSpPr>
          <p:spPr>
            <a:xfrm>
              <a:off x="2895600" y="6705600"/>
              <a:ext cx="64008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Sensor </a:t>
              </a:r>
              <a:r>
                <a:rPr lang="en-US" sz="30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UUIDn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3" name="Rounded Rectangle 712"/>
            <p:cNvSpPr/>
            <p:nvPr/>
          </p:nvSpPr>
          <p:spPr>
            <a:xfrm>
              <a:off x="6553200" y="4876800"/>
              <a:ext cx="27432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Session ID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4" name="Rounded Rectangle 713"/>
            <p:cNvSpPr/>
            <p:nvPr/>
          </p:nvSpPr>
          <p:spPr>
            <a:xfrm>
              <a:off x="6553200" y="5334000"/>
              <a:ext cx="2743200" cy="45720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</a:t>
              </a:r>
              <a:endParaRPr lang="en-CA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17" name="Rectangle 716"/>
          <p:cNvSpPr/>
          <p:nvPr/>
        </p:nvSpPr>
        <p:spPr>
          <a:xfrm>
            <a:off x="15544800" y="23088600"/>
            <a:ext cx="10210800" cy="67056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Sample format of  </a:t>
            </a:r>
            <a:r>
              <a:rPr lang="en-US" sz="4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ResponseAnnounce message</a:t>
            </a:r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9" name="Rectangle 718"/>
          <p:cNvSpPr/>
          <p:nvPr/>
        </p:nvSpPr>
        <p:spPr>
          <a:xfrm>
            <a:off x="17830800" y="24536400"/>
            <a:ext cx="5638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200" dirty="0">
                <a:latin typeface="Arial" pitchFamily="34" charset="0"/>
                <a:cs typeface="Arial" pitchFamily="34" charset="0"/>
              </a:rPr>
              <a:t>response{</a:t>
            </a:r>
          </a:p>
          <a:p>
            <a:r>
              <a:rPr lang="en-CA" sz="3200" dirty="0" err="1">
                <a:latin typeface="Arial" pitchFamily="34" charset="0"/>
                <a:cs typeface="Arial" pitchFamily="34" charset="0"/>
              </a:rPr>
              <a:t>nid</a:t>
            </a:r>
            <a:r>
              <a:rPr lang="en-CA" sz="3200" dirty="0">
                <a:latin typeface="Arial" pitchFamily="34" charset="0"/>
                <a:cs typeface="Arial" pitchFamily="34" charset="0"/>
              </a:rPr>
              <a:t>=46f52dc76c6042319;</a:t>
            </a:r>
          </a:p>
          <a:p>
            <a:r>
              <a:rPr lang="en-CA" sz="3200" dirty="0" err="1">
                <a:latin typeface="Arial" pitchFamily="34" charset="0"/>
                <a:cs typeface="Arial" pitchFamily="34" charset="0"/>
              </a:rPr>
              <a:t>lt</a:t>
            </a:r>
            <a:r>
              <a:rPr lang="en-CA" sz="3200" dirty="0">
                <a:latin typeface="Arial" pitchFamily="34" charset="0"/>
                <a:cs typeface="Arial" pitchFamily="34" charset="0"/>
              </a:rPr>
              <a:t>=N45,94,599999;s=97;</a:t>
            </a:r>
          </a:p>
          <a:p>
            <a:r>
              <a:rPr lang="en-CA" sz="3200" dirty="0" err="1">
                <a:latin typeface="Arial" pitchFamily="34" charset="0"/>
                <a:cs typeface="Arial" pitchFamily="34" charset="0"/>
              </a:rPr>
              <a:t>ln</a:t>
            </a:r>
            <a:r>
              <a:rPr lang="en-CA" sz="3200" dirty="0">
                <a:latin typeface="Arial" pitchFamily="34" charset="0"/>
                <a:cs typeface="Arial" pitchFamily="34" charset="0"/>
              </a:rPr>
              <a:t>=W66,63,339128;n=3;</a:t>
            </a:r>
          </a:p>
          <a:p>
            <a:r>
              <a:rPr lang="en-CA" sz="3200" dirty="0">
                <a:latin typeface="Arial" pitchFamily="34" charset="0"/>
                <a:cs typeface="Arial" pitchFamily="34" charset="0"/>
              </a:rPr>
              <a:t>SID=c6cf046dc1fa4e638;</a:t>
            </a:r>
          </a:p>
          <a:p>
            <a:r>
              <a:rPr lang="en-CA" sz="3200" dirty="0" smtClean="0">
                <a:latin typeface="Arial" pitchFamily="34" charset="0"/>
                <a:cs typeface="Arial" pitchFamily="34" charset="0"/>
              </a:rPr>
              <a:t>SID=cfdf449efd554fe0b;</a:t>
            </a:r>
            <a:endParaRPr lang="en-CA" sz="3200" dirty="0">
              <a:latin typeface="Arial" pitchFamily="34" charset="0"/>
              <a:cs typeface="Arial" pitchFamily="34" charset="0"/>
            </a:endParaRPr>
          </a:p>
          <a:p>
            <a:r>
              <a:rPr lang="en-CA" sz="3200" dirty="0">
                <a:latin typeface="Arial" pitchFamily="34" charset="0"/>
                <a:cs typeface="Arial" pitchFamily="34" charset="0"/>
              </a:rPr>
              <a:t>SID=391e816927484bcbb;</a:t>
            </a:r>
          </a:p>
          <a:p>
            <a:r>
              <a:rPr lang="en-CA" sz="3200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723" name="Text Box 81"/>
          <p:cNvSpPr txBox="1">
            <a:spLocks noChangeArrowheads="1"/>
          </p:cNvSpPr>
          <p:nvPr/>
        </p:nvSpPr>
        <p:spPr bwMode="auto">
          <a:xfrm>
            <a:off x="15621000" y="28803600"/>
            <a:ext cx="9906000" cy="100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1180" tIns="10590" rIns="21180" bIns="10590">
            <a:spAutoFit/>
          </a:bodyPr>
          <a:lstStyle/>
          <a:p>
            <a:pPr defTabSz="912813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3200" dirty="0" smtClean="0">
                <a:latin typeface="Arial" charset="0"/>
                <a:ea typeface="ＭＳ Ｐゴシック" pitchFamily="-110" charset="-128"/>
              </a:rPr>
              <a:t>Sent from the new node in WSN and collected by the base station.</a:t>
            </a:r>
            <a:endParaRPr lang="en-US" sz="3200" dirty="0">
              <a:solidFill>
                <a:schemeClr val="tx1"/>
              </a:solidFill>
              <a:latin typeface="Arial" charset="0"/>
              <a:ea typeface="ＭＳ Ｐゴシック" pitchFamily="-110" charset="-128"/>
            </a:endParaRPr>
          </a:p>
        </p:txBody>
      </p:sp>
      <p:sp>
        <p:nvSpPr>
          <p:cNvPr id="724" name="Rectangle 723"/>
          <p:cNvSpPr/>
          <p:nvPr/>
        </p:nvSpPr>
        <p:spPr>
          <a:xfrm>
            <a:off x="28498800" y="5715000"/>
            <a:ext cx="7315200" cy="118110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5" name="Rectangle 724"/>
          <p:cNvSpPr/>
          <p:nvPr/>
        </p:nvSpPr>
        <p:spPr>
          <a:xfrm>
            <a:off x="15544800" y="29870400"/>
            <a:ext cx="10210800" cy="6096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Proposed Sensor Observation Service (SOS) interface with Dynamic </a:t>
            </a:r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SWL</a:t>
            </a:r>
          </a:p>
          <a:p>
            <a:pPr algn="ctr"/>
            <a:endParaRPr lang="en-US" sz="32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7" name="Text Box 81"/>
          <p:cNvSpPr txBox="1">
            <a:spLocks noChangeArrowheads="1"/>
          </p:cNvSpPr>
          <p:nvPr/>
        </p:nvSpPr>
        <p:spPr bwMode="auto">
          <a:xfrm>
            <a:off x="26212800" y="34290000"/>
            <a:ext cx="9906000" cy="14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1180" tIns="10590" rIns="21180" bIns="10590">
            <a:spAutoFit/>
          </a:bodyPr>
          <a:lstStyle/>
          <a:p>
            <a:pPr defTabSz="912813" eaLnBrk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3200" dirty="0" smtClean="0">
                <a:latin typeface="Arial" charset="0"/>
                <a:ea typeface="ＭＳ Ｐゴシック" pitchFamily="-110" charset="-128"/>
              </a:rPr>
              <a:t>Triangle represents a sensor node, circles </a:t>
            </a:r>
            <a:r>
              <a:rPr lang="en-US" sz="3200" dirty="0" smtClean="0">
                <a:latin typeface="Arial" charset="0"/>
                <a:ea typeface="ＭＳ Ｐゴシック" pitchFamily="-110" charset="-128"/>
              </a:rPr>
              <a:t>represent the </a:t>
            </a:r>
            <a:r>
              <a:rPr lang="en-US" sz="3200" dirty="0" smtClean="0">
                <a:latin typeface="Arial" charset="0"/>
                <a:ea typeface="ＭＳ Ｐゴシック" pitchFamily="-110" charset="-128"/>
              </a:rPr>
              <a:t>sensor(s) attached to the node and rectangle represents the gateway.</a:t>
            </a:r>
            <a:endParaRPr lang="en-US" sz="3200" dirty="0">
              <a:solidFill>
                <a:schemeClr val="tx1"/>
              </a:solidFill>
              <a:latin typeface="Arial" charset="0"/>
              <a:ea typeface="ＭＳ Ｐゴシック" pitchFamily="-110" charset="-128"/>
            </a:endParaRPr>
          </a:p>
        </p:txBody>
      </p:sp>
      <p:grpSp>
        <p:nvGrpSpPr>
          <p:cNvPr id="746" name="Group 745"/>
          <p:cNvGrpSpPr/>
          <p:nvPr/>
        </p:nvGrpSpPr>
        <p:grpSpPr>
          <a:xfrm>
            <a:off x="15621000" y="31013400"/>
            <a:ext cx="9989731" cy="4876800"/>
            <a:chOff x="1100230" y="1371600"/>
            <a:chExt cx="14210653" cy="5181600"/>
          </a:xfrm>
        </p:grpSpPr>
        <p:sp>
          <p:nvSpPr>
            <p:cNvPr id="747" name="Rectangle 746"/>
            <p:cNvSpPr/>
            <p:nvPr/>
          </p:nvSpPr>
          <p:spPr>
            <a:xfrm>
              <a:off x="1100230" y="4791456"/>
              <a:ext cx="2926705" cy="1152143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SOS Consumer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" name="Cloud 747"/>
            <p:cNvSpPr/>
            <p:nvPr/>
          </p:nvSpPr>
          <p:spPr>
            <a:xfrm>
              <a:off x="4460521" y="4480560"/>
              <a:ext cx="4119065" cy="1386841"/>
            </a:xfrm>
            <a:prstGeom prst="cloud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SOS </a:t>
              </a:r>
            </a:p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Messages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9" name="Rectangle 748"/>
            <p:cNvSpPr/>
            <p:nvPr/>
          </p:nvSpPr>
          <p:spPr>
            <a:xfrm>
              <a:off x="8789581" y="4572000"/>
              <a:ext cx="6521302" cy="1981200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0" name="Oval 749"/>
            <p:cNvSpPr/>
            <p:nvPr/>
          </p:nvSpPr>
          <p:spPr>
            <a:xfrm>
              <a:off x="10093841" y="1600200"/>
              <a:ext cx="3471984" cy="91135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SWL</a:t>
              </a:r>
            </a:p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Browser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1" name="Oval 750"/>
            <p:cNvSpPr/>
            <p:nvPr/>
          </p:nvSpPr>
          <p:spPr>
            <a:xfrm>
              <a:off x="11412302" y="5410200"/>
              <a:ext cx="3618271" cy="990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Database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2" name="Oval 751"/>
            <p:cNvSpPr/>
            <p:nvPr/>
          </p:nvSpPr>
          <p:spPr>
            <a:xfrm>
              <a:off x="11681724" y="4724400"/>
              <a:ext cx="3348847" cy="990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SWL Server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53" name="Straight Arrow Connector 752"/>
            <p:cNvCxnSpPr>
              <a:stCxn id="747" idx="3"/>
              <a:endCxn id="748" idx="2"/>
            </p:cNvCxnSpPr>
            <p:nvPr/>
          </p:nvCxnSpPr>
          <p:spPr>
            <a:xfrm flipV="1">
              <a:off x="4026935" y="5173980"/>
              <a:ext cx="446363" cy="19354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4" name="Straight Arrow Connector 753"/>
            <p:cNvCxnSpPr>
              <a:stCxn id="748" idx="0"/>
            </p:cNvCxnSpPr>
            <p:nvPr/>
          </p:nvCxnSpPr>
          <p:spPr>
            <a:xfrm>
              <a:off x="8576154" y="5173980"/>
              <a:ext cx="653813" cy="3429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5" name="Cloud 754"/>
            <p:cNvSpPr/>
            <p:nvPr/>
          </p:nvSpPr>
          <p:spPr>
            <a:xfrm>
              <a:off x="6303261" y="3133344"/>
              <a:ext cx="4390702" cy="1066800"/>
            </a:xfrm>
            <a:prstGeom prst="cloud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SOS Messages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6" name="Cloud 755"/>
            <p:cNvSpPr/>
            <p:nvPr/>
          </p:nvSpPr>
          <p:spPr>
            <a:xfrm>
              <a:off x="10855914" y="3029712"/>
              <a:ext cx="4444256" cy="1066800"/>
            </a:xfrm>
            <a:prstGeom prst="cloud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SWL</a:t>
              </a:r>
            </a:p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Messages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7" name="Rectangle 756"/>
            <p:cNvSpPr/>
            <p:nvPr/>
          </p:nvSpPr>
          <p:spPr>
            <a:xfrm>
              <a:off x="9441712" y="1371600"/>
              <a:ext cx="4564912" cy="1295400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8" name="Oval 757"/>
            <p:cNvSpPr/>
            <p:nvPr/>
          </p:nvSpPr>
          <p:spPr>
            <a:xfrm>
              <a:off x="9197163" y="4895087"/>
              <a:ext cx="1983940" cy="97231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SOS</a:t>
              </a:r>
              <a:endParaRPr lang="en-C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59" name="Straight Arrow Connector 758"/>
            <p:cNvCxnSpPr>
              <a:stCxn id="755" idx="1"/>
              <a:endCxn id="758" idx="0"/>
            </p:cNvCxnSpPr>
            <p:nvPr/>
          </p:nvCxnSpPr>
          <p:spPr>
            <a:xfrm rot="16200000" flipH="1">
              <a:off x="8995834" y="3701787"/>
              <a:ext cx="696078" cy="169052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0" name="Straight Arrow Connector 759"/>
            <p:cNvCxnSpPr>
              <a:stCxn id="756" idx="1"/>
            </p:cNvCxnSpPr>
            <p:nvPr/>
          </p:nvCxnSpPr>
          <p:spPr>
            <a:xfrm rot="5400000">
              <a:off x="12630963" y="4412226"/>
              <a:ext cx="763928" cy="13022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1" name="Straight Arrow Connector 760"/>
            <p:cNvCxnSpPr>
              <a:stCxn id="758" idx="6"/>
            </p:cNvCxnSpPr>
            <p:nvPr/>
          </p:nvCxnSpPr>
          <p:spPr>
            <a:xfrm flipV="1">
              <a:off x="11181103" y="5205984"/>
              <a:ext cx="650379" cy="17525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2" name="Straight Arrow Connector 761"/>
            <p:cNvCxnSpPr>
              <a:endCxn id="755" idx="3"/>
            </p:cNvCxnSpPr>
            <p:nvPr/>
          </p:nvCxnSpPr>
          <p:spPr>
            <a:xfrm rot="10800000" flipV="1">
              <a:off x="8498615" y="2511551"/>
              <a:ext cx="1923715" cy="6827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3" name="Straight Arrow Connector 762"/>
            <p:cNvCxnSpPr>
              <a:stCxn id="750" idx="5"/>
            </p:cNvCxnSpPr>
            <p:nvPr/>
          </p:nvCxnSpPr>
          <p:spPr>
            <a:xfrm rot="16200000" flipH="1">
              <a:off x="12751356" y="2684094"/>
              <a:ext cx="746112" cy="13409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533400" y="323088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Sponsored By:</a:t>
            </a:r>
            <a:endParaRPr lang="en-CA" sz="32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5" name="Picture 1825" descr="CSUN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33299400"/>
            <a:ext cx="3831771" cy="2209800"/>
          </a:xfrm>
          <a:prstGeom prst="rect">
            <a:avLst/>
          </a:prstGeom>
          <a:noFill/>
        </p:spPr>
      </p:pic>
      <p:pic>
        <p:nvPicPr>
          <p:cNvPr id="186" name="Picture 185" descr="WB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98600" y="24384000"/>
            <a:ext cx="8153400" cy="9677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5295</TotalTime>
  <Words>571</Words>
  <Application>Microsoft Office PowerPoint</Application>
  <PresentationFormat>Custom</PresentationFormat>
  <Paragraphs>358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 Web Language for Dynamic Sensor Networks Gunita Saini and Bradford G. Nickerson University of New Brunswick, Faculty of Computer Science</dc:title>
  <dc:creator>Jamie</dc:creator>
  <cp:lastModifiedBy>Jamie</cp:lastModifiedBy>
  <cp:revision>235</cp:revision>
  <dcterms:created xsi:type="dcterms:W3CDTF">2010-03-04T21:16:14Z</dcterms:created>
  <dcterms:modified xsi:type="dcterms:W3CDTF">2010-03-15T21:04:41Z</dcterms:modified>
</cp:coreProperties>
</file>