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32007175" cy="32007175"/>
  <p:notesSz cx="9144000" cy="6858000"/>
  <p:embeddedFontLst>
    <p:embeddedFont>
      <p:font typeface="Calibri" pitchFamily="34" charset="0"/>
      <p:regular r:id="rId4"/>
      <p:bold r:id="rId5"/>
      <p:italic r:id="rId6"/>
      <p:boldItalic r:id="rId7"/>
    </p:embeddedFont>
    <p:embeddedFont>
      <p:font typeface="Century Gothic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22015BB3-53C2-4E05-B3F1-7CE07E1BF172}">
  <a:tblStyle styleId="{22015BB3-53C2-4E05-B3F1-7CE07E1BF172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37D460A-B2AB-45D2-8150-36D51B9B99E5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49" autoAdjust="0"/>
  </p:normalViewPr>
  <p:slideViewPr>
    <p:cSldViewPr>
      <p:cViewPr>
        <p:scale>
          <a:sx n="30" d="100"/>
          <a:sy n="30" d="100"/>
        </p:scale>
        <p:origin x="-342" y="-78"/>
      </p:cViewPr>
      <p:guideLst>
        <p:guide orient="horz" pos="10081"/>
        <p:guide pos="100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5180013" y="0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286125" y="514350"/>
            <a:ext cx="257175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2400539" y="9942974"/>
            <a:ext cx="27206100" cy="6860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4801077" y="18137398"/>
            <a:ext cx="22405024" cy="8179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spcBef>
                <a:spcPts val="2540"/>
              </a:spcBef>
              <a:spcAft>
                <a:spcPts val="0"/>
              </a:spcAft>
              <a:buClr>
                <a:srgbClr val="888888"/>
              </a:buClr>
              <a:buSzPts val="12700"/>
              <a:buFont typeface="Arial"/>
              <a:buNone/>
              <a:defRPr sz="12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spcBef>
                <a:spcPts val="2240"/>
              </a:spcBef>
              <a:spcAft>
                <a:spcPts val="0"/>
              </a:spcAft>
              <a:buClr>
                <a:srgbClr val="888888"/>
              </a:buClr>
              <a:buSzPts val="11200"/>
              <a:buFont typeface="Arial"/>
              <a:buNone/>
              <a:defRPr sz="1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9700"/>
              <a:buFont typeface="Arial"/>
              <a:buNone/>
              <a:defRPr sz="9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1600359" y="1281772"/>
            <a:ext cx="28806458" cy="533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5441962" y="3626742"/>
            <a:ext cx="21123256" cy="28806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•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13151096" y="11335880"/>
            <a:ext cx="27309826" cy="720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-1518857" y="4400991"/>
            <a:ext cx="27309826" cy="21071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•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600359" y="1281772"/>
            <a:ext cx="28806458" cy="533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600359" y="7468343"/>
            <a:ext cx="28806458" cy="21123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•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2528346" y="20567578"/>
            <a:ext cx="27206100" cy="6356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0"/>
              <a:buFont typeface="Calibri"/>
              <a:buNone/>
              <a:defRPr sz="16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2528346" y="13566009"/>
            <a:ext cx="27206100" cy="7001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420"/>
              </a:spcBef>
              <a:spcAft>
                <a:spcPts val="0"/>
              </a:spcAft>
              <a:buClr>
                <a:srgbClr val="888888"/>
              </a:buClr>
              <a:buSzPts val="7100"/>
              <a:buFont typeface="Arial"/>
              <a:buNone/>
              <a:defRPr sz="7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SzPts val="6300"/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Font typeface="Arial"/>
              <a:buNone/>
              <a:defRPr sz="5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Font typeface="Arial"/>
              <a:buNone/>
              <a:defRPr sz="5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Font typeface="Arial"/>
              <a:buNone/>
              <a:defRPr sz="5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Font typeface="Arial"/>
              <a:buNone/>
              <a:defRPr sz="5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Font typeface="Arial"/>
              <a:buNone/>
              <a:defRPr sz="5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120"/>
              </a:spcBef>
              <a:spcAft>
                <a:spcPts val="0"/>
              </a:spcAft>
              <a:buClr>
                <a:srgbClr val="888888"/>
              </a:buClr>
              <a:buSzPts val="5600"/>
              <a:buFont typeface="Arial"/>
              <a:buNone/>
              <a:defRPr sz="5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1600359" y="1281772"/>
            <a:ext cx="28806458" cy="533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1600360" y="7468343"/>
            <a:ext cx="14136503" cy="21123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–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–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»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16270313" y="7468343"/>
            <a:ext cx="14136503" cy="21123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•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–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–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»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1600359" y="1281772"/>
            <a:ext cx="28806458" cy="533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1600359" y="7164572"/>
            <a:ext cx="14142061" cy="2985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None/>
              <a:defRPr sz="9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None/>
              <a:defRPr sz="7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1600359" y="10150424"/>
            <a:ext cx="14142061" cy="18441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–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16259205" y="7164572"/>
            <a:ext cx="14147615" cy="2985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None/>
              <a:defRPr sz="9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None/>
              <a:defRPr sz="7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None/>
              <a:defRPr sz="6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16259205" y="10150424"/>
            <a:ext cx="14147615" cy="18441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9450" algn="l" rtl="0">
              <a:spcBef>
                <a:spcPts val="1420"/>
              </a:spcBef>
              <a:spcAft>
                <a:spcPts val="0"/>
              </a:spcAft>
              <a:buClr>
                <a:schemeClr val="dk1"/>
              </a:buClr>
              <a:buSzPts val="7100"/>
              <a:buFont typeface="Arial"/>
              <a:buChar char="•"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–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»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2865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Arial"/>
              <a:buChar char="•"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600359" y="1281772"/>
            <a:ext cx="28806458" cy="533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1600363" y="1274360"/>
            <a:ext cx="10530139" cy="5423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12513917" y="1274362"/>
            <a:ext cx="17892899" cy="27317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•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1600363" y="6697800"/>
            <a:ext cx="10530139" cy="21893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6273632" y="22405025"/>
            <a:ext cx="19204305" cy="2645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Calibri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6273632" y="2859901"/>
            <a:ext cx="19204305" cy="1920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None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None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None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273632" y="25050064"/>
            <a:ext cx="19204305" cy="3756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112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2999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1600359" y="1281772"/>
            <a:ext cx="28806458" cy="533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500"/>
              <a:buFont typeface="Calibri"/>
              <a:buNone/>
              <a:defRPr sz="17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1600359" y="7468343"/>
            <a:ext cx="28806458" cy="21123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1035050" algn="l" rtl="0"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•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939800" algn="l" rtl="0">
              <a:spcBef>
                <a:spcPts val="2240"/>
              </a:spcBef>
              <a:spcAft>
                <a:spcPts val="0"/>
              </a:spcAft>
              <a:buClr>
                <a:schemeClr val="dk1"/>
              </a:buClr>
              <a:buSzPts val="11200"/>
              <a:buFont typeface="Arial"/>
              <a:buChar char="–"/>
              <a:defRPr sz="1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84455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sz="9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1600359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10935786" y="29665913"/>
            <a:ext cx="10135606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22938477" y="29665913"/>
            <a:ext cx="7468342" cy="170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5775" tIns="182875" rIns="365775" bIns="1828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103"/>
          <p:cNvSpPr/>
          <p:nvPr/>
        </p:nvSpPr>
        <p:spPr>
          <a:xfrm>
            <a:off x="16034338" y="19387963"/>
            <a:ext cx="15972837" cy="7704856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365760" marR="0" lvl="0" indent="1127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Shape 89"/>
          <p:cNvSpPr/>
          <p:nvPr/>
        </p:nvSpPr>
        <p:spPr>
          <a:xfrm>
            <a:off x="16174772" y="15659100"/>
            <a:ext cx="15594985" cy="3656855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0" marR="0" lvl="0" indent="0" algn="l" rtl="0">
              <a:lnSpc>
                <a:spcPct val="5024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Shape 90"/>
          <p:cNvSpPr/>
          <p:nvPr/>
        </p:nvSpPr>
        <p:spPr>
          <a:xfrm>
            <a:off x="146844" y="394480"/>
            <a:ext cx="31626494" cy="3799795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538CD5"/>
              </a:gs>
              <a:gs pos="100000">
                <a:schemeClr val="lt1"/>
              </a:gs>
            </a:gsLst>
            <a:lin ang="5400000" scaled="0"/>
          </a:gradFill>
          <a:ln w="9525" cap="sq" cmpd="sng">
            <a:solidFill>
              <a:schemeClr val="dk1"/>
            </a:solidFill>
            <a:prstDash val="solid"/>
            <a:bevel/>
            <a:headEnd type="none" w="sm" len="sm"/>
            <a:tailEnd type="none" w="sm" len="sm"/>
          </a:ln>
        </p:spPr>
        <p:txBody>
          <a:bodyPr spcFirstLastPara="1" wrap="square" lIns="66650" tIns="33325" rIns="66650" bIns="33325" anchor="ctr" anchorCtr="0">
            <a:noAutofit/>
          </a:bodyPr>
          <a:lstStyle/>
          <a:p>
            <a:pPr marL="0" marR="0" lvl="0" indent="0" algn="l" rtl="0">
              <a:lnSpc>
                <a:spcPct val="4225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1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/>
          <p:nvPr/>
        </p:nvSpPr>
        <p:spPr>
          <a:xfrm>
            <a:off x="3042147" y="593875"/>
            <a:ext cx="25130791" cy="3114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6650" tIns="33325" rIns="66650" bIns="33325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Identifying smart contract users by analyzing their coding style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endParaRPr dirty="0"/>
          </a:p>
          <a:p>
            <a:pPr lvl="0" algn="ctr"/>
            <a:r>
              <a:rPr lang="en-US" sz="5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Alina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Matyukhina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5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Shlomi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Linoy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Nguyen </a:t>
            </a:r>
            <a:r>
              <a:rPr lang="en-US" sz="5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Cong 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Van, </a:t>
            </a:r>
            <a:r>
              <a:rPr lang="en-US" sz="5000" b="1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Rongxing</a:t>
            </a:r>
            <a:r>
              <a:rPr lang="en-US" sz="50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5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Lu, </a:t>
            </a:r>
            <a:r>
              <a:rPr lang="en-US" sz="5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Natalia </a:t>
            </a:r>
            <a:r>
              <a:rPr lang="en-US" sz="5000" b="1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Stakhanova</a:t>
            </a:r>
            <a:r>
              <a:rPr lang="en-US" sz="50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Canadian Institute for </a:t>
            </a:r>
            <a:r>
              <a:rPr lang="en-US" sz="4000" b="1" i="1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Cybersecurity</a:t>
            </a:r>
            <a:r>
              <a:rPr lang="en-US" sz="4000" b="1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40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University of New </a:t>
            </a:r>
            <a:r>
              <a:rPr lang="en-US" sz="4000" b="1" i="1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Brunswick</a:t>
            </a:r>
            <a:endParaRPr lang="en-US" sz="4000" b="1" i="1" u="none" strike="noStrike" cap="none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233835" y="20540091"/>
            <a:ext cx="7031010" cy="471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175" tIns="30075" rIns="60175" bIns="30075" anchor="t" anchorCtr="0">
            <a:noAutofit/>
          </a:bodyPr>
          <a:lstStyle/>
          <a:p>
            <a:pPr marL="0" marR="0" lvl="0" indent="0" algn="just" rtl="0">
              <a:lnSpc>
                <a:spcPct val="9884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93" name="Shape 93"/>
          <p:cNvSpPr/>
          <p:nvPr/>
        </p:nvSpPr>
        <p:spPr>
          <a:xfrm>
            <a:off x="19920294" y="8297471"/>
            <a:ext cx="11816799" cy="7202060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0" marR="0" lvl="0" indent="0" algn="l" rtl="0">
              <a:lnSpc>
                <a:spcPct val="5024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Shape 9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028922" y="526052"/>
            <a:ext cx="3593651" cy="3593651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/>
          <p:nvPr/>
        </p:nvSpPr>
        <p:spPr>
          <a:xfrm>
            <a:off x="313728" y="8272763"/>
            <a:ext cx="19202401" cy="7181945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0" marR="0" lvl="0" indent="0" algn="l" rtl="0">
              <a:lnSpc>
                <a:spcPct val="5024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386235" y="5562427"/>
            <a:ext cx="7031010" cy="471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175" tIns="30075" rIns="60175" bIns="30075" anchor="t" anchorCtr="0">
            <a:noAutofit/>
          </a:bodyPr>
          <a:lstStyle/>
          <a:p>
            <a:pPr marL="0" marR="0" lvl="0" indent="0" algn="just" rtl="0">
              <a:lnSpc>
                <a:spcPct val="9884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7" name="Shape 97"/>
          <p:cNvGrpSpPr/>
          <p:nvPr/>
        </p:nvGrpSpPr>
        <p:grpSpPr>
          <a:xfrm>
            <a:off x="145856" y="4426421"/>
            <a:ext cx="31581716" cy="3600147"/>
            <a:chOff x="145856" y="4345933"/>
            <a:chExt cx="31581716" cy="3827512"/>
          </a:xfrm>
        </p:grpSpPr>
        <p:grpSp>
          <p:nvGrpSpPr>
            <p:cNvPr id="98" name="Shape 98"/>
            <p:cNvGrpSpPr/>
            <p:nvPr/>
          </p:nvGrpSpPr>
          <p:grpSpPr>
            <a:xfrm>
              <a:off x="145856" y="4345933"/>
              <a:ext cx="31581716" cy="3827512"/>
              <a:chOff x="7938691" y="4482307"/>
              <a:chExt cx="11809312" cy="6214073"/>
            </a:xfrm>
          </p:grpSpPr>
          <p:sp>
            <p:nvSpPr>
              <p:cNvPr id="99" name="Shape 99"/>
              <p:cNvSpPr/>
              <p:nvPr/>
            </p:nvSpPr>
            <p:spPr>
              <a:xfrm>
                <a:off x="7938691" y="4482307"/>
                <a:ext cx="11809312" cy="6214073"/>
              </a:xfrm>
              <a:prstGeom prst="roundRect">
                <a:avLst>
                  <a:gd name="adj" fmla="val 9325"/>
                </a:avLst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60175" tIns="30075" rIns="60175" bIns="30075" anchor="ctr" anchorCtr="0">
                <a:noAutofit/>
              </a:bodyPr>
              <a:lstStyle/>
              <a:p>
                <a:pPr marL="0" marR="0" lvl="0" indent="0" algn="l" rtl="0">
                  <a:lnSpc>
                    <a:spcPct val="5024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5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Shape 100"/>
              <p:cNvSpPr txBox="1"/>
              <p:nvPr/>
            </p:nvSpPr>
            <p:spPr>
              <a:xfrm>
                <a:off x="12605032" y="5085046"/>
                <a:ext cx="2496044" cy="79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175" tIns="30075" rIns="60175" bIns="30075" anchor="t" anchorCtr="0">
                <a:noAutofit/>
              </a:bodyPr>
              <a:lstStyle/>
              <a:p>
                <a:pPr marL="0" marR="0" lvl="0" indent="0" algn="ctr" rtl="0">
                  <a:lnSpc>
                    <a:spcPct val="5652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4800" b="1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ABSTRACT</a:t>
                </a:r>
                <a:endParaRPr sz="48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1" name="Shape 101"/>
            <p:cNvSpPr txBox="1"/>
            <p:nvPr/>
          </p:nvSpPr>
          <p:spPr>
            <a:xfrm>
              <a:off x="377852" y="5177154"/>
              <a:ext cx="30976336" cy="28132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0175" tIns="30075" rIns="60175" bIns="30075" anchor="t" anchorCtr="0">
              <a:noAutofit/>
            </a:bodyPr>
            <a:lstStyle/>
            <a:p>
              <a:pPr marL="466725" marR="0" lvl="0" indent="-466725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 smtClean="0">
                  <a:solidFill>
                    <a:schemeClr val="dk1"/>
                  </a:solidFill>
                </a:rPr>
                <a:t>     I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 </a:t>
              </a:r>
              <a:r>
                <a:rPr lang="en-US" sz="2800" b="0" i="0" u="none" strike="noStrike" cap="none" dirty="0" err="1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blockchain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,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users are identified by user accounts (</a:t>
              </a:r>
              <a:r>
                <a:rPr lang="en-US" sz="2800" dirty="0" smtClean="0">
                  <a:solidFill>
                    <a:schemeClr val="dk1"/>
                  </a:solidFill>
                </a:rPr>
                <a:t>account address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only). An attacker wishing to de-</a:t>
              </a:r>
              <a:r>
                <a:rPr lang="en-US" sz="2800" b="0" i="0" u="none" strike="noStrike" cap="none" dirty="0" err="1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anonymize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its users will attempt to </a:t>
              </a:r>
              <a:r>
                <a:rPr lang="en-US" sz="2800" dirty="0" smtClean="0">
                  <a:solidFill>
                    <a:schemeClr val="dk1"/>
                  </a:solidFill>
                </a:rPr>
                <a:t>c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onstruct </a:t>
              </a:r>
              <a:r>
                <a:rPr lang="en-US" sz="2800" dirty="0" smtClean="0">
                  <a:solidFill>
                    <a:schemeClr val="dk1"/>
                  </a:solidFill>
                </a:rPr>
                <a:t>a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one-to-many mapping between a user and an </a:t>
              </a:r>
              <a:r>
                <a:rPr lang="en-US" sz="2800" dirty="0" smtClean="0">
                  <a:solidFill>
                    <a:schemeClr val="dk1"/>
                  </a:solidFill>
                </a:rPr>
                <a:t>account addresses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and associate information external to the system with the users. </a:t>
              </a:r>
              <a:r>
                <a:rPr lang="en-US" sz="2800" b="0" i="0" u="none" strike="noStrike" cap="none" dirty="0" err="1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Blockchain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tries to prevent this attack by storing the</a:t>
              </a:r>
              <a:r>
                <a:rPr lang="en-US" sz="2800" dirty="0" smtClean="0">
                  <a:solidFill>
                    <a:schemeClr val="dk1"/>
                  </a:solidFill>
                </a:rPr>
                <a:t>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mapping</a:t>
              </a:r>
              <a:r>
                <a:rPr lang="en-US" sz="2800" dirty="0" smtClean="0">
                  <a:solidFill>
                    <a:schemeClr val="dk1"/>
                  </a:solidFill>
                </a:rPr>
                <a:t>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of a user to </a:t>
              </a:r>
              <a:r>
                <a:rPr lang="en-US" sz="2800" dirty="0" smtClean="0">
                  <a:solidFill>
                    <a:schemeClr val="dk1"/>
                  </a:solidFill>
                </a:rPr>
                <a:t>their </a:t>
              </a:r>
              <a:r>
                <a:rPr lang="en-US" sz="2800" dirty="0" smtClean="0">
                  <a:solidFill>
                    <a:schemeClr val="dk1"/>
                  </a:solidFill>
                </a:rPr>
                <a:t>account </a:t>
              </a:r>
              <a:r>
                <a:rPr lang="en-US" sz="2800" dirty="0" smtClean="0">
                  <a:solidFill>
                    <a:schemeClr val="dk1"/>
                  </a:solidFill>
                </a:rPr>
                <a:t>addresses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800" dirty="0" smtClean="0">
                  <a:solidFill>
                    <a:schemeClr val="dk1"/>
                  </a:solidFill>
                </a:rPr>
                <a:t>only where each user can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generate as many </a:t>
              </a:r>
              <a:r>
                <a:rPr lang="en-US" sz="2800" dirty="0" smtClean="0">
                  <a:solidFill>
                    <a:schemeClr val="dk1"/>
                  </a:solidFill>
                </a:rPr>
                <a:t>account addresses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as required.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This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project seeks to better understand the traceability of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smart</a:t>
              </a:r>
              <a:r>
                <a:rPr lang="en-US" sz="2800" dirty="0" smtClean="0">
                  <a:solidFill>
                    <a:schemeClr val="dk1"/>
                  </a:solidFill>
                </a:rPr>
                <a:t>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contracts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owners (</a:t>
              </a:r>
              <a:r>
                <a:rPr lang="en-US" sz="2800" dirty="0" smtClean="0">
                  <a:solidFill>
                    <a:schemeClr val="dk1"/>
                  </a:solidFill>
                </a:rPr>
                <a:t>authors)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and, through this understanding, explore the possibility of de-</a:t>
              </a:r>
              <a:r>
                <a:rPr lang="en-US" sz="2800" b="0" i="0" u="none" strike="noStrike" cap="none" dirty="0" err="1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anonymizing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the smart contract </a:t>
              </a:r>
              <a:r>
                <a:rPr lang="en-US" sz="2800" dirty="0" smtClean="0">
                  <a:solidFill>
                    <a:schemeClr val="dk1"/>
                  </a:solidFill>
                </a:rPr>
                <a:t>owners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by their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coding style using authorship attribution techniques. If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the</a:t>
              </a:r>
              <a:r>
                <a:rPr lang="en-US" sz="2800" dirty="0" smtClean="0">
                  <a:solidFill>
                    <a:schemeClr val="dk1"/>
                  </a:solidFill>
                </a:rPr>
                <a:t>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likability 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of two different smart contract addresses to the same user is possible, the adversary can use such techniques to link all the agreements, transactions that these addresses participate in, </a:t>
              </a:r>
              <a:r>
                <a:rPr lang="en-US" sz="2800" dirty="0">
                  <a:solidFill>
                    <a:schemeClr val="dk1"/>
                  </a:solidFill>
                </a:rPr>
                <a:t> </a:t>
              </a:r>
              <a:r>
                <a:rPr lang="en-US" sz="2800" b="0" i="0" u="none" strike="noStrike" cap="none" dirty="0" smtClean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therefore </a:t>
              </a:r>
              <a:r>
                <a:rPr lang="en-US" sz="28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it is a serious threat on smart contract users anonymity.</a:t>
              </a:r>
              <a:endParaRPr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2" name="Shape 102"/>
          <p:cNvSpPr/>
          <p:nvPr/>
        </p:nvSpPr>
        <p:spPr>
          <a:xfrm>
            <a:off x="201620" y="15700903"/>
            <a:ext cx="15557582" cy="9087660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0" marR="0" lvl="0" indent="0" algn="l" rtl="0">
              <a:lnSpc>
                <a:spcPct val="5024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16174772" y="27236834"/>
            <a:ext cx="15594985" cy="4536503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365760" marR="0" lvl="0" indent="11271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/>
          <p:nvPr/>
        </p:nvSpPr>
        <p:spPr>
          <a:xfrm>
            <a:off x="46449" y="2904076"/>
            <a:ext cx="4032448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</a:t>
            </a:r>
            <a:endParaRPr sz="4000" b="1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5202387" y="8195092"/>
            <a:ext cx="8352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Problem</a:t>
            </a:r>
            <a:endParaRPr sz="4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/>
          <p:nvPr/>
        </p:nvSpPr>
        <p:spPr>
          <a:xfrm>
            <a:off x="19459971" y="8370739"/>
            <a:ext cx="11953327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Previous research</a:t>
            </a:r>
            <a:endParaRPr sz="4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1854250" y="15762977"/>
            <a:ext cx="11522708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Our Approach</a:t>
            </a:r>
            <a:endParaRPr sz="4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Shape 108"/>
          <p:cNvSpPr/>
          <p:nvPr/>
        </p:nvSpPr>
        <p:spPr>
          <a:xfrm>
            <a:off x="201620" y="25008833"/>
            <a:ext cx="15557580" cy="6764505"/>
          </a:xfrm>
          <a:prstGeom prst="roundRect">
            <a:avLst>
              <a:gd name="adj" fmla="val 9325"/>
            </a:avLst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60175" tIns="30075" rIns="60175" bIns="30075" anchor="ctr" anchorCtr="0">
            <a:noAutofit/>
          </a:bodyPr>
          <a:lstStyle/>
          <a:p>
            <a:pPr marL="0" marR="0" lvl="0" indent="0" algn="l" rtl="0">
              <a:lnSpc>
                <a:spcPct val="5024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5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9" name="Shape 109"/>
          <p:cNvGraphicFramePr/>
          <p:nvPr/>
        </p:nvGraphicFramePr>
        <p:xfrm>
          <a:off x="16363627" y="20199186"/>
          <a:ext cx="14753375" cy="6605601"/>
        </p:xfrm>
        <a:graphic>
          <a:graphicData uri="http://schemas.openxmlformats.org/drawingml/2006/table">
            <a:tbl>
              <a:tblPr firstRow="1" bandRow="1">
                <a:noFill/>
                <a:tableStyleId>{22015BB3-53C2-4E05-B3F1-7CE07E1BF172}</a:tableStyleId>
              </a:tblPr>
              <a:tblGrid>
                <a:gridCol w="1959100"/>
                <a:gridCol w="2937450"/>
                <a:gridCol w="9856825"/>
              </a:tblGrid>
              <a:tr h="67716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LEVEL</a:t>
                      </a:r>
                      <a:endParaRPr sz="3100" b="1" i="0" u="none" strike="noStrike" cap="none" dirty="0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100" b="1" u="none" strike="noStrike" cap="none"/>
                        <a:t>FEATURE</a:t>
                      </a:r>
                      <a:endParaRPr sz="3100" b="1" i="0" u="none" strike="noStrike" cap="none">
                        <a:solidFill>
                          <a:schemeClr val="lt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u="none" strike="noStrike" cap="none" dirty="0"/>
                        <a:t>DESCRIPTION</a:t>
                      </a:r>
                      <a:endParaRPr sz="3100" b="1" i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00659">
                <a:tc rowSpan="3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u="none" strike="noStrike" cap="none"/>
                        <a:t>Source code</a:t>
                      </a:r>
                      <a:endParaRPr sz="3100" b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u="none" strike="noStrike" cap="none"/>
                        <a:t>TF unigrams</a:t>
                      </a:r>
                      <a:endParaRPr sz="3100" b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frequency of word unigrams in source code after tokenization the code</a:t>
                      </a:r>
                      <a:endParaRPr sz="3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59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  features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Derived from abstract-syntax tree (max depth of AST, etc.)</a:t>
                      </a:r>
                      <a:endParaRPr sz="3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59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Layout features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Type of comments, type brackets, spaces (tabs), lines</a:t>
                      </a:r>
                      <a:endParaRPr sz="3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00659">
                <a:tc row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Bytecode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(opcode)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Idioms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sequences of instructions intended for capturing stylistic characteristics</a:t>
                      </a:r>
                      <a:endParaRPr sz="3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59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CFG graphlets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3-node subgraphs of the CFG (control-flow graph)</a:t>
                      </a:r>
                      <a:endParaRPr sz="3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0065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CFG supergraphlets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Obtained by collapsing and merging neighbor nodes of the CFG</a:t>
                      </a:r>
                      <a:endParaRPr sz="3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591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Libcalls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Function names of imported libraries</a:t>
                      </a:r>
                      <a:endParaRPr sz="31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459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N-grams</a:t>
                      </a:r>
                      <a:endParaRPr sz="31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100"/>
                        <a:buFont typeface="Calibri"/>
                        <a:buNone/>
                      </a:pPr>
                      <a:r>
                        <a:rPr lang="en-US" sz="3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Short sequences of </a:t>
                      </a:r>
                      <a:r>
                        <a:rPr lang="en-US" sz="3100" b="0" i="0" u="none" strike="noStrike" cap="none" dirty="0" err="1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opcode</a:t>
                      </a:r>
                      <a:r>
                        <a:rPr lang="en-US" sz="3100" b="0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of length N</a:t>
                      </a:r>
                      <a:endParaRPr sz="3100" b="0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7F7F7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pic>
        <p:nvPicPr>
          <p:cNvPr id="110" name="Shape 1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8453" y="766810"/>
            <a:ext cx="1819275" cy="229552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/>
          <p:cNvSpPr txBox="1"/>
          <p:nvPr/>
        </p:nvSpPr>
        <p:spPr>
          <a:xfrm>
            <a:off x="19318594" y="27320291"/>
            <a:ext cx="871033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 and Future Works:</a:t>
            </a:r>
            <a:endParaRPr sz="44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 txBox="1"/>
          <p:nvPr/>
        </p:nvSpPr>
        <p:spPr>
          <a:xfrm>
            <a:off x="6066483" y="25076595"/>
            <a:ext cx="3744416" cy="7933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Results</a:t>
            </a:r>
            <a:endParaRPr sz="4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20728530" y="15671447"/>
            <a:ext cx="482536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Dataset Contents</a:t>
            </a: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16435634" y="28050644"/>
            <a:ext cx="15058276" cy="341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662" marR="0" lvl="1" indent="-115887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obtain more than 75% accuracy after classification authors of Solidit</a:t>
            </a: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y</a:t>
            </a:r>
            <a:endParaRPr sz="3600" dirty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source code and more than 60%  on </a:t>
            </a:r>
            <a:r>
              <a:rPr lang="en-US" sz="36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bytecode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by easy-to-extract </a:t>
            </a: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3600" dirty="0">
                <a:latin typeface="Calibri"/>
                <a:ea typeface="Calibri"/>
                <a:cs typeface="Calibri"/>
                <a:sym typeface="Calibri"/>
              </a:rPr>
            </a:b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    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features- TF unigrams</a:t>
            </a:r>
            <a:endParaRPr sz="3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" marR="0" lvl="0" indent="-1158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Further study on the 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features extracted from 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AST </a:t>
            </a:r>
            <a:r>
              <a:rPr lang="en-US" sz="36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3600" b="0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CFG </a:t>
            </a:r>
          </a:p>
          <a:p>
            <a:pPr marL="365760" marR="0" lvl="0" indent="-1158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Clustering </a:t>
            </a:r>
            <a:r>
              <a:rPr lang="en-US" sz="3600" dirty="0" smtClean="0">
                <a:latin typeface="Calibri"/>
                <a:ea typeface="Calibri"/>
                <a:cs typeface="Calibri"/>
                <a:sym typeface="Calibri"/>
              </a:rPr>
              <a:t>contract accounts by their users</a:t>
            </a:r>
            <a:endParaRPr sz="36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65760" marR="0" lvl="0" indent="-1158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5" name="Shape 115"/>
          <p:cNvGraphicFramePr/>
          <p:nvPr/>
        </p:nvGraphicFramePr>
        <p:xfrm>
          <a:off x="16507642" y="16507643"/>
          <a:ext cx="14689633" cy="2484204"/>
        </p:xfrm>
        <a:graphic>
          <a:graphicData uri="http://schemas.openxmlformats.org/drawingml/2006/table">
            <a:tbl>
              <a:tblPr firstRow="1" bandRow="1">
                <a:noFill/>
                <a:tableStyleId>{837D460A-B2AB-45D2-8150-36D51B9B99E5}</a:tableStyleId>
              </a:tblPr>
              <a:tblGrid>
                <a:gridCol w="2425489"/>
                <a:gridCol w="1390935"/>
                <a:gridCol w="1872208"/>
                <a:gridCol w="2926698"/>
                <a:gridCol w="3028827"/>
                <a:gridCol w="3045476"/>
              </a:tblGrid>
              <a:tr h="103087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none" strike="noStrike" cap="none" dirty="0"/>
                        <a:t>Dataset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Keys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Contracts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Av. contracts/key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Min contracts/key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LOC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086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Set A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585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4834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8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394.67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0869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Set B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5086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65624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11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124.59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graphicFrame>
        <p:nvGraphicFramePr>
          <p:cNvPr id="116" name="Shape 116"/>
          <p:cNvGraphicFramePr/>
          <p:nvPr/>
        </p:nvGraphicFramePr>
        <p:xfrm>
          <a:off x="216050" y="25940691"/>
          <a:ext cx="15355489" cy="475492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963660"/>
                <a:gridCol w="1795552"/>
                <a:gridCol w="2169626"/>
                <a:gridCol w="1927441"/>
                <a:gridCol w="2071202"/>
                <a:gridCol w="1251544"/>
                <a:gridCol w="2160240"/>
                <a:gridCol w="2016224"/>
              </a:tblGrid>
              <a:tr h="1008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Data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Number of keys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Number of contracts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Type of  features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Number of features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After info gain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Classifier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Accuracy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Source </a:t>
                      </a:r>
                      <a:r>
                        <a:rPr lang="en-US" sz="3200" dirty="0"/>
                        <a:t>code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585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4834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TF unigrams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143200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1275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Random Forest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75.88%</a:t>
                      </a:r>
                      <a:endParaRPr sz="320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Contract ABI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585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4834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TF unigrams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18944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31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Random Forest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58.56%</a:t>
                      </a:r>
                      <a:endParaRPr sz="320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Contract opcode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585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4834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TF unigrams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44504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44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/>
                        <a:t>Random Forest</a:t>
                      </a:r>
                      <a:endParaRPr sz="3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/>
                        <a:t>62.7%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  <p:sp>
        <p:nvSpPr>
          <p:cNvPr id="117" name="Shape 117"/>
          <p:cNvSpPr/>
          <p:nvPr/>
        </p:nvSpPr>
        <p:spPr>
          <a:xfrm>
            <a:off x="19820011" y="19338602"/>
            <a:ext cx="6991016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Description of feature set</a:t>
            </a:r>
            <a:endParaRPr sz="4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8" name="Shape 1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275430" y="8872063"/>
            <a:ext cx="12169869" cy="64844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Shape 1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93775" y="16603874"/>
            <a:ext cx="15058274" cy="78524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4" name="Shape 115"/>
          <p:cNvGraphicFramePr/>
          <p:nvPr/>
        </p:nvGraphicFramePr>
        <p:xfrm>
          <a:off x="20252059" y="9154905"/>
          <a:ext cx="10873172" cy="620061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888432"/>
                <a:gridCol w="2232248"/>
                <a:gridCol w="2664296"/>
                <a:gridCol w="2088196"/>
              </a:tblGrid>
              <a:tr h="10081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Related work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Number</a:t>
                      </a:r>
                      <a:r>
                        <a:rPr lang="en-US" sz="3200" baseline="0" dirty="0" smtClean="0"/>
                        <a:t> of authors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Number</a:t>
                      </a:r>
                      <a:r>
                        <a:rPr lang="en-US" sz="3200" baseline="0" dirty="0" smtClean="0"/>
                        <a:t> of features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Accuracy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Source code attribution</a:t>
                      </a:r>
                      <a:endParaRPr sz="32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Dauber</a:t>
                      </a:r>
                      <a:r>
                        <a:rPr lang="en-US" sz="3200" baseline="0" dirty="0" smtClean="0"/>
                        <a:t> et al.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106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451,368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73%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err="1" smtClean="0"/>
                        <a:t>Caliskan</a:t>
                      </a:r>
                      <a:r>
                        <a:rPr lang="en-US" sz="3200" dirty="0" smtClean="0"/>
                        <a:t> et al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1600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120,000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93%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Binary code attribution</a:t>
                      </a:r>
                      <a:endParaRPr sz="32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err="1" smtClean="0"/>
                        <a:t>Alrabaee</a:t>
                      </a:r>
                      <a:r>
                        <a:rPr lang="en-US" sz="3200" baseline="0" dirty="0" smtClean="0"/>
                        <a:t> et al.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10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6,500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80%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err="1" smtClean="0"/>
                        <a:t>Caliskan</a:t>
                      </a:r>
                      <a:r>
                        <a:rPr lang="en-US" sz="3200" dirty="0" smtClean="0"/>
                        <a:t>-Islam</a:t>
                      </a:r>
                      <a:r>
                        <a:rPr lang="en-US" sz="3200" baseline="0" dirty="0" smtClean="0"/>
                        <a:t> et al.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600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4,500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83%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  <a:tr h="7334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err="1" smtClean="0"/>
                        <a:t>Rosenblum</a:t>
                      </a:r>
                      <a:r>
                        <a:rPr lang="en-US" sz="3200" dirty="0" smtClean="0"/>
                        <a:t> et al.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190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10,000</a:t>
                      </a:r>
                      <a:endParaRPr sz="32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dirty="0" smtClean="0"/>
                        <a:t>95%</a:t>
                      </a:r>
                      <a:endParaRPr sz="3200" dirty="0"/>
                    </a:p>
                  </a:txBody>
                  <a:tcPr marL="91450" marR="91450" marT="45725" marB="4572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1268</TotalTime>
  <Words>472</Words>
  <Application>Microsoft Office PowerPoint</Application>
  <PresentationFormat>Произвольный</PresentationFormat>
  <Paragraphs>118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Times New Roman</vt:lpstr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Asus</cp:lastModifiedBy>
  <cp:revision>13</cp:revision>
  <dcterms:modified xsi:type="dcterms:W3CDTF">2018-04-03T18:48:42Z</dcterms:modified>
</cp:coreProperties>
</file>