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6576000" cy="36576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65" autoAdjust="0"/>
    <p:restoredTop sz="96076" autoAdjust="0"/>
  </p:normalViewPr>
  <p:slideViewPr>
    <p:cSldViewPr snapToGrid="0">
      <p:cViewPr varScale="1">
        <p:scale>
          <a:sx n="20" d="100"/>
          <a:sy n="20" d="100"/>
        </p:scale>
        <p:origin x="1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GB" sz="213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80F7F773-59E0-410E-8A51-EA5905B1C72C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4398840" y="9555120"/>
            <a:ext cx="3371400" cy="501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D01B616F-A49C-4DC9-984F-A96E2F875310}" type="slidenum">
              <a:rPr lang="en-US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1</a:t>
            </a:fld>
            <a:endParaRPr lang="en-US" sz="1400" b="0" strike="noStrike" spc="-1">
              <a:latin typeface="Times New Roman"/>
            </a:endParaRPr>
          </a:p>
        </p:txBody>
      </p:sp>
      <p:sp>
        <p:nvSpPr>
          <p:cNvPr id="5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000250" y="763588"/>
            <a:ext cx="3771900" cy="3771900"/>
          </a:xfrm>
          <a:prstGeom prst="rect">
            <a:avLst/>
          </a:prstGeom>
        </p:spPr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792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828800" y="8558640"/>
            <a:ext cx="3291804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828800" y="19638720"/>
            <a:ext cx="3291804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828800" y="855864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8696240" y="855864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828800" y="1963872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8696240" y="1963872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828800" y="8558640"/>
            <a:ext cx="1059948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2958560" y="8558640"/>
            <a:ext cx="1059948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24088320" y="8558640"/>
            <a:ext cx="1059948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828800" y="19638720"/>
            <a:ext cx="1059948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2958560" y="19638720"/>
            <a:ext cx="1059948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24088320" y="19638720"/>
            <a:ext cx="1059948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828800" y="8558640"/>
            <a:ext cx="32918040" cy="21213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828800" y="8558640"/>
            <a:ext cx="32918040" cy="21213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828800" y="8558640"/>
            <a:ext cx="16063920" cy="21213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8696240" y="8558640"/>
            <a:ext cx="16063920" cy="21213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828800" y="1457280"/>
            <a:ext cx="32914800" cy="28301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828800" y="855864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8696240" y="8558640"/>
            <a:ext cx="16063920" cy="21213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828800" y="1963872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828800" y="8558640"/>
            <a:ext cx="16063920" cy="21213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8696240" y="855864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8696240" y="1963872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828800" y="855864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8696240" y="8558640"/>
            <a:ext cx="1606392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828800" y="19638720"/>
            <a:ext cx="32918040" cy="1011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155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828800" y="1457280"/>
            <a:ext cx="32914800" cy="610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GB" sz="213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Click to edit Master title style</a:t>
            </a:r>
            <a:endParaRPr lang="en-GB" sz="2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1828800" y="33320160"/>
            <a:ext cx="8518320" cy="2520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2509640" y="33320160"/>
            <a:ext cx="11591640" cy="25207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6225640" y="33320160"/>
            <a:ext cx="8518320" cy="252072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95000"/>
              </a:lnSpc>
            </a:pPr>
            <a:fld id="{83412DC0-2B44-4BBA-8974-7FD597746514}" type="slidenum">
              <a:rPr lang="en-US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828800" y="8558640"/>
            <a:ext cx="32918040" cy="21213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55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16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97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97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Line 2"/>
          <p:cNvSpPr/>
          <p:nvPr/>
        </p:nvSpPr>
        <p:spPr>
          <a:xfrm>
            <a:off x="1800000" y="33767640"/>
            <a:ext cx="32616720" cy="1440"/>
          </a:xfrm>
          <a:prstGeom prst="line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3"/>
          <p:cNvSpPr/>
          <p:nvPr/>
        </p:nvSpPr>
        <p:spPr>
          <a:xfrm>
            <a:off x="0" y="704880"/>
            <a:ext cx="36575640" cy="150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4000"/>
              </a:lnSpc>
              <a:spcAft>
                <a:spcPts val="289"/>
              </a:spcAft>
            </a:pPr>
            <a:r>
              <a:rPr lang="en-US" sz="9600" b="1" strike="noStrike" spc="-1" dirty="0">
                <a:solidFill>
                  <a:srgbClr val="F00000"/>
                </a:solidFill>
                <a:latin typeface="Trebuchet MS"/>
                <a:ea typeface="Microsoft YaHei"/>
              </a:rPr>
              <a:t>AArch64 Support for the OMR Language Runtime Toolkit</a:t>
            </a:r>
            <a:endParaRPr lang="en-US" sz="9600" b="0" strike="noStrike" spc="-1" dirty="0">
              <a:latin typeface="Arial"/>
            </a:endParaRPr>
          </a:p>
        </p:txBody>
      </p:sp>
      <p:sp>
        <p:nvSpPr>
          <p:cNvPr id="51" name="CustomShape 5"/>
          <p:cNvSpPr/>
          <p:nvPr/>
        </p:nvSpPr>
        <p:spPr>
          <a:xfrm>
            <a:off x="0" y="3280890"/>
            <a:ext cx="18900360" cy="431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0280" rIns="90000" bIns="45000"/>
          <a:lstStyle/>
          <a:p>
            <a:pPr algn="ctr">
              <a:lnSpc>
                <a:spcPct val="93000"/>
              </a:lnSpc>
              <a:spcAft>
                <a:spcPts val="300"/>
              </a:spcAft>
            </a:pPr>
            <a:r>
              <a:rPr lang="en-US" sz="4400" b="1" spc="-1" dirty="0">
                <a:solidFill>
                  <a:srgbClr val="000000"/>
                </a:solidFill>
                <a:ea typeface="Microsoft YaHei"/>
              </a:rPr>
              <a:t>Md. </a:t>
            </a:r>
            <a:r>
              <a:rPr lang="en-US" sz="4400" b="1" spc="-1" dirty="0" err="1">
                <a:solidFill>
                  <a:srgbClr val="000000"/>
                </a:solidFill>
                <a:ea typeface="Microsoft YaHei"/>
              </a:rPr>
              <a:t>Mahbubur</a:t>
            </a:r>
            <a:r>
              <a:rPr lang="en-US" sz="4400" b="1" spc="-1" dirty="0">
                <a:solidFill>
                  <a:srgbClr val="000000"/>
                </a:solidFill>
                <a:ea typeface="Microsoft YaHei"/>
              </a:rPr>
              <a:t> Rahman, </a:t>
            </a:r>
            <a:r>
              <a:rPr lang="en-US" sz="4400" b="1" strike="noStrike" spc="-1" dirty="0" smtClean="0">
                <a:solidFill>
                  <a:srgbClr val="000000"/>
                </a:solidFill>
                <a:latin typeface="Arial"/>
                <a:ea typeface="Microsoft YaHei"/>
              </a:rPr>
              <a:t>Hillary J. </a:t>
            </a:r>
            <a:r>
              <a:rPr lang="en-US" sz="4400" b="1" strike="noStrike" spc="-1" dirty="0" err="1" smtClean="0">
                <a:solidFill>
                  <a:srgbClr val="000000"/>
                </a:solidFill>
                <a:latin typeface="Arial"/>
                <a:ea typeface="Microsoft YaHei"/>
              </a:rPr>
              <a:t>Soontiens</a:t>
            </a:r>
            <a:r>
              <a:rPr lang="en-US" sz="4400" b="1" strike="noStrike" spc="-1" dirty="0" smtClean="0">
                <a:solidFill>
                  <a:srgbClr val="000000"/>
                </a:solidFill>
                <a:latin typeface="Arial"/>
                <a:ea typeface="Microsoft YaHei"/>
              </a:rPr>
              <a:t>, </a:t>
            </a:r>
          </a:p>
          <a:p>
            <a:pPr algn="ctr">
              <a:lnSpc>
                <a:spcPct val="93000"/>
              </a:lnSpc>
              <a:spcAft>
                <a:spcPts val="300"/>
              </a:spcAft>
            </a:pPr>
            <a:r>
              <a:rPr lang="en-US" sz="4400" b="1" spc="-1" dirty="0">
                <a:solidFill>
                  <a:srgbClr val="000000"/>
                </a:solidFill>
                <a:ea typeface="Microsoft YaHei"/>
              </a:rPr>
              <a:t>Jean-Philippe </a:t>
            </a:r>
            <a:r>
              <a:rPr lang="en-US" sz="4400" b="1" spc="-1" dirty="0" err="1">
                <a:solidFill>
                  <a:srgbClr val="000000"/>
                </a:solidFill>
                <a:ea typeface="Microsoft YaHei"/>
              </a:rPr>
              <a:t>Legault</a:t>
            </a:r>
            <a:r>
              <a:rPr lang="en-US" sz="4400" b="1" spc="-1" dirty="0">
                <a:solidFill>
                  <a:srgbClr val="000000"/>
                </a:solidFill>
                <a:ea typeface="Microsoft YaHei"/>
              </a:rPr>
              <a:t>, </a:t>
            </a:r>
            <a:r>
              <a:rPr lang="en-US" sz="4400" b="1" spc="-1" dirty="0" smtClean="0">
                <a:solidFill>
                  <a:srgbClr val="000000"/>
                </a:solidFill>
                <a:ea typeface="Microsoft YaHei"/>
              </a:rPr>
              <a:t>Aaron </a:t>
            </a:r>
            <a:r>
              <a:rPr lang="en-US" sz="4400" b="1" spc="-1" dirty="0">
                <a:solidFill>
                  <a:srgbClr val="000000"/>
                </a:solidFill>
                <a:ea typeface="Microsoft YaHei"/>
              </a:rPr>
              <a:t>G. Graham, </a:t>
            </a:r>
            <a:r>
              <a:rPr lang="en-US" sz="4400" b="1" spc="-1" dirty="0" smtClean="0">
                <a:solidFill>
                  <a:srgbClr val="000000"/>
                </a:solidFill>
                <a:ea typeface="Microsoft YaHei"/>
              </a:rPr>
              <a:t>Kenneth </a:t>
            </a:r>
            <a:r>
              <a:rPr lang="en-US" sz="4400" b="1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B. Kent</a:t>
            </a:r>
            <a:endParaRPr lang="en-US" sz="4400" b="0" strike="noStrike" spc="-1" dirty="0">
              <a:latin typeface="Arial"/>
            </a:endParaRPr>
          </a:p>
          <a:p>
            <a:pPr algn="ctr">
              <a:lnSpc>
                <a:spcPct val="93000"/>
              </a:lnSpc>
              <a:spcAft>
                <a:spcPts val="601"/>
              </a:spcAft>
            </a:pPr>
            <a:r>
              <a:rPr lang="en-US" sz="40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University of New Brunswick, Faculty of Computer 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Arial"/>
                <a:ea typeface="Microsoft YaHei"/>
              </a:rPr>
              <a:t>Science</a:t>
            </a:r>
            <a:endParaRPr lang="en-US" sz="4000" b="0" strike="noStrike" spc="-1" dirty="0">
              <a:latin typeface="Arial"/>
            </a:endParaRPr>
          </a:p>
          <a:p>
            <a:pPr algn="ctr">
              <a:lnSpc>
                <a:spcPct val="93000"/>
              </a:lnSpc>
              <a:spcAft>
                <a:spcPts val="300"/>
              </a:spcAft>
            </a:pPr>
            <a:r>
              <a:rPr lang="en-US" sz="4400" b="1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Daryl Maier, Kazuhiro Konno </a:t>
            </a:r>
            <a:endParaRPr lang="en-US" sz="4400" b="0" strike="noStrike" spc="-1" dirty="0">
              <a:latin typeface="Arial"/>
            </a:endParaRPr>
          </a:p>
          <a:p>
            <a:pPr algn="ctr">
              <a:lnSpc>
                <a:spcPct val="93000"/>
              </a:lnSpc>
              <a:spcAft>
                <a:spcPts val="300"/>
              </a:spcAft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Arial"/>
                <a:ea typeface="Microsoft YaHei"/>
              </a:rPr>
              <a:t>IBM</a:t>
            </a:r>
          </a:p>
          <a:p>
            <a:pPr algn="ctr">
              <a:lnSpc>
                <a:spcPct val="93000"/>
              </a:lnSpc>
              <a:spcAft>
                <a:spcPts val="300"/>
              </a:spcAft>
            </a:pPr>
            <a:r>
              <a:rPr lang="en-US" sz="4000" spc="-1" dirty="0" smtClean="0">
                <a:solidFill>
                  <a:srgbClr val="000000"/>
                </a:solidFill>
                <a:ea typeface="Microsoft YaHei"/>
              </a:rPr>
              <a:t>{mrahma15</a:t>
            </a:r>
            <a:r>
              <a:rPr lang="en-US" sz="4000" spc="-1" dirty="0" smtClean="0">
                <a:solidFill>
                  <a:srgbClr val="000000"/>
                </a:solidFill>
                <a:ea typeface="Microsoft YaHei"/>
              </a:rPr>
              <a:t>, </a:t>
            </a:r>
            <a:r>
              <a:rPr lang="en-US" sz="4000" spc="-1" dirty="0" err="1" smtClean="0">
                <a:solidFill>
                  <a:srgbClr val="000000"/>
                </a:solidFill>
                <a:ea typeface="Microsoft YaHei"/>
              </a:rPr>
              <a:t>hsoontie</a:t>
            </a:r>
            <a:r>
              <a:rPr lang="en-US" sz="4000" spc="-1" dirty="0" smtClean="0">
                <a:solidFill>
                  <a:srgbClr val="000000"/>
                </a:solidFill>
                <a:ea typeface="Microsoft YaHei"/>
              </a:rPr>
              <a:t>, </a:t>
            </a:r>
            <a:r>
              <a:rPr lang="en-US" sz="4000" spc="-1" dirty="0" err="1" smtClean="0">
                <a:solidFill>
                  <a:srgbClr val="000000"/>
                </a:solidFill>
                <a:ea typeface="Microsoft YaHei"/>
              </a:rPr>
              <a:t>jlegault</a:t>
            </a:r>
            <a:r>
              <a:rPr lang="en-US" sz="4000" spc="-1" dirty="0" smtClean="0">
                <a:solidFill>
                  <a:srgbClr val="000000"/>
                </a:solidFill>
                <a:ea typeface="Microsoft YaHei"/>
              </a:rPr>
              <a:t>, </a:t>
            </a:r>
            <a:r>
              <a:rPr lang="en-US" sz="4000" spc="-1" dirty="0" err="1">
                <a:solidFill>
                  <a:srgbClr val="000000"/>
                </a:solidFill>
                <a:ea typeface="Microsoft YaHei"/>
              </a:rPr>
              <a:t>aaron.graham</a:t>
            </a:r>
            <a:r>
              <a:rPr lang="en-US" sz="4000" spc="-1" dirty="0">
                <a:solidFill>
                  <a:srgbClr val="000000"/>
                </a:solidFill>
                <a:ea typeface="Microsoft YaHei"/>
              </a:rPr>
              <a:t>,</a:t>
            </a:r>
            <a:r>
              <a:rPr lang="en-US" sz="4000" spc="-1" dirty="0" smtClean="0">
                <a:solidFill>
                  <a:srgbClr val="000000"/>
                </a:solidFill>
                <a:ea typeface="Microsoft YaHei"/>
              </a:rPr>
              <a:t> </a:t>
            </a:r>
            <a:r>
              <a:rPr lang="en-US" sz="4000" spc="-1" dirty="0">
                <a:solidFill>
                  <a:srgbClr val="000000"/>
                </a:solidFill>
                <a:ea typeface="Microsoft YaHei"/>
              </a:rPr>
              <a:t>ken</a:t>
            </a:r>
            <a:r>
              <a:rPr lang="en-US" sz="4000" spc="-1" dirty="0">
                <a:solidFill>
                  <a:srgbClr val="000000"/>
                </a:solidFill>
                <a:ea typeface="Microsoft YaHei"/>
              </a:rPr>
              <a:t>}@</a:t>
            </a:r>
            <a:r>
              <a:rPr lang="en-US" sz="4000" spc="-1" dirty="0" smtClean="0">
                <a:solidFill>
                  <a:srgbClr val="000000"/>
                </a:solidFill>
                <a:ea typeface="Microsoft YaHei"/>
              </a:rPr>
              <a:t>unb.ca, </a:t>
            </a:r>
          </a:p>
          <a:p>
            <a:pPr algn="ctr">
              <a:lnSpc>
                <a:spcPct val="93000"/>
              </a:lnSpc>
              <a:spcAft>
                <a:spcPts val="300"/>
              </a:spcAft>
            </a:pPr>
            <a:r>
              <a:rPr lang="en-US" sz="4000" spc="-1" dirty="0" smtClean="0">
                <a:solidFill>
                  <a:srgbClr val="000000"/>
                </a:solidFill>
                <a:ea typeface="Microsoft YaHei"/>
              </a:rPr>
              <a:t>{</a:t>
            </a:r>
            <a:r>
              <a:rPr lang="en-US" sz="4000" spc="-1" dirty="0" err="1" smtClean="0">
                <a:solidFill>
                  <a:srgbClr val="000000"/>
                </a:solidFill>
                <a:ea typeface="Microsoft YaHei"/>
              </a:rPr>
              <a:t>maier</a:t>
            </a:r>
            <a:r>
              <a:rPr lang="en-US" sz="4000" b="0" strike="noStrike" spc="-1" dirty="0" err="1" smtClean="0">
                <a:solidFill>
                  <a:srgbClr val="000000"/>
                </a:solidFill>
                <a:latin typeface="Arial"/>
                <a:ea typeface="Microsoft YaHei"/>
              </a:rPr>
              <a:t>@ca</a:t>
            </a:r>
            <a:r>
              <a:rPr lang="en-US" sz="40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, </a:t>
            </a:r>
            <a:r>
              <a:rPr lang="en-US" sz="4000" b="0" strike="noStrike" spc="-1" dirty="0" err="1">
                <a:solidFill>
                  <a:srgbClr val="000000"/>
                </a:solidFill>
                <a:latin typeface="Arial"/>
                <a:ea typeface="Microsoft YaHei"/>
              </a:rPr>
              <a:t>konno@jp</a:t>
            </a:r>
            <a:r>
              <a:rPr lang="en-US" sz="40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}.ibm.com</a:t>
            </a:r>
            <a:endParaRPr lang="en-US" sz="4000" b="0" strike="noStrike" spc="-1" dirty="0">
              <a:latin typeface="Arial"/>
            </a:endParaRPr>
          </a:p>
          <a:p>
            <a:pPr algn="ctr">
              <a:lnSpc>
                <a:spcPct val="93000"/>
              </a:lnSpc>
              <a:spcAft>
                <a:spcPts val="300"/>
              </a:spcAft>
            </a:pPr>
            <a:endParaRPr lang="en-US" sz="4000" b="0" strike="noStrike" spc="-1" dirty="0">
              <a:latin typeface="Arial"/>
            </a:endParaRPr>
          </a:p>
        </p:txBody>
      </p:sp>
      <p:pic>
        <p:nvPicPr>
          <p:cNvPr id="52" name="Picture 1"/>
          <p:cNvPicPr/>
          <p:nvPr/>
        </p:nvPicPr>
        <p:blipFill>
          <a:blip r:embed="rId3"/>
          <a:stretch/>
        </p:blipFill>
        <p:spPr>
          <a:xfrm>
            <a:off x="0" y="33720120"/>
            <a:ext cx="36575640" cy="2857320"/>
          </a:xfrm>
          <a:prstGeom prst="rect">
            <a:avLst/>
          </a:prstGeom>
          <a:ln>
            <a:noFill/>
          </a:ln>
        </p:spPr>
      </p:pic>
      <p:sp>
        <p:nvSpPr>
          <p:cNvPr id="47" name="CustomShape 1"/>
          <p:cNvSpPr/>
          <p:nvPr/>
        </p:nvSpPr>
        <p:spPr>
          <a:xfrm>
            <a:off x="18900720" y="3280890"/>
            <a:ext cx="16740000" cy="2973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7480" rIns="90000" bIns="45000"/>
          <a:lstStyle/>
          <a:p>
            <a:pPr algn="just">
              <a:lnSpc>
                <a:spcPct val="93000"/>
              </a:lnSpc>
              <a:spcAft>
                <a:spcPts val="289"/>
              </a:spcAft>
            </a:pPr>
            <a:r>
              <a:rPr lang="en-US" sz="4800" b="1" strike="noStrike" spc="-1" dirty="0">
                <a:solidFill>
                  <a:srgbClr val="FF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OMR Backend</a:t>
            </a: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289"/>
              </a:spcAft>
            </a:pPr>
            <a:endParaRPr lang="en-US" sz="4800" b="1" spc="-1" dirty="0">
              <a:solidFill>
                <a:srgbClr val="FF0000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289"/>
              </a:spcAft>
            </a:pPr>
            <a:r>
              <a:rPr lang="en-US" sz="4800" b="1" strike="noStrike" spc="-1" dirty="0" smtClean="0">
                <a:solidFill>
                  <a:srgbClr val="FF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Progress</a:t>
            </a:r>
            <a:r>
              <a:rPr lang="en-US" sz="4800" b="1" strike="noStrike" spc="-1" dirty="0">
                <a:solidFill>
                  <a:srgbClr val="FF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/>
            </a:r>
            <a:br>
              <a:rPr lang="en-US" sz="4800" b="1" strike="noStrike" spc="-1" dirty="0">
                <a:solidFill>
                  <a:srgbClr val="FF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</a:br>
            <a:endParaRPr lang="en-US" sz="4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Initial i</a:t>
            </a: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nterface with the AArch64 platform 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complete.</a:t>
            </a:r>
            <a:endParaRPr lang="en-US" sz="4000" b="0" strike="noStrike" spc="-1" dirty="0">
              <a:solidFill>
                <a:srgbClr val="000000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N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ecessary infrastructure exists </a:t>
            </a: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to call out to the binary code for AArch64.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The OMR Toolkit includes all the equivalent </a:t>
            </a:r>
            <a:r>
              <a:rPr lang="en-US" sz="4000" b="0" strike="noStrike" spc="-1" dirty="0" err="1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OpCodes</a:t>
            </a: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 and binary </a:t>
            </a: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e</a:t>
            </a: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ncoding from the AArch64 architecture.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OMR IL “return 3” function passes through the entire 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flow.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R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egister allocation functionality, signal handling, port library and system calls have been included for “return 3”.</a:t>
            </a:r>
            <a:endParaRPr lang="en-US" sz="4000" b="0" strike="noStrike" spc="-1" dirty="0">
              <a:solidFill>
                <a:srgbClr val="000000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Basic </a:t>
            </a: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functionality 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exists for </a:t>
            </a: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virtual register allocation, assignment and 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mapping.</a:t>
            </a:r>
            <a:endParaRPr lang="en-US" sz="4000" b="0" strike="noStrike" spc="-1" dirty="0">
              <a:solidFill>
                <a:srgbClr val="000000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Most of the Tree </a:t>
            </a: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E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valuators have been 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implemented, along with </a:t>
            </a:r>
            <a:r>
              <a:rPr lang="en-US" sz="4000" spc="-1" dirty="0" err="1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tril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 tests that pass manual invocation.</a:t>
            </a:r>
            <a:endParaRPr lang="en-US" sz="4000" spc="-1" dirty="0" smtClean="0">
              <a:solidFill>
                <a:srgbClr val="000000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Optimization of some existing Tree Evaluators has been done.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b="0" strike="noStrike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The OpenJ9 VM port to AArch64 is complete. </a:t>
            </a:r>
            <a:r>
              <a:rPr lang="en-US" sz="4000" b="0" strike="noStrike" spc="-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0" strike="noStrike" spc="-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0" strike="noStrike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289"/>
              </a:spcAft>
            </a:pPr>
            <a:r>
              <a:rPr lang="en-US" sz="4800" b="1" strike="noStrike" spc="-1" dirty="0" smtClean="0">
                <a:solidFill>
                  <a:srgbClr val="FF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Future</a:t>
            </a:r>
            <a:r>
              <a:rPr lang="en-US" sz="4800" b="1" strike="noStrike" spc="-1" dirty="0" smtClean="0">
                <a:solidFill>
                  <a:srgbClr val="FF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/>
            </a:r>
            <a:br>
              <a:rPr lang="en-US" sz="4800" b="1" strike="noStrike" spc="-1" dirty="0" smtClean="0">
                <a:solidFill>
                  <a:srgbClr val="FF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</a:br>
            <a:endParaRPr lang="en-US" sz="4000" b="0" strike="noStrike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Implementation of the JIT runtime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.</a:t>
            </a:r>
            <a:endParaRPr lang="en-US" sz="4000" b="0" strike="noStrike" spc="-1" dirty="0" smtClean="0">
              <a:solidFill>
                <a:srgbClr val="000000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Implementation of Tree </a:t>
            </a: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E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valuators for OpenJ9</a:t>
            </a:r>
            <a:r>
              <a:rPr lang="en-US" sz="40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.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Enabling builds of </a:t>
            </a:r>
            <a:r>
              <a:rPr lang="en-US" sz="4000" spc="-1" dirty="0" err="1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OpenJDK</a:t>
            </a:r>
            <a:r>
              <a:rPr lang="en-US" sz="4000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 and OpenJ9 on 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JDK11.</a:t>
            </a:r>
            <a:endParaRPr lang="en-US" sz="4000" b="0" strike="noStrike" spc="-1" dirty="0" smtClean="0">
              <a:solidFill>
                <a:srgbClr val="000000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Trampoline support must be added for AArch64 in OpenJ9</a:t>
            </a:r>
            <a:r>
              <a:rPr lang="en-US" sz="4000" spc="-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CustomShape 4"/>
          <p:cNvSpPr/>
          <p:nvPr/>
        </p:nvSpPr>
        <p:spPr>
          <a:xfrm>
            <a:off x="1565370" y="8294040"/>
            <a:ext cx="16416000" cy="2574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7480" rIns="90000" bIns="45000"/>
          <a:lstStyle/>
          <a:p>
            <a:pPr algn="just">
              <a:lnSpc>
                <a:spcPct val="93000"/>
              </a:lnSpc>
              <a:spcAft>
                <a:spcPts val="289"/>
              </a:spcAft>
            </a:pPr>
            <a:r>
              <a:rPr lang="en-US" sz="4800" b="1" strike="noStrike" spc="-1" dirty="0">
                <a:solidFill>
                  <a:srgbClr val="FF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Background</a:t>
            </a:r>
            <a:endParaRPr lang="en-US" sz="48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Aft>
                <a:spcPts val="289"/>
              </a:spcAft>
            </a:pP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			</a:t>
            </a:r>
            <a:b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</a:b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		</a:t>
            </a:r>
            <a:r>
              <a:rPr lang="en-US" sz="4000" b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Eclipse OMR</a:t>
            </a: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: An open source Toolkit of C and C++ 					components that can be used to build robust language 				runtimes to support many different hardware and 					operating system platforms.</a:t>
            </a:r>
            <a:endParaRPr lang="en-US" sz="4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		</a:t>
            </a:r>
            <a:r>
              <a:rPr lang="en-US" sz="4000" b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ARM</a:t>
            </a: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: A family of CPUs based on the RISC instruction set.</a:t>
            </a:r>
            <a:endParaRPr lang="en-US" sz="4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endParaRPr lang="en-US" sz="4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r>
              <a:rPr lang="en-US" sz="4000" b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AArch64</a:t>
            </a:r>
            <a:r>
              <a:rPr lang="en-US" sz="40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: A subset of ARM based on a 64-bit architecture.</a:t>
            </a:r>
            <a:endParaRPr lang="en-US" sz="4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r>
              <a:rPr lang="en-US" sz="4000" b="0" strike="noStrike" spc="-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0" strike="noStrike" spc="-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Aft>
                <a:spcPts val="289"/>
              </a:spcAft>
            </a:pPr>
            <a:r>
              <a:rPr lang="en-US" sz="4800" b="1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br>
              <a:rPr lang="en-US" sz="4800" b="1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Aft>
                <a:spcPts val="289"/>
              </a:spcAft>
            </a:pPr>
            <a:r>
              <a:rPr lang="en-US" sz="4000" b="1" spc="-1" dirty="0">
                <a:latin typeface="Arial" panose="020B0604020202020204" pitchFamily="34" charset="0"/>
                <a:cs typeface="Arial" panose="020B0604020202020204" pitchFamily="34" charset="0"/>
              </a:rPr>
              <a:t>Better Hardware Footprint, Power Usage and Heat Management</a:t>
            </a:r>
            <a:endParaRPr lang="en-US" sz="4400" b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>ARM System on Chip (SoC) devices offers easier product development.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>ARM has been targeting mobile and battery powered devices for </a:t>
            </a:r>
            <a:r>
              <a:rPr lang="en-US" sz="40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years, </a:t>
            </a: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>making them an obvious choice for decreased power consumption.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>ARM SoCs are easier to confine in closed spaces and have easier heat management.</a:t>
            </a:r>
          </a:p>
          <a:p>
            <a:pPr>
              <a:lnSpc>
                <a:spcPct val="93000"/>
              </a:lnSpc>
              <a:spcAft>
                <a:spcPts val="289"/>
              </a:spcAft>
            </a:pP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Aft>
                <a:spcPts val="289"/>
              </a:spcAft>
            </a:pPr>
            <a:r>
              <a:rPr lang="en-US" sz="4000" b="1" spc="-1" dirty="0">
                <a:latin typeface="Arial" panose="020B0604020202020204" pitchFamily="34" charset="0"/>
                <a:cs typeface="Arial" panose="020B0604020202020204" pitchFamily="34" charset="0"/>
              </a:rPr>
              <a:t>Lower Cost to Buy and Maintain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>Open design of ARM chips allow many manufacturers to make SoCs; lowering costs for the end user.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>The SoCs, having such a low price point to manufacture, are almost disposable.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>A stateless design allows for rapid scaling in server infrastructure.</a:t>
            </a:r>
          </a:p>
          <a:p>
            <a:pPr>
              <a:lnSpc>
                <a:spcPct val="93000"/>
              </a:lnSpc>
              <a:spcAft>
                <a:spcPts val="289"/>
              </a:spcAft>
            </a:pP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Aft>
                <a:spcPts val="289"/>
              </a:spcAft>
            </a:pPr>
            <a:r>
              <a:rPr lang="en-US" sz="4000" b="1" spc="-1" dirty="0">
                <a:latin typeface="Arial" panose="020B0604020202020204" pitchFamily="34" charset="0"/>
                <a:cs typeface="Arial" panose="020B0604020202020204" pitchFamily="34" charset="0"/>
              </a:rPr>
              <a:t>Easier Hardware Implementation</a:t>
            </a:r>
          </a:p>
          <a:p>
            <a:pPr marL="571500" indent="-571500">
              <a:lnSpc>
                <a:spcPct val="93000"/>
              </a:lnSpc>
              <a:spcAft>
                <a:spcPts val="289"/>
              </a:spcAft>
              <a:buFont typeface="Arial" panose="020B0604020202020204" pitchFamily="34" charset="0"/>
              <a:buChar char="•"/>
            </a:pPr>
            <a:r>
              <a:rPr lang="en-US" sz="4000" spc="-1" dirty="0">
                <a:latin typeface="Arial" panose="020B0604020202020204" pitchFamily="34" charset="0"/>
                <a:cs typeface="Arial" panose="020B0604020202020204" pitchFamily="34" charset="0"/>
              </a:rPr>
              <a:t>Open design allows manufacturers to create more complex chips with more features.</a:t>
            </a:r>
          </a:p>
          <a:p>
            <a:pPr algn="just">
              <a:lnSpc>
                <a:spcPct val="93000"/>
              </a:lnSpc>
              <a:spcAft>
                <a:spcPts val="289"/>
              </a:spcAft>
            </a:pPr>
            <a:r>
              <a:rPr lang="en-US" sz="4000" b="0" strike="noStrike" spc="-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0" strike="noStrike" spc="-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Aft>
                <a:spcPts val="6863"/>
              </a:spcAft>
            </a:pPr>
            <a:r>
              <a:rPr lang="en-US" sz="4400" b="1" strike="noStrike" spc="-1" dirty="0">
                <a:solidFill>
                  <a:srgbClr val="FF0000"/>
                </a:solidFill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Porting OpenJ9 + OMR to the ARM, AArch64, architecture would allow a plethora of devices to gain from each of the runtime optimizations already inside OMR and those yet to come.</a:t>
            </a:r>
            <a:endParaRPr lang="en-US" sz="4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8"/>
          <p:cNvPicPr/>
          <p:nvPr/>
        </p:nvPicPr>
        <p:blipFill>
          <a:blip r:embed="rId4"/>
          <a:stretch/>
        </p:blipFill>
        <p:spPr>
          <a:xfrm>
            <a:off x="1223280" y="12298720"/>
            <a:ext cx="2214000" cy="1031760"/>
          </a:xfrm>
          <a:prstGeom prst="rect">
            <a:avLst/>
          </a:prstGeom>
          <a:ln>
            <a:noFill/>
          </a:ln>
        </p:spPr>
      </p:pic>
      <p:pic>
        <p:nvPicPr>
          <p:cNvPr id="13" name="Picture 7"/>
          <p:cNvPicPr/>
          <p:nvPr/>
        </p:nvPicPr>
        <p:blipFill>
          <a:blip r:embed="rId5"/>
          <a:stretch/>
        </p:blipFill>
        <p:spPr>
          <a:xfrm>
            <a:off x="1258920" y="9488200"/>
            <a:ext cx="2142720" cy="2571480"/>
          </a:xfrm>
          <a:prstGeom prst="rect">
            <a:avLst/>
          </a:prstGeom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0360" y="4899881"/>
            <a:ext cx="16163618" cy="106833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1526</TotalTime>
  <Words>69</Words>
  <Application>Microsoft Office PowerPoint</Application>
  <PresentationFormat>Custom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Microsoft YaHei</vt:lpstr>
      <vt:lpstr>Arial</vt:lpstr>
      <vt:lpstr>DejaVu Sans</vt:lpstr>
      <vt:lpstr>Symbol</vt:lpstr>
      <vt:lpstr>Times New Roman</vt:lpstr>
      <vt:lpstr>Trebuchet MS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Aaron Graham</dc:creator>
  <dc:description/>
  <cp:lastModifiedBy>casa</cp:lastModifiedBy>
  <cp:revision>158</cp:revision>
  <cp:lastPrinted>1601-01-01T00:00:00Z</cp:lastPrinted>
  <dcterms:created xsi:type="dcterms:W3CDTF">2012-03-05T16:58:11Z</dcterms:created>
  <dcterms:modified xsi:type="dcterms:W3CDTF">2019-03-26T16:40:39Z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