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918400" cy="32918400"/>
  <p:notesSz cx="7772400" cy="10058400"/>
  <p:defaultTextStyle>
    <a:defPPr>
      <a:defRPr lang="en-US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29C"/>
    <a:srgbClr val="009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6" autoAdjust="0"/>
    <p:restoredTop sz="96076" autoAdjust="0"/>
  </p:normalViewPr>
  <p:slideViewPr>
    <p:cSldViewPr snapToGrid="0">
      <p:cViewPr>
        <p:scale>
          <a:sx n="26" d="100"/>
          <a:sy n="26" d="100"/>
        </p:scale>
        <p:origin x="2136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763588"/>
            <a:ext cx="3773487" cy="37719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13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0F7F773-59E0-410E-8A51-EA5905B1C72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398840" y="9555120"/>
            <a:ext cx="3371400" cy="501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01B616F-A49C-4DC9-984F-A96E2F875310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000250" y="763588"/>
            <a:ext cx="3771900" cy="3771900"/>
          </a:xfrm>
          <a:prstGeom prst="rect">
            <a:avLst/>
          </a:prstGeom>
        </p:spPr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29626236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45920" y="17674848"/>
            <a:ext cx="29626236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826616" y="7702776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45920" y="17674848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826616" y="17674848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9539532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662704" y="7702776"/>
            <a:ext cx="9539532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679488" y="7702776"/>
            <a:ext cx="9539532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645920" y="17674848"/>
            <a:ext cx="9539532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662704" y="17674848"/>
            <a:ext cx="9539532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1679488" y="17674848"/>
            <a:ext cx="9539532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45920" y="7702776"/>
            <a:ext cx="29626236" cy="190920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8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29626236" cy="19092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14457528" cy="19092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826616" y="7702776"/>
            <a:ext cx="14457528" cy="19092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45920" y="1311552"/>
            <a:ext cx="29623320" cy="254712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8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826616" y="7702776"/>
            <a:ext cx="14457528" cy="19092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45920" y="17674848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14457528" cy="19092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826616" y="7702776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826616" y="17674848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45920" y="7702776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826616" y="7702776"/>
            <a:ext cx="14457528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45920" y="17674848"/>
            <a:ext cx="29626236" cy="91066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39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45920" y="1311552"/>
            <a:ext cx="29623320" cy="549471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1917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Click to edit Master title style</a:t>
            </a:r>
            <a:endParaRPr lang="en-GB" sz="19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1645920" y="29988144"/>
            <a:ext cx="7666488" cy="22686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6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258676" y="29988144"/>
            <a:ext cx="10432476" cy="22686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6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3603076" y="29988144"/>
            <a:ext cx="7666488" cy="2268648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5000"/>
              </a:lnSpc>
            </a:pPr>
            <a:fld id="{83412DC0-2B44-4BBA-8974-7FD597746514}" type="slidenum">
              <a:rPr lang="en-US" sz="126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‹#›</a:t>
            </a:fld>
            <a:endParaRPr lang="en-US" sz="126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45920" y="7702776"/>
            <a:ext cx="29626236" cy="19092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395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77600" lvl="1" indent="-291600">
              <a:spcBef>
                <a:spcPts val="102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044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66400" lvl="2" indent="-259200">
              <a:spcBef>
                <a:spcPts val="7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73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555200" lvl="3" indent="-194400">
              <a:spcBef>
                <a:spcPts val="51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873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1944000" lvl="4" indent="-1944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332800" lvl="5" indent="-1944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721600" lvl="6" indent="-1944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800" indent="-291600" algn="l" defTabSz="822960" rtl="0" eaLnBrk="1" latinLnBrk="0" hangingPunct="1">
        <a:lnSpc>
          <a:spcPct val="90000"/>
        </a:lnSpc>
        <a:spcBef>
          <a:spcPts val="1275"/>
        </a:spcBef>
        <a:buClr>
          <a:srgbClr val="000000"/>
        </a:buClr>
        <a:buSzPct val="45000"/>
        <a:buFont typeface="Wingdings" charset="2"/>
        <a:buChar char="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2"/>
          <p:cNvSpPr/>
          <p:nvPr/>
        </p:nvSpPr>
        <p:spPr>
          <a:xfrm>
            <a:off x="1620000" y="30390876"/>
            <a:ext cx="29355048" cy="1296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0" y="634392"/>
            <a:ext cx="32918076" cy="1355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40500" rIns="81000" bIns="40500"/>
          <a:lstStyle/>
          <a:p>
            <a:pPr algn="ctr">
              <a:lnSpc>
                <a:spcPct val="104000"/>
              </a:lnSpc>
              <a:spcAft>
                <a:spcPts val="260"/>
              </a:spcAft>
            </a:pPr>
            <a:r>
              <a:rPr lang="en-US" sz="9600" b="1" spc="-1" dirty="0">
                <a:solidFill>
                  <a:srgbClr val="F00000"/>
                </a:solidFill>
                <a:latin typeface="Trebuchet MS"/>
                <a:ea typeface="Microsoft YaHei"/>
              </a:rPr>
              <a:t>Improving the Verilog-to-Routing </a:t>
            </a:r>
          </a:p>
          <a:p>
            <a:pPr algn="ctr">
              <a:lnSpc>
                <a:spcPct val="104000"/>
              </a:lnSpc>
              <a:spcAft>
                <a:spcPts val="260"/>
              </a:spcAft>
            </a:pPr>
            <a:r>
              <a:rPr lang="en-US" sz="9600" b="1" spc="-1" dirty="0">
                <a:solidFill>
                  <a:srgbClr val="F00000"/>
                </a:solidFill>
                <a:latin typeface="Trebuchet MS"/>
                <a:ea typeface="Microsoft YaHei"/>
              </a:rPr>
              <a:t>FPGA CAD Flow</a:t>
            </a:r>
            <a:endParaRPr lang="en-US" sz="9600" spc="-1" dirty="0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0" y="3924351"/>
            <a:ext cx="17010324" cy="3880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72252" rIns="81000" bIns="40500"/>
          <a:lstStyle/>
          <a:p>
            <a:pPr algn="ctr">
              <a:lnSpc>
                <a:spcPct val="93000"/>
              </a:lnSpc>
              <a:spcAft>
                <a:spcPts val="270"/>
              </a:spcAft>
            </a:pPr>
            <a:r>
              <a:rPr lang="en-US" sz="4000" b="1" spc="-1" dirty="0">
                <a:solidFill>
                  <a:srgbClr val="000000"/>
                </a:solidFill>
                <a:latin typeface="Arial"/>
                <a:ea typeface="Microsoft YaHei"/>
              </a:rPr>
              <a:t>Nasrin Eshraghi Ivari, </a:t>
            </a:r>
            <a:r>
              <a:rPr lang="en-US" sz="4000" b="1" spc="-1" dirty="0">
                <a:solidFill>
                  <a:srgbClr val="000000"/>
                </a:solidFill>
                <a:ea typeface="Microsoft YaHei"/>
              </a:rPr>
              <a:t>Kenneth </a:t>
            </a:r>
            <a:r>
              <a:rPr lang="en-US" sz="4000" b="1" spc="-1" dirty="0">
                <a:solidFill>
                  <a:srgbClr val="000000"/>
                </a:solidFill>
                <a:latin typeface="Arial"/>
                <a:ea typeface="Microsoft YaHei"/>
              </a:rPr>
              <a:t>B. Kent</a:t>
            </a:r>
            <a:endParaRPr lang="en-US" sz="4000" spc="-1" dirty="0">
              <a:latin typeface="Arial"/>
            </a:endParaRPr>
          </a:p>
          <a:p>
            <a:pPr algn="ctr">
              <a:lnSpc>
                <a:spcPct val="93000"/>
              </a:lnSpc>
              <a:spcAft>
                <a:spcPts val="541"/>
              </a:spcAft>
            </a:pPr>
            <a:r>
              <a:rPr lang="en-US" sz="3600" spc="-1" dirty="0">
                <a:solidFill>
                  <a:srgbClr val="000000"/>
                </a:solidFill>
                <a:latin typeface="Arial"/>
                <a:ea typeface="Microsoft YaHei"/>
              </a:rPr>
              <a:t>Faculty of Computer Science, University of New Brunswick</a:t>
            </a:r>
            <a:endParaRPr lang="en-US" sz="3600" spc="-1" dirty="0">
              <a:latin typeface="Arial"/>
            </a:endParaRPr>
          </a:p>
          <a:p>
            <a:pPr algn="ctr">
              <a:lnSpc>
                <a:spcPct val="93000"/>
              </a:lnSpc>
              <a:spcAft>
                <a:spcPts val="270"/>
              </a:spcAft>
            </a:pPr>
            <a:r>
              <a:rPr lang="en-US" sz="3600" spc="-1" dirty="0" err="1">
                <a:solidFill>
                  <a:srgbClr val="000000"/>
                </a:solidFill>
                <a:ea typeface="Microsoft YaHei"/>
              </a:rPr>
              <a:t>nasrin.Eshraghi@unb.ca</a:t>
            </a:r>
            <a:r>
              <a:rPr lang="en-US" sz="3600" spc="-1" dirty="0">
                <a:solidFill>
                  <a:srgbClr val="000000"/>
                </a:solidFill>
                <a:ea typeface="Microsoft YaHei"/>
              </a:rPr>
              <a:t>, </a:t>
            </a:r>
            <a:r>
              <a:rPr lang="en-US" sz="3600" spc="-1" dirty="0" err="1">
                <a:solidFill>
                  <a:srgbClr val="000000"/>
                </a:solidFill>
                <a:ea typeface="Microsoft YaHei"/>
              </a:rPr>
              <a:t>ken@unb.ca</a:t>
            </a:r>
            <a:endParaRPr lang="en-US" sz="3600" spc="-1" dirty="0">
              <a:solidFill>
                <a:srgbClr val="000000"/>
              </a:solidFill>
              <a:ea typeface="Microsoft YaHei"/>
            </a:endParaRPr>
          </a:p>
          <a:p>
            <a:pPr algn="ctr">
              <a:lnSpc>
                <a:spcPct val="93000"/>
              </a:lnSpc>
              <a:spcAft>
                <a:spcPts val="270"/>
              </a:spcAft>
            </a:pPr>
            <a:endParaRPr lang="en-US" sz="3600" spc="-1" dirty="0">
              <a:latin typeface="Arial"/>
            </a:endParaRPr>
          </a:p>
        </p:txBody>
      </p:sp>
      <p:sp>
        <p:nvSpPr>
          <p:cNvPr id="47" name="CustomShape 1"/>
          <p:cNvSpPr/>
          <p:nvPr/>
        </p:nvSpPr>
        <p:spPr>
          <a:xfrm>
            <a:off x="17010324" y="4117334"/>
            <a:ext cx="15066000" cy="25599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78732" rIns="81000" bIns="40500"/>
          <a:lstStyle/>
          <a:p>
            <a:pPr algn="just">
              <a:lnSpc>
                <a:spcPct val="93000"/>
              </a:lnSpc>
              <a:spcAft>
                <a:spcPts val="260"/>
              </a:spcAft>
            </a:pPr>
            <a:r>
              <a:rPr lang="en-US" sz="4800" b="1" spc="-1" dirty="0">
                <a:solidFill>
                  <a:srgbClr val="FF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Verilog-to-Routing CAD flow </a:t>
            </a:r>
            <a:endParaRPr lang="en-US" sz="4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endParaRPr lang="en-US" sz="432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endParaRPr lang="en-US" sz="4320" b="1" spc="-1" dirty="0">
              <a:solidFill>
                <a:srgbClr val="FF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endParaRPr lang="en-US" sz="4320" b="1" spc="-1" dirty="0">
              <a:solidFill>
                <a:srgbClr val="FF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endParaRPr lang="en-US" sz="4320" b="1" spc="-1" dirty="0">
              <a:solidFill>
                <a:srgbClr val="FF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endParaRPr lang="en-US" sz="4320" b="1" spc="-1" dirty="0">
              <a:solidFill>
                <a:srgbClr val="FF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endParaRPr lang="en-US" sz="4320" b="1" spc="-1" dirty="0">
              <a:solidFill>
                <a:srgbClr val="FF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r>
              <a:rPr lang="en-US" sz="4800" b="1" spc="-1" dirty="0">
                <a:solidFill>
                  <a:srgbClr val="FF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Progress</a:t>
            </a:r>
            <a:br>
              <a:rPr lang="en-US" sz="4320" b="1" spc="-1" dirty="0">
                <a:solidFill>
                  <a:srgbClr val="FF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</a:b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Improve the Verilog language feature coverage of the ODIN_II compiler within the Verilog-to-Routing tool.</a:t>
            </a:r>
          </a:p>
          <a:p>
            <a:pPr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Investigate System Verilog, an extension of the Verilog Hardware Description Language</a:t>
            </a:r>
          </a:p>
          <a:p>
            <a:pPr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Improve memory usage, quality of results and execution time for ODIN_II </a:t>
            </a:r>
          </a:p>
          <a:p>
            <a:pPr>
              <a:spcAft>
                <a:spcPts val="600"/>
              </a:spcAft>
            </a:pP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60"/>
              </a:spcAft>
            </a:pPr>
            <a:r>
              <a:rPr lang="en-US" sz="4800" b="1" spc="-1" dirty="0">
                <a:solidFill>
                  <a:srgbClr val="FF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Future Work</a:t>
            </a:r>
            <a:br>
              <a:rPr lang="en-US" sz="4320" b="1" spc="-1" dirty="0">
                <a:solidFill>
                  <a:srgbClr val="FF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</a:b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Optimization of elaboration performance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Enhance elaboration visualization tool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Incorporating </a:t>
            </a: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new benchmarks into the Verilog-to-Routing regression flow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Full support of Verilog 2005 language specifications to ODIN_II to be finished at the end of September 2020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1370470" y="6743700"/>
            <a:ext cx="14774400" cy="22972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78732" rIns="81000" bIns="40500"/>
          <a:lstStyle/>
          <a:p>
            <a:pPr algn="just">
              <a:lnSpc>
                <a:spcPct val="93000"/>
              </a:lnSpc>
              <a:spcAft>
                <a:spcPts val="260"/>
              </a:spcAft>
            </a:pPr>
            <a:r>
              <a:rPr lang="en-US" sz="4800" b="1" spc="-1" dirty="0">
                <a:solidFill>
                  <a:srgbClr val="FF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Background</a:t>
            </a:r>
            <a:endParaRPr lang="en-US" sz="4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8213">
              <a:spcAft>
                <a:spcPts val="300"/>
              </a:spcAft>
            </a:pP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	</a:t>
            </a:r>
            <a:b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</a:br>
            <a:r>
              <a:rPr lang="en-US" sz="3600" b="1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Verilog-to-Routing project: </a:t>
            </a: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is the world-wide collaborative project to provide </a:t>
            </a:r>
            <a:r>
              <a:rPr lang="en-CA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an open-source framework for conducting FPGA architecture and CAD research and development. The VTR design flow consists of three component applications: ODIN_II, ABC and VPR. </a:t>
            </a:r>
            <a:endParaRPr lang="en-US" sz="36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208213">
              <a:spcAft>
                <a:spcPts val="300"/>
              </a:spcAft>
            </a:pPr>
            <a:r>
              <a:rPr lang="en-US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</a:t>
            </a:r>
          </a:p>
          <a:p>
            <a:pPr marL="2208213" algn="just">
              <a:spcAft>
                <a:spcPts val="300"/>
              </a:spcAft>
            </a:pPr>
            <a:r>
              <a:rPr lang="en-US" sz="3600" b="1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FPGA: </a:t>
            </a:r>
            <a:r>
              <a:rPr lang="en-CA" sz="36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A Field-Programmable Gate Array (FPGA) is an integrated circuit that can be configured by the user to emulate any digital circuit as long as there are enough resources.</a:t>
            </a: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8213" algn="just">
              <a:spcAft>
                <a:spcPts val="300"/>
              </a:spcAft>
            </a:pPr>
            <a: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2208213" algn="just">
              <a:spcAft>
                <a:spcPts val="300"/>
              </a:spcAft>
            </a:pPr>
            <a:r>
              <a:rPr lang="en-CA" sz="3600" b="1" spc="-1" dirty="0">
                <a:latin typeface="Arial" panose="020B0604020202020204" pitchFamily="34" charset="0"/>
                <a:cs typeface="Arial" panose="020B0604020202020204" pitchFamily="34" charset="0"/>
              </a:rPr>
              <a:t>ODIN_II: </a:t>
            </a: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Performs logic synthesis and elaboration, converting a subset of the Verilog Hardware Description Language into a BLIF netlist. ODIN_II development is led by the University of New Brunswick.</a:t>
            </a:r>
          </a:p>
          <a:p>
            <a:pPr marL="2208213" algn="just">
              <a:spcAft>
                <a:spcPts val="300"/>
              </a:spcAft>
            </a:pP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8213" algn="just">
              <a:spcAft>
                <a:spcPts val="300"/>
              </a:spcAft>
            </a:pPr>
            <a: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  <a:t>Improving the CAD flow is a collaborative project between HUAWEI, University New Brunswick, University of Toronto and Waterloo University.</a:t>
            </a:r>
          </a:p>
          <a:p>
            <a:pPr algn="just">
              <a:lnSpc>
                <a:spcPct val="93000"/>
              </a:lnSpc>
              <a:spcAft>
                <a:spcPts val="260"/>
              </a:spcAft>
            </a:pPr>
            <a:b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spcAft>
                <a:spcPts val="260"/>
              </a:spcAft>
            </a:pPr>
            <a:r>
              <a:rPr lang="en-US" sz="4800" b="1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br>
              <a:rPr lang="en-US" sz="4320" b="1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spc="-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600" b="1" spc="-1" dirty="0">
                <a:latin typeface="Arial" panose="020B0604020202020204" pitchFamily="34" charset="0"/>
                <a:cs typeface="Arial" panose="020B0604020202020204" pitchFamily="34" charset="0"/>
              </a:rPr>
              <a:t>Next generation mobile phones with FPGAs</a:t>
            </a:r>
            <a:endParaRPr lang="en-US" sz="396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High performance computing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Handle IoT part easily in smart phones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Ideal for real time applications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High security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High reliability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3600" spc="-1" dirty="0">
                <a:latin typeface="Arial" panose="020B0604020202020204" pitchFamily="34" charset="0"/>
                <a:cs typeface="Arial" panose="020B0604020202020204" pitchFamily="34" charset="0"/>
              </a:rPr>
              <a:t>Flexible management</a:t>
            </a:r>
          </a:p>
          <a:p>
            <a:pPr>
              <a:spcAft>
                <a:spcPts val="300"/>
              </a:spcAft>
            </a:pPr>
            <a:endParaRPr lang="en-US" sz="3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600" b="1" spc="-1" dirty="0">
                <a:latin typeface="Arial" panose="020B0604020202020204" pitchFamily="34" charset="0"/>
                <a:cs typeface="Arial" panose="020B0604020202020204" pitchFamily="34" charset="0"/>
              </a:rPr>
              <a:t>FPGA architecture advantages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  <a:t>FPGA does not have a fixed hardware structure, it is programmable.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  <a:t>Parallel processing usage such as video processing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  <a:t>Process large data with few clock cycles</a:t>
            </a:r>
          </a:p>
          <a:p>
            <a:pPr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spc="-1" dirty="0">
                <a:latin typeface="Arial" panose="020B0604020202020204" pitchFamily="34" charset="0"/>
                <a:cs typeface="Arial" panose="020B0604020202020204" pitchFamily="34" charset="0"/>
              </a:rPr>
              <a:t>Signal processing such as digital filtering, demodulation, detection algorithms, image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F511C-C2EA-0348-92EA-2A7CFDDE0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02" y="17175753"/>
            <a:ext cx="1631776" cy="1537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50C3E-952B-8D45-9D76-F43B8BEBC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6497"/>
            <a:ext cx="32918076" cy="3201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89F3C-DCB0-C841-988E-FBDDA23D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02" y="11664448"/>
            <a:ext cx="1537132" cy="1537132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3783825A-80C2-9D4A-A266-2F1336DF4454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0" y="29622242"/>
            <a:ext cx="32918400" cy="3296157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5460F-3387-AD4F-9219-CC748C974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102" y="14450146"/>
            <a:ext cx="1744738" cy="1289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B54BA-86F7-1247-89EE-A6137995E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102" y="8124756"/>
            <a:ext cx="1791327" cy="1289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69267A-E2AD-834E-B0D4-EE699D53E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92731" y="5654144"/>
            <a:ext cx="13109823" cy="112627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DFDE50-9EA7-E342-9DBC-52572B403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640" y="8360660"/>
            <a:ext cx="17907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42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Symbol</vt:lpstr>
      <vt:lpstr>Times New Roman</vt:lpstr>
      <vt:lpstr>Trebuchet MS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Graham</dc:creator>
  <dc:description/>
  <cp:lastModifiedBy>Nasrin Eshraghi Ivari</cp:lastModifiedBy>
  <cp:revision>196</cp:revision>
  <cp:lastPrinted>1601-01-01T00:00:00Z</cp:lastPrinted>
  <dcterms:created xsi:type="dcterms:W3CDTF">2012-03-05T16:58:11Z</dcterms:created>
  <dcterms:modified xsi:type="dcterms:W3CDTF">2019-04-01T13:09:42Z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