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32918400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B3B"/>
    <a:srgbClr val="6E4D99"/>
    <a:srgbClr val="679955"/>
    <a:srgbClr val="7F7F7F"/>
    <a:srgbClr val="8D3333"/>
    <a:srgbClr val="AC1414"/>
    <a:srgbClr val="336699"/>
    <a:srgbClr val="2A4A70"/>
    <a:srgbClr val="376092"/>
    <a:srgbClr val="A0B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-296" y="2760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tags" Target="tags/tag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0226675"/>
            <a:ext cx="27979688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8653125"/>
            <a:ext cx="23043356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81D505-ABFC-493F-8858-9F27839A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230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0C972F-CE89-4882-8841-5E4EC186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12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1317626"/>
            <a:ext cx="7406878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1317626"/>
            <a:ext cx="22106334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7478B96-C558-46F3-BF4C-CB626F7B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7945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CFDBA80-68C6-4586-92A4-5A3F7692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1068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1153439"/>
            <a:ext cx="2798087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3952538"/>
            <a:ext cx="2798087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17CCD47-6DB2-4B8A-910F-EAB6C458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1605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7680326"/>
            <a:ext cx="14756606" cy="21726525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7680326"/>
            <a:ext cx="14756606" cy="21726525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618C69-F50A-4456-BD00-30C7E9780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059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9176"/>
            <a:ext cx="14544675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0"/>
            <a:ext cx="14544675" cy="18965862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7369176"/>
            <a:ext cx="1455063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10439400"/>
            <a:ext cx="14550630" cy="18965862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1BE4E77-EB76-40B2-97CB-56BAD62A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900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FD85181-2ED8-4C66-A6CF-20489527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40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D4797FD-DFC2-4481-9B76-E30C0158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500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1275"/>
            <a:ext cx="10829925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11275"/>
            <a:ext cx="18402300" cy="280939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163"/>
            <a:ext cx="10829925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2DDFC5-19EE-4BC8-86F5-BE1753B3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673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23042562"/>
            <a:ext cx="19751280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2941638"/>
            <a:ext cx="19751280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25763539"/>
            <a:ext cx="19751280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9B3B4E7-A2BC-4B2C-8917-8370A599F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609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1317625"/>
            <a:ext cx="2962751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7680326"/>
            <a:ext cx="29627512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29978350"/>
            <a:ext cx="76819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527822">
              <a:defRPr sz="5475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29978350"/>
            <a:ext cx="104251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527822">
              <a:defRPr sz="5475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29978350"/>
            <a:ext cx="76819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527822">
              <a:defRPr sz="5475" smtClean="0">
                <a:latin typeface="Arial" pitchFamily="34" charset="0"/>
              </a:defRPr>
            </a:lvl1pPr>
          </a:lstStyle>
          <a:p>
            <a:pPr>
              <a:defRPr/>
            </a:pPr>
            <a:fld id="{16CEF5F2-27D4-42FE-9AE6-E7F0659E0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01498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4732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339979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 smtId="4294967295">
                <a:solidFill>
                  <a:srgbClr val="808080"/>
                </a:solidFill>
              </a:rPr>
              <a:t>Template ID: debatingdenim  Size: 36x36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defPPr>
        <a:defRPr kern="1200" smtId="4294967295"/>
      </a:defPPr>
      <a:lvl1pPr algn="ctr" defTabSz="3527822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7822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2pPr>
      <a:lvl3pPr algn="ctr" defTabSz="3527822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3pPr>
      <a:lvl4pPr algn="ctr" defTabSz="3527822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4pPr>
      <a:lvl5pPr algn="ctr" defTabSz="3527822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5pPr>
      <a:lvl6pPr marL="342900" algn="ctr" defTabSz="352782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6pPr>
      <a:lvl7pPr marL="685800" algn="ctr" defTabSz="352782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7pPr>
      <a:lvl8pPr marL="1028700" algn="ctr" defTabSz="352782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8pPr>
      <a:lvl9pPr marL="1371600" algn="ctr" defTabSz="3527822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325166" indent="-1325166" algn="l" defTabSz="3527822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67025" indent="-1103710" algn="l" defTabSz="3527822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10075" indent="-882254" algn="l" defTabSz="3527822" rtl="0" eaLnBrk="0" fontAlgn="base" hangingPunct="0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</a:defRPr>
      </a:lvl3pPr>
      <a:lvl4pPr marL="6172200" indent="-881063" algn="l" defTabSz="3527822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</a:defRPr>
      </a:lvl4pPr>
      <a:lvl5pPr marL="7935516" indent="-882254" algn="l" defTabSz="3527822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5pPr>
      <a:lvl6pPr marL="8278416" indent="-882254" algn="l" defTabSz="352782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6pPr>
      <a:lvl7pPr marL="8621316" indent="-882254" algn="l" defTabSz="352782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7pPr>
      <a:lvl8pPr marL="8964216" indent="-882254" algn="l" defTabSz="352782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8pPr>
      <a:lvl9pPr marL="9307116" indent="-882254" algn="l" defTabSz="3527822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381000" y="5257800"/>
            <a:ext cx="10210800" cy="124968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2174200" y="5257800"/>
            <a:ext cx="10439400" cy="197358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0820400" y="5257800"/>
            <a:ext cx="11125200" cy="270510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2174200" y="25222200"/>
            <a:ext cx="10439400" cy="70866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81000" y="17983200"/>
            <a:ext cx="10210800" cy="143256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00050" y="518099"/>
            <a:ext cx="32118300" cy="4518373"/>
          </a:xfrm>
          <a:prstGeom prst="roundRect">
            <a:avLst/>
          </a:prstGeom>
          <a:solidFill>
            <a:srgbClr val="2A4A70"/>
          </a:solidFill>
          <a:ln>
            <a:noFill/>
          </a:ln>
        </p:spPr>
        <p:txBody>
          <a:bodyPr lIns="154305" tIns="77153" rIns="154305" bIns="77153" anchor="ctr"/>
          <a:lstStyle>
            <a:defPPr>
              <a:defRPr kern="1200" smtId="4294967295"/>
            </a:defPPr>
          </a:lstStyle>
          <a:p>
            <a:pPr algn="ctr" defTabSz="3527822">
              <a:lnSpc>
                <a:spcPct val="90000"/>
              </a:lnSpc>
            </a:pPr>
            <a:endParaRPr lang="en-US" sz="3675" i="1"/>
          </a:p>
        </p:txBody>
      </p:sp>
      <p:sp>
        <p:nvSpPr>
          <p:cNvPr id="17" name="Text Placeholder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4264D35B-B8F4-4A85-9FEE-EA091C5FF1BF}"/>
              </a:ext>
            </a:extLst>
          </p:cNvPr>
          <p:cNvSpPr txBox="1"/>
          <p:nvPr/>
        </p:nvSpPr>
        <p:spPr>
          <a:xfrm>
            <a:off x="6019800" y="889575"/>
            <a:ext cx="20421600" cy="2203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 dirty="0">
                <a:solidFill>
                  <a:schemeClr val="bg1"/>
                </a:solidFill>
                <a:latin typeface="Arial"/>
                <a:cs typeface="Arial"/>
              </a:rPr>
              <a:t>﻿Collaborative Content Distribution in 5G Mobile Networks with Edge Caching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ED235A1B-42BF-4F24-80BC-47A0B3B251F1}"/>
              </a:ext>
            </a:extLst>
          </p:cNvPr>
          <p:cNvSpPr txBox="1"/>
          <p:nvPr/>
        </p:nvSpPr>
        <p:spPr>
          <a:xfrm>
            <a:off x="2743200" y="3290723"/>
            <a:ext cx="27432000" cy="148963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Haoru</a:t>
            </a:r>
            <a:r>
              <a:rPr lang="en-US" sz="4400" dirty="0" smtClean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 Xing and Wei Song</a:t>
            </a:r>
            <a:endParaRPr lang="en-US" sz="4400" dirty="0">
              <a:solidFill>
                <a:schemeClr val="bg1"/>
              </a:solidFill>
              <a:latin typeface="Titillium Web" panose="00000500000000000000" pitchFamily="2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  <a:latin typeface="Titillium Web" panose="00000500000000000000" pitchFamily="2" charset="0"/>
                <a:cs typeface="Arial" pitchFamily="34" charset="0"/>
              </a:rPr>
              <a:t>Faculty of Computer Science, University of New Brunswick, Fredericton, Canada</a:t>
            </a:r>
            <a:endParaRPr lang="en-US" sz="4400" dirty="0">
              <a:solidFill>
                <a:schemeClr val="bg1"/>
              </a:solidFill>
              <a:latin typeface="Titillium Web" panose="00000500000000000000" pitchFamily="2" charset="0"/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5682A469-0F6C-4CD1-861C-F6138AA1CFF5}"/>
              </a:ext>
            </a:extLst>
          </p:cNvPr>
          <p:cNvSpPr txBox="1"/>
          <p:nvPr/>
        </p:nvSpPr>
        <p:spPr>
          <a:xfrm>
            <a:off x="23020379" y="25298400"/>
            <a:ext cx="4411621" cy="769441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05740" rIns="205740" rtlCol="0">
            <a:spAutoFit/>
          </a:bodyPr>
          <a:lstStyle/>
          <a:p>
            <a:pPr defTabSz="3526941">
              <a:defRPr/>
            </a:pPr>
            <a:r>
              <a:rPr lang="en-US" sz="4400" b="1" dirty="0" smtClean="0">
                <a:solidFill>
                  <a:schemeClr val="bg1">
                    <a:lumMod val="50000"/>
                  </a:schemeClr>
                </a:solidFill>
                <a:latin typeface="Amaranth" panose="02000503050000020004" pitchFamily="2" charset="0"/>
              </a:rPr>
              <a:t>CONCLUSION</a:t>
            </a:r>
            <a:endParaRPr lang="en-US" sz="4400" b="1" dirty="0">
              <a:solidFill>
                <a:schemeClr val="bg1">
                  <a:lumMod val="50000"/>
                </a:schemeClr>
              </a:solidFill>
              <a:latin typeface="Amaranth" panose="02000503050000020004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53DC2BF-8F6E-4CFF-A885-3D8323D2B705}"/>
              </a:ext>
            </a:extLst>
          </p:cNvPr>
          <p:cNvSpPr/>
          <p:nvPr/>
        </p:nvSpPr>
        <p:spPr bwMode="auto">
          <a:xfrm>
            <a:off x="22501144" y="25458241"/>
            <a:ext cx="482091" cy="484748"/>
          </a:xfrm>
          <a:prstGeom prst="rect">
            <a:avLst/>
          </a:prstGeom>
          <a:solidFill>
            <a:srgbClr val="7F7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600">
              <a:latin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17220CD8-CD1F-4561-B6F6-872F8B351FDE}"/>
              </a:ext>
            </a:extLst>
          </p:cNvPr>
          <p:cNvSpPr txBox="1"/>
          <p:nvPr/>
        </p:nvSpPr>
        <p:spPr>
          <a:xfrm>
            <a:off x="1143000" y="5334000"/>
            <a:ext cx="3518637" cy="769441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Ins="205740" rtlCol="0">
            <a:spAutoFit/>
          </a:bodyPr>
          <a:lstStyle/>
          <a:p>
            <a:pPr defTabSz="3526941">
              <a:defRPr/>
            </a:pPr>
            <a:r>
              <a:rPr lang="en-US" sz="4400" b="1" dirty="0" smtClean="0">
                <a:solidFill>
                  <a:srgbClr val="6E4D99"/>
                </a:solidFill>
                <a:latin typeface="Amaranth" panose="02000503050000020004" pitchFamily="2" charset="0"/>
              </a:rPr>
              <a:t>ABSTRACT</a:t>
            </a:r>
            <a:endParaRPr lang="en-US" sz="4400" b="1" dirty="0">
              <a:solidFill>
                <a:srgbClr val="6E4D99"/>
              </a:solidFill>
              <a:latin typeface="Amaranth" panose="0200050305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69B7A80-A037-4811-AA81-3FB99CEB6B45}"/>
              </a:ext>
            </a:extLst>
          </p:cNvPr>
          <p:cNvSpPr/>
          <p:nvPr/>
        </p:nvSpPr>
        <p:spPr bwMode="auto">
          <a:xfrm>
            <a:off x="685800" y="5486400"/>
            <a:ext cx="456526" cy="484747"/>
          </a:xfrm>
          <a:prstGeom prst="rect">
            <a:avLst/>
          </a:prstGeom>
          <a:solidFill>
            <a:srgbClr val="6E4D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600">
              <a:latin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9744332-409D-4E13-8004-F1FC2BA8831D}"/>
              </a:ext>
            </a:extLst>
          </p:cNvPr>
          <p:cNvSpPr txBox="1"/>
          <p:nvPr/>
        </p:nvSpPr>
        <p:spPr>
          <a:xfrm>
            <a:off x="11658600" y="5334000"/>
            <a:ext cx="4211409" cy="769441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Ins="205740" rtlCol="0">
            <a:spAutoFit/>
          </a:bodyPr>
          <a:lstStyle/>
          <a:p>
            <a:pPr defTabSz="3526941">
              <a:defRPr/>
            </a:pPr>
            <a:r>
              <a:rPr lang="en-US" sz="4400" b="1" dirty="0" smtClean="0">
                <a:solidFill>
                  <a:srgbClr val="679955"/>
                </a:solidFill>
                <a:latin typeface="Amaranth" panose="02000503050000020004" pitchFamily="2" charset="0"/>
              </a:rPr>
              <a:t>FRAMEWORK</a:t>
            </a:r>
            <a:endParaRPr lang="en-US" sz="4400" b="1" dirty="0">
              <a:solidFill>
                <a:srgbClr val="679955"/>
              </a:solidFill>
              <a:latin typeface="Amaranth" panose="02000503050000020004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C2540629-E07F-4524-B7B0-8AD50B9CA383}"/>
              </a:ext>
            </a:extLst>
          </p:cNvPr>
          <p:cNvSpPr/>
          <p:nvPr/>
        </p:nvSpPr>
        <p:spPr bwMode="auto">
          <a:xfrm>
            <a:off x="11201400" y="5486400"/>
            <a:ext cx="456526" cy="484748"/>
          </a:xfrm>
          <a:prstGeom prst="rect">
            <a:avLst/>
          </a:prstGeom>
          <a:solidFill>
            <a:srgbClr val="67995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600">
              <a:latin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486D635-9884-427F-9A27-F0D207FACB9C}"/>
              </a:ext>
            </a:extLst>
          </p:cNvPr>
          <p:cNvSpPr txBox="1"/>
          <p:nvPr/>
        </p:nvSpPr>
        <p:spPr>
          <a:xfrm>
            <a:off x="22936200" y="5334000"/>
            <a:ext cx="3007003" cy="769441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Ins="205740" rtlCol="0">
            <a:spAutoFit/>
          </a:bodyPr>
          <a:lstStyle/>
          <a:p>
            <a:pPr defTabSz="3526941">
              <a:defRPr/>
            </a:pPr>
            <a:r>
              <a:rPr lang="en-US" sz="4400" b="1" dirty="0" smtClean="0">
                <a:solidFill>
                  <a:srgbClr val="6E4D99"/>
                </a:solidFill>
                <a:latin typeface="Amaranth" panose="02000503050000020004" pitchFamily="2" charset="0"/>
              </a:rPr>
              <a:t>RESULTS</a:t>
            </a:r>
            <a:endParaRPr lang="en-US" sz="4400" b="1" dirty="0">
              <a:solidFill>
                <a:srgbClr val="6E4D99"/>
              </a:solidFill>
              <a:latin typeface="Amaranth" panose="0200050305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99702F2A-8E0E-4D1A-A866-FC61F70C5522}"/>
              </a:ext>
            </a:extLst>
          </p:cNvPr>
          <p:cNvSpPr/>
          <p:nvPr/>
        </p:nvSpPr>
        <p:spPr bwMode="auto">
          <a:xfrm>
            <a:off x="22479000" y="5486400"/>
            <a:ext cx="456526" cy="484747"/>
          </a:xfrm>
          <a:prstGeom prst="rect">
            <a:avLst/>
          </a:prstGeom>
          <a:solidFill>
            <a:srgbClr val="6E4D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600">
              <a:latin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2AE133AC-1DFE-4D6E-B1A3-31B930A6602E}"/>
              </a:ext>
            </a:extLst>
          </p:cNvPr>
          <p:cNvSpPr txBox="1"/>
          <p:nvPr/>
        </p:nvSpPr>
        <p:spPr>
          <a:xfrm>
            <a:off x="1142326" y="18128159"/>
            <a:ext cx="8409323" cy="769441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Ins="205740" rtlCol="0">
            <a:spAutoFit/>
          </a:bodyPr>
          <a:lstStyle/>
          <a:p>
            <a:pPr defTabSz="3526941">
              <a:defRPr/>
            </a:pPr>
            <a:r>
              <a:rPr lang="en-US" altLang="zh-CN" sz="4400" b="1" dirty="0">
                <a:solidFill>
                  <a:srgbClr val="C0504D"/>
                </a:solidFill>
                <a:latin typeface="Amaranth" panose="02000503050000020004" pitchFamily="2" charset="0"/>
              </a:rPr>
              <a:t>CONTEXT-AWARE SOLUTION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p14="http://schemas.microsoft.com/office/powerpoint/2010/main" xmlns:p15="http://schemas.microsoft.com/office/powerpoint/2012/main" xmlns:a16="http://schemas.microsoft.com/office/drawing/2014/main" id="{F1C45890-5A72-41A6-9C21-8464F46D0E48}"/>
              </a:ext>
            </a:extLst>
          </p:cNvPr>
          <p:cNvSpPr/>
          <p:nvPr/>
        </p:nvSpPr>
        <p:spPr bwMode="auto">
          <a:xfrm>
            <a:off x="685800" y="18275007"/>
            <a:ext cx="456526" cy="484748"/>
          </a:xfrm>
          <a:prstGeom prst="rect">
            <a:avLst/>
          </a:prstGeom>
          <a:solidFill>
            <a:srgbClr val="A33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600">
              <a:latin typeface="Arial" pitchFamily="34" charset="0"/>
            </a:endParaRPr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127" y="1447800"/>
            <a:ext cx="5689073" cy="237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9">
            <a:extLst>
              <a:ext uri="{FF2B5EF4-FFF2-40B4-BE49-F238E27FC236}">
                <a16:creationId xmlns="" xmlns:a16="http://schemas.microsoft.com/office/drawing/2014/main" id="{4BF3BB26-4C24-40C0-80A1-84B3E1DAF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0"/>
            <a:ext cx="9753600" cy="1174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11" tIns="24706" rIns="49411" bIns="24706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/>
            <a:r>
              <a:rPr lang="en-US" altLang="zh-CN" sz="4000" dirty="0">
                <a:solidFill>
                  <a:schemeClr val="tx1"/>
                </a:solidFill>
              </a:rPr>
              <a:t>﻿While the fifth-generation (5G) mobile networks are evolving to a content-centric paradigm, the surging traffic demands keep stressing the ever-increasing network capacities. In-network caching and particularly edge caching offer an effective means to alleviate the traffic pressure by saving bandwidth utilization.﻿</a:t>
            </a:r>
            <a:r>
              <a:rPr lang="en-US" altLang="zh-CN" sz="4000" dirty="0" smtClean="0">
                <a:solidFill>
                  <a:schemeClr val="tx1"/>
                </a:solidFill>
              </a:rPr>
              <a:t> We propose </a:t>
            </a:r>
            <a:r>
              <a:rPr lang="en-US" altLang="zh-CN" sz="4000" dirty="0">
                <a:solidFill>
                  <a:schemeClr val="tx1"/>
                </a:solidFill>
              </a:rPr>
              <a:t>an integrated framework, which employs in-network caching at the network edge as well as the mobile core and enables collaboration among virtualized source points in different domains. ﻿The simulation results demonstrate the significant performance improvement of the context-aware solution over traditional approaches in terms of network dynamics and user context exploitation thus relieve network congestion.</a:t>
            </a:r>
          </a:p>
        </p:txBody>
      </p:sp>
      <p:sp>
        <p:nvSpPr>
          <p:cNvPr id="28" name="Text Box 9">
            <a:extLst>
              <a:ext uri="{FF2B5EF4-FFF2-40B4-BE49-F238E27FC236}">
                <a16:creationId xmlns="" xmlns:a16="http://schemas.microsoft.com/office/drawing/2014/main" id="{4BF3BB26-4C24-40C0-80A1-84B3E1DAF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0" y="26027174"/>
            <a:ext cx="9982200" cy="620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9411" tIns="24706" rIns="49411" bIns="24706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/>
            <a:r>
              <a:rPr lang="en-US" altLang="zh-CN" sz="4000" dirty="0" smtClean="0">
                <a:solidFill>
                  <a:schemeClr val="tx1"/>
                </a:solidFill>
              </a:rPr>
              <a:t>We proposed an integrated content distribution framework that leverages cutting-edge technologies such as MEC, NFC and SDN to utilize universal in-network caching and enable collaboration across domains. Furthermore, a case study is conducted to deploy a context-aware video delivery solution over the framework. The simulation results validate the effectiveness of the  context-aware solution.</a:t>
            </a:r>
            <a:endParaRPr lang="en-US" altLang="zh-CN" sz="4000" dirty="0">
              <a:solidFill>
                <a:schemeClr val="tx1"/>
              </a:solidFill>
            </a:endParaRPr>
          </a:p>
        </p:txBody>
      </p:sp>
      <p:pic>
        <p:nvPicPr>
          <p:cNvPr id="13" name="图片 12" descr="fig_new_framewor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49" y="5410200"/>
            <a:ext cx="11144251" cy="11887200"/>
          </a:xfrm>
          <a:prstGeom prst="rect">
            <a:avLst/>
          </a:prstGeom>
        </p:spPr>
      </p:pic>
      <p:pic>
        <p:nvPicPr>
          <p:cNvPr id="16" name="图片 15" descr="buffer_time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" t="5597" r="6529" b="1039"/>
          <a:stretch/>
        </p:blipFill>
        <p:spPr>
          <a:xfrm>
            <a:off x="22478999" y="15621000"/>
            <a:ext cx="9841377" cy="8610600"/>
          </a:xfrm>
          <a:prstGeom prst="rect">
            <a:avLst/>
          </a:prstGeom>
          <a:ln>
            <a:noFill/>
          </a:ln>
        </p:spPr>
      </p:pic>
      <p:pic>
        <p:nvPicPr>
          <p:cNvPr id="19" name="图片 18" descr="istar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4841200"/>
            <a:ext cx="8027637" cy="6743601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10972800" y="17068800"/>
            <a:ext cx="10744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﻿</a:t>
            </a:r>
            <a:r>
              <a:rPr lang="en-CA" altLang="zh-CN" sz="3200" dirty="0"/>
              <a:t>Fig. 1</a:t>
            </a:r>
            <a:r>
              <a:rPr lang="en-CA" altLang="zh-CN" sz="3200" dirty="0" smtClean="0"/>
              <a:t>. </a:t>
            </a:r>
            <a:r>
              <a:rPr lang="en-US" altLang="zh-CN" sz="3200" dirty="0" smtClean="0"/>
              <a:t>Integrated framework. </a:t>
            </a:r>
            <a:endParaRPr lang="zh-CN" altLang="en-US" sz="3200" dirty="0"/>
          </a:p>
        </p:txBody>
      </p:sp>
      <p:sp>
        <p:nvSpPr>
          <p:cNvPr id="31" name="矩形 30"/>
          <p:cNvSpPr/>
          <p:nvPr/>
        </p:nvSpPr>
        <p:spPr>
          <a:xfrm>
            <a:off x="11049000" y="17767042"/>
            <a:ext cx="1066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/>
              <a:t>﻿﻿</a:t>
            </a:r>
            <a:r>
              <a:rPr lang="en-US" altLang="zh-CN" sz="4000" dirty="0" smtClean="0"/>
              <a:t>Fig</a:t>
            </a:r>
            <a:r>
              <a:rPr lang="en-US" altLang="zh-CN" sz="4000" dirty="0"/>
              <a:t>. 1 shows </a:t>
            </a:r>
            <a:r>
              <a:rPr lang="en-US" altLang="zh-CN" sz="4000" dirty="0" smtClean="0"/>
              <a:t>an </a:t>
            </a:r>
            <a:r>
              <a:rPr lang="en-US" altLang="zh-CN" sz="4000" dirty="0"/>
              <a:t>integrated framework that </a:t>
            </a:r>
            <a:r>
              <a:rPr lang="en-US" altLang="zh-CN" sz="4000" dirty="0" smtClean="0"/>
              <a:t>efficiently integrates </a:t>
            </a:r>
            <a:r>
              <a:rPr lang="en-US" altLang="zh-CN" sz="4000" dirty="0"/>
              <a:t>the caching capabilities at the mobile core, BSs and mobile devices</a:t>
            </a:r>
            <a:r>
              <a:rPr lang="en-US" altLang="zh-CN" sz="4000" dirty="0" smtClean="0"/>
              <a:t>. Comparing to the traditional LTE model in Fig. 2, it involves extensive </a:t>
            </a:r>
            <a:r>
              <a:rPr lang="en-US" altLang="zh-CN" sz="4000" dirty="0"/>
              <a:t>cooperation between edge caching and core caching, ﻿considers virtualized </a:t>
            </a:r>
            <a:r>
              <a:rPr lang="en-US" altLang="zh-CN" sz="4000" dirty="0" smtClean="0"/>
              <a:t>sources, </a:t>
            </a:r>
            <a:r>
              <a:rPr lang="en-US" altLang="zh-CN" sz="4000" dirty="0"/>
              <a:t>and ﻿</a:t>
            </a:r>
            <a:r>
              <a:rPr lang="en-US" altLang="zh-CN" sz="4000" dirty="0" smtClean="0"/>
              <a:t>exploits </a:t>
            </a:r>
            <a:r>
              <a:rPr lang="en-US" altLang="zh-CN" sz="4000" dirty="0"/>
              <a:t>fine-grained dynamic context information.</a:t>
            </a:r>
            <a:endParaRPr lang="zh-CN" altLang="en-US" sz="4000" dirty="0"/>
          </a:p>
        </p:txBody>
      </p:sp>
      <p:sp>
        <p:nvSpPr>
          <p:cNvPr id="39" name="矩形 38"/>
          <p:cNvSpPr/>
          <p:nvPr/>
        </p:nvSpPr>
        <p:spPr>
          <a:xfrm>
            <a:off x="533400" y="31546800"/>
            <a:ext cx="9601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﻿</a:t>
            </a:r>
            <a:r>
              <a:rPr lang="en-CA" altLang="zh-CN" sz="3200" dirty="0"/>
              <a:t>Fig. </a:t>
            </a:r>
            <a:r>
              <a:rPr lang="zh-CN" altLang="zh-CN" sz="3200" dirty="0"/>
              <a:t>3</a:t>
            </a:r>
            <a:r>
              <a:rPr lang="en-CA" altLang="zh-CN" sz="3200" dirty="0" smtClean="0"/>
              <a:t>. </a:t>
            </a:r>
            <a:r>
              <a:rPr lang="en-US" altLang="zh-CN" sz="3200" dirty="0" smtClean="0"/>
              <a:t>Network topology.</a:t>
            </a:r>
            <a:endParaRPr lang="zh-CN" altLang="en-US" sz="3200" dirty="0"/>
          </a:p>
        </p:txBody>
      </p:sp>
      <p:sp>
        <p:nvSpPr>
          <p:cNvPr id="2048" name="矩形 2047"/>
          <p:cNvSpPr/>
          <p:nvPr/>
        </p:nvSpPr>
        <p:spPr>
          <a:xfrm>
            <a:off x="685800" y="18821400"/>
            <a:ext cx="9677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/>
              <a:t>﻿</a:t>
            </a:r>
            <a:r>
              <a:rPr lang="en-US" altLang="zh-CN" sz="4000" dirty="0" smtClean="0"/>
              <a:t>Our context</a:t>
            </a:r>
            <a:r>
              <a:rPr lang="en-US" altLang="zh-CN" sz="4000" dirty="0"/>
              <a:t>-aware approach </a:t>
            </a:r>
            <a:r>
              <a:rPr lang="en-US" altLang="zh-CN" sz="4000" dirty="0" smtClean="0"/>
              <a:t>makes </a:t>
            </a:r>
            <a:r>
              <a:rPr lang="en-US" altLang="zh-CN" sz="4000" dirty="0"/>
              <a:t>good use of collaborative in-network caching to optimize content delivery through the network. ﻿</a:t>
            </a:r>
            <a:r>
              <a:rPr lang="en-US" altLang="zh-CN" sz="4000" dirty="0" smtClean="0"/>
              <a:t>We </a:t>
            </a:r>
            <a:r>
              <a:rPr lang="en-US" altLang="zh-CN" sz="4000" dirty="0"/>
              <a:t>use the </a:t>
            </a:r>
            <a:r>
              <a:rPr lang="en-US" altLang="zh-CN" sz="4000" dirty="0" smtClean="0"/>
              <a:t>approximation </a:t>
            </a:r>
            <a:r>
              <a:rPr lang="en-US" altLang="zh-CN" sz="4000" dirty="0"/>
              <a:t>algorithm to solve </a:t>
            </a:r>
            <a:r>
              <a:rPr lang="en-US" altLang="zh-CN" sz="4000" dirty="0" smtClean="0"/>
              <a:t>problem﻿. Multiple </a:t>
            </a:r>
            <a:r>
              <a:rPr lang="en-US" altLang="zh-CN" sz="4000" dirty="0"/>
              <a:t>sources can be selected to fulfill a request and route the video traffic over multiple alternative paths for load balancing</a:t>
            </a:r>
            <a:r>
              <a:rPr lang="en-US" altLang="zh-CN" sz="4000" dirty="0" smtClean="0"/>
              <a:t>. Solution is tested in network topology that shown in Fig. </a:t>
            </a:r>
            <a:r>
              <a:rPr lang="en-US" altLang="zh-CN" sz="4000" dirty="0" smtClean="0"/>
              <a:t>3</a:t>
            </a:r>
            <a:r>
              <a:rPr lang="en-US" altLang="zh-CN" sz="4000" dirty="0" smtClean="0"/>
              <a:t>.</a:t>
            </a:r>
            <a:endParaRPr lang="zh-CN" altLang="en-US" sz="4000" dirty="0"/>
          </a:p>
        </p:txBody>
      </p:sp>
      <p:pic>
        <p:nvPicPr>
          <p:cNvPr id="42" name="图片 41" descr="schemes_istar.eps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 t="5491" r="6333" b="950"/>
          <a:stretch/>
        </p:blipFill>
        <p:spPr>
          <a:xfrm>
            <a:off x="22479000" y="6248400"/>
            <a:ext cx="9829800" cy="8716395"/>
          </a:xfrm>
          <a:prstGeom prst="rect">
            <a:avLst/>
          </a:prstGeom>
          <a:ln>
            <a:noFill/>
          </a:ln>
        </p:spPr>
      </p:pic>
      <p:pic>
        <p:nvPicPr>
          <p:cNvPr id="2051" name="图片 2050" descr="fig_old_model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22402800"/>
            <a:ext cx="9808090" cy="9144000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11125200" y="31165800"/>
            <a:ext cx="1074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﻿</a:t>
            </a:r>
            <a:r>
              <a:rPr lang="en-CA" altLang="zh-CN" sz="3200" dirty="0"/>
              <a:t>Fig. </a:t>
            </a:r>
            <a:r>
              <a:rPr lang="en-CA" altLang="zh-CN" sz="3200" dirty="0" smtClean="0"/>
              <a:t>2</a:t>
            </a:r>
            <a:r>
              <a:rPr lang="en-CA" altLang="zh-CN" sz="3200" dirty="0"/>
              <a:t>. ﻿Example of video content distribution through an LTE network.</a:t>
            </a:r>
            <a:endParaRPr lang="zh-CN" altLang="en-US" sz="3200" dirty="0"/>
          </a:p>
        </p:txBody>
      </p:sp>
      <p:sp>
        <p:nvSpPr>
          <p:cNvPr id="46" name="矩形 45"/>
          <p:cNvSpPr/>
          <p:nvPr/>
        </p:nvSpPr>
        <p:spPr>
          <a:xfrm>
            <a:off x="22174200" y="14935200"/>
            <a:ext cx="104394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﻿</a:t>
            </a:r>
            <a:r>
              <a:rPr lang="en-CA" altLang="zh-CN" sz="3200" dirty="0"/>
              <a:t>Fig. </a:t>
            </a:r>
            <a:r>
              <a:rPr lang="zh-CN" altLang="zh-CN" sz="3200" dirty="0"/>
              <a:t>4</a:t>
            </a:r>
            <a:r>
              <a:rPr lang="en-CA" altLang="zh-CN" sz="3200" dirty="0" smtClean="0"/>
              <a:t>. </a:t>
            </a:r>
            <a:r>
              <a:rPr lang="en-US" altLang="zh-CN" sz="3200" dirty="0" smtClean="0"/>
              <a:t>Maximum link utilization. </a:t>
            </a:r>
            <a:endParaRPr lang="zh-CN" altLang="en-US" sz="3200" dirty="0"/>
          </a:p>
        </p:txBody>
      </p:sp>
      <p:sp>
        <p:nvSpPr>
          <p:cNvPr id="47" name="矩形 46"/>
          <p:cNvSpPr/>
          <p:nvPr/>
        </p:nvSpPr>
        <p:spPr>
          <a:xfrm>
            <a:off x="22174200" y="24231600"/>
            <a:ext cx="104394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/>
              <a:t>﻿</a:t>
            </a:r>
            <a:r>
              <a:rPr lang="en-CA" altLang="zh-CN" sz="3200" dirty="0"/>
              <a:t>Fig. </a:t>
            </a:r>
            <a:r>
              <a:rPr lang="en-US" altLang="zh-CN" sz="3200" dirty="0" smtClean="0"/>
              <a:t>5</a:t>
            </a:r>
            <a:r>
              <a:rPr lang="en-CA" altLang="zh-CN" sz="3200" dirty="0" smtClean="0"/>
              <a:t>. </a:t>
            </a:r>
            <a:r>
              <a:rPr lang="en-US" altLang="zh-CN" sz="3200" dirty="0" smtClean="0"/>
              <a:t>Variation of target buffer time. </a:t>
            </a:r>
            <a:endParaRPr lang="zh-CN" altLang="en-US" sz="3200" dirty="0"/>
          </a:p>
        </p:txBody>
      </p:sp>
      <p:pic>
        <p:nvPicPr>
          <p:cNvPr id="48" name="Picture 2" descr="http://www.cs.unb.ca/~bgn/resources/logos/nserc_crsng_low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00" y="1828800"/>
            <a:ext cx="3796578" cy="16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debatingdenim|09-2018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92</Words>
  <Application>Microsoft Macintosh PowerPoint</Application>
  <PresentationFormat>自定义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浩濡 邢</cp:lastModifiedBy>
  <cp:revision>93</cp:revision>
  <dcterms:modified xsi:type="dcterms:W3CDTF">2019-04-01T19:53:27Z</dcterms:modified>
  <cp:category>templates for scientific poster</cp:category>
</cp:coreProperties>
</file>