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32918400"/>
  <p:notesSz cx="6858000" cy="9144000"/>
  <p:defaultTextStyle>
    <a:defPPr>
      <a:defRPr lang="en-US"/>
    </a:defPPr>
    <a:lvl1pPr marL="0" algn="l" defTabSz="3160166" rtl="0" eaLnBrk="1" latinLnBrk="0" hangingPunct="1">
      <a:defRPr sz="6221" kern="1200">
        <a:solidFill>
          <a:schemeClr val="tx1"/>
        </a:solidFill>
        <a:latin typeface="+mn-lt"/>
        <a:ea typeface="+mn-ea"/>
        <a:cs typeface="+mn-cs"/>
      </a:defRPr>
    </a:lvl1pPr>
    <a:lvl2pPr marL="1580083" algn="l" defTabSz="3160166" rtl="0" eaLnBrk="1" latinLnBrk="0" hangingPunct="1">
      <a:defRPr sz="6221" kern="1200">
        <a:solidFill>
          <a:schemeClr val="tx1"/>
        </a:solidFill>
        <a:latin typeface="+mn-lt"/>
        <a:ea typeface="+mn-ea"/>
        <a:cs typeface="+mn-cs"/>
      </a:defRPr>
    </a:lvl2pPr>
    <a:lvl3pPr marL="3160166" algn="l" defTabSz="3160166" rtl="0" eaLnBrk="1" latinLnBrk="0" hangingPunct="1">
      <a:defRPr sz="6221" kern="1200">
        <a:solidFill>
          <a:schemeClr val="tx1"/>
        </a:solidFill>
        <a:latin typeface="+mn-lt"/>
        <a:ea typeface="+mn-ea"/>
        <a:cs typeface="+mn-cs"/>
      </a:defRPr>
    </a:lvl3pPr>
    <a:lvl4pPr marL="4740250" algn="l" defTabSz="3160166" rtl="0" eaLnBrk="1" latinLnBrk="0" hangingPunct="1">
      <a:defRPr sz="6221" kern="1200">
        <a:solidFill>
          <a:schemeClr val="tx1"/>
        </a:solidFill>
        <a:latin typeface="+mn-lt"/>
        <a:ea typeface="+mn-ea"/>
        <a:cs typeface="+mn-cs"/>
      </a:defRPr>
    </a:lvl4pPr>
    <a:lvl5pPr marL="6320333" algn="l" defTabSz="3160166" rtl="0" eaLnBrk="1" latinLnBrk="0" hangingPunct="1">
      <a:defRPr sz="6221" kern="1200">
        <a:solidFill>
          <a:schemeClr val="tx1"/>
        </a:solidFill>
        <a:latin typeface="+mn-lt"/>
        <a:ea typeface="+mn-ea"/>
        <a:cs typeface="+mn-cs"/>
      </a:defRPr>
    </a:lvl5pPr>
    <a:lvl6pPr marL="7900416" algn="l" defTabSz="3160166" rtl="0" eaLnBrk="1" latinLnBrk="0" hangingPunct="1">
      <a:defRPr sz="6221" kern="1200">
        <a:solidFill>
          <a:schemeClr val="tx1"/>
        </a:solidFill>
        <a:latin typeface="+mn-lt"/>
        <a:ea typeface="+mn-ea"/>
        <a:cs typeface="+mn-cs"/>
      </a:defRPr>
    </a:lvl6pPr>
    <a:lvl7pPr marL="9480499" algn="l" defTabSz="3160166" rtl="0" eaLnBrk="1" latinLnBrk="0" hangingPunct="1">
      <a:defRPr sz="6221" kern="1200">
        <a:solidFill>
          <a:schemeClr val="tx1"/>
        </a:solidFill>
        <a:latin typeface="+mn-lt"/>
        <a:ea typeface="+mn-ea"/>
        <a:cs typeface="+mn-cs"/>
      </a:defRPr>
    </a:lvl7pPr>
    <a:lvl8pPr marL="11060582" algn="l" defTabSz="3160166" rtl="0" eaLnBrk="1" latinLnBrk="0" hangingPunct="1">
      <a:defRPr sz="6221" kern="1200">
        <a:solidFill>
          <a:schemeClr val="tx1"/>
        </a:solidFill>
        <a:latin typeface="+mn-lt"/>
        <a:ea typeface="+mn-ea"/>
        <a:cs typeface="+mn-cs"/>
      </a:defRPr>
    </a:lvl8pPr>
    <a:lvl9pPr marL="12640666" algn="l" defTabSz="3160166" rtl="0" eaLnBrk="1" latinLnBrk="0" hangingPunct="1">
      <a:defRPr sz="622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4" d="100"/>
          <a:sy n="24" d="100"/>
        </p:scale>
        <p:origin x="234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5387342"/>
            <a:ext cx="27980640" cy="1146048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17289782"/>
            <a:ext cx="246888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AE07DC-E8A0-4C8C-8140-888EF831D85D}"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74650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AE07DC-E8A0-4C8C-8140-888EF831D85D}"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79195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752600"/>
            <a:ext cx="709803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1752600"/>
            <a:ext cx="2088261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AE07DC-E8A0-4C8C-8140-888EF831D85D}"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3786230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AE07DC-E8A0-4C8C-8140-888EF831D85D}"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132862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8206749"/>
            <a:ext cx="28392120" cy="13693138"/>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2029429"/>
            <a:ext cx="28392120" cy="7200898"/>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AE07DC-E8A0-4C8C-8140-888EF831D85D}"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348869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8763000"/>
            <a:ext cx="139903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8763000"/>
            <a:ext cx="139903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AE07DC-E8A0-4C8C-8140-888EF831D85D}"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156089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752607"/>
            <a:ext cx="2839212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8069582"/>
            <a:ext cx="13926024"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2024360"/>
            <a:ext cx="13926024"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8069582"/>
            <a:ext cx="13994608"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2024360"/>
            <a:ext cx="1399460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AE07DC-E8A0-4C8C-8140-888EF831D85D}" type="datetimeFigureOut">
              <a:rPr lang="en-US" smtClean="0"/>
              <a:t>4/2/2019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3973383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AE07DC-E8A0-4C8C-8140-888EF831D85D}" type="datetimeFigureOut">
              <a:rPr lang="en-US" smtClean="0"/>
              <a:t>4/2/2019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169762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E07DC-E8A0-4C8C-8140-888EF831D85D}" type="datetimeFigureOut">
              <a:rPr lang="en-US" smtClean="0"/>
              <a:t>4/2/2019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50597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194560"/>
            <a:ext cx="10617041" cy="768096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4739647"/>
            <a:ext cx="1666494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9875520"/>
            <a:ext cx="10617041"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AE07DC-E8A0-4C8C-8140-888EF831D85D}"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245808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194560"/>
            <a:ext cx="10617041" cy="768096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4739647"/>
            <a:ext cx="16664940" cy="233934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9875520"/>
            <a:ext cx="10617041"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AE07DC-E8A0-4C8C-8140-888EF831D85D}"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73D26-E24E-4AB7-8654-97F1D5DA71DD}" type="slidenum">
              <a:rPr lang="en-US" smtClean="0"/>
              <a:t>‹#›</a:t>
            </a:fld>
            <a:endParaRPr lang="en-US"/>
          </a:p>
        </p:txBody>
      </p:sp>
    </p:spTree>
    <p:extLst>
      <p:ext uri="{BB962C8B-B14F-4D97-AF65-F5344CB8AC3E}">
        <p14:creationId xmlns:p14="http://schemas.microsoft.com/office/powerpoint/2010/main" val="215344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752607"/>
            <a:ext cx="2839212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8763000"/>
            <a:ext cx="2839212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30510487"/>
            <a:ext cx="740664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14AE07DC-E8A0-4C8C-8140-888EF831D85D}" type="datetimeFigureOut">
              <a:rPr lang="en-US" smtClean="0"/>
              <a:t>4/2/2019</a:t>
            </a:fld>
            <a:endParaRPr lang="en-US"/>
          </a:p>
        </p:txBody>
      </p:sp>
      <p:sp>
        <p:nvSpPr>
          <p:cNvPr id="5" name="Footer Placeholder 4"/>
          <p:cNvSpPr>
            <a:spLocks noGrp="1"/>
          </p:cNvSpPr>
          <p:nvPr>
            <p:ph type="ftr" sz="quarter" idx="3"/>
          </p:nvPr>
        </p:nvSpPr>
        <p:spPr>
          <a:xfrm>
            <a:off x="10904220" y="30510487"/>
            <a:ext cx="1110996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30510487"/>
            <a:ext cx="740664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C7E73D26-E24E-4AB7-8654-97F1D5DA71DD}" type="slidenum">
              <a:rPr lang="en-US" smtClean="0"/>
              <a:t>‹#›</a:t>
            </a:fld>
            <a:endParaRPr lang="en-US"/>
          </a:p>
        </p:txBody>
      </p:sp>
    </p:spTree>
    <p:extLst>
      <p:ext uri="{BB962C8B-B14F-4D97-AF65-F5344CB8AC3E}">
        <p14:creationId xmlns:p14="http://schemas.microsoft.com/office/powerpoint/2010/main" val="2071356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22148" y="2480302"/>
            <a:ext cx="6065226" cy="4043484"/>
          </a:xfrm>
          <a:prstGeom prst="rect">
            <a:avLst/>
          </a:prstGeom>
        </p:spPr>
      </p:pic>
      <p:sp>
        <p:nvSpPr>
          <p:cNvPr id="2" name="Title 1"/>
          <p:cNvSpPr>
            <a:spLocks noGrp="1"/>
          </p:cNvSpPr>
          <p:nvPr>
            <p:ph type="ctrTitle"/>
          </p:nvPr>
        </p:nvSpPr>
        <p:spPr>
          <a:xfrm>
            <a:off x="0" y="255148"/>
            <a:ext cx="32918400" cy="2594731"/>
          </a:xfrm>
        </p:spPr>
        <p:txBody>
          <a:bodyPr>
            <a:noAutofit/>
          </a:bodyPr>
          <a:lstStyle/>
          <a:p>
            <a:r>
              <a:rPr lang="en-US" sz="13800" dirty="0">
                <a:solidFill>
                  <a:schemeClr val="accent5"/>
                </a:solidFill>
              </a:rPr>
              <a:t>Artificial Landmarks for Spatial Interfaces </a:t>
            </a:r>
          </a:p>
        </p:txBody>
      </p:sp>
      <p:sp>
        <p:nvSpPr>
          <p:cNvPr id="3" name="Subtitle 2"/>
          <p:cNvSpPr>
            <a:spLocks noGrp="1"/>
          </p:cNvSpPr>
          <p:nvPr>
            <p:ph type="subTitle" idx="1"/>
          </p:nvPr>
        </p:nvSpPr>
        <p:spPr>
          <a:xfrm>
            <a:off x="1416842" y="3268917"/>
            <a:ext cx="19488150" cy="2769868"/>
          </a:xfrm>
        </p:spPr>
        <p:txBody>
          <a:bodyPr>
            <a:normAutofit lnSpcReduction="10000"/>
          </a:bodyPr>
          <a:lstStyle/>
          <a:p>
            <a:r>
              <a:rPr lang="en-US" dirty="0"/>
              <a:t>Vedang </a:t>
            </a:r>
            <a:r>
              <a:rPr lang="en-US" dirty="0" err="1"/>
              <a:t>Goswami</a:t>
            </a:r>
            <a:r>
              <a:rPr lang="en-US" dirty="0"/>
              <a:t>, Scott Bateman</a:t>
            </a:r>
          </a:p>
          <a:p>
            <a:r>
              <a:rPr lang="en-US" sz="8000" dirty="0"/>
              <a:t>Faculty of Computer Science</a:t>
            </a:r>
          </a:p>
        </p:txBody>
      </p:sp>
      <p:sp>
        <p:nvSpPr>
          <p:cNvPr id="4" name="TextBox 3"/>
          <p:cNvSpPr txBox="1"/>
          <p:nvPr/>
        </p:nvSpPr>
        <p:spPr>
          <a:xfrm>
            <a:off x="17784364" y="8001565"/>
            <a:ext cx="13981098" cy="11172289"/>
          </a:xfrm>
          <a:prstGeom prst="rect">
            <a:avLst/>
          </a:prstGeom>
          <a:noFill/>
        </p:spPr>
        <p:txBody>
          <a:bodyPr wrap="square" rtlCol="0">
            <a:spAutoFit/>
          </a:bodyPr>
          <a:lstStyle/>
          <a:p>
            <a:pPr algn="just"/>
            <a:r>
              <a:rPr lang="en-US" sz="4800" dirty="0"/>
              <a:t>Interfaces that leverage spatial organizations to access commands in an interface are known to be faster than familiar alternatives such as menu based organizations. This is because people’s spatial memory allow for effortless learning of command location (see the image on the left). </a:t>
            </a:r>
          </a:p>
          <a:p>
            <a:pPr algn="just"/>
            <a:endParaRPr lang="en-US" sz="4800" dirty="0"/>
          </a:p>
          <a:p>
            <a:pPr algn="just"/>
            <a:r>
              <a:rPr lang="en-US" sz="4800" dirty="0"/>
              <a:t>However, as the number of commands in an interface grows, it becomes more difficult to learn command locations. In non-computing scenarios, spatial learning benefits greatly from landmarks in the environment, but user interfaces often provide very few visual landmarks. In this work, we evaluate the addition of simple landmarks to learning command location in spatial interfaces.</a:t>
            </a:r>
          </a:p>
        </p:txBody>
      </p:sp>
      <p:cxnSp>
        <p:nvCxnSpPr>
          <p:cNvPr id="6" name="Straight Connector 5"/>
          <p:cNvCxnSpPr/>
          <p:nvPr/>
        </p:nvCxnSpPr>
        <p:spPr>
          <a:xfrm>
            <a:off x="0" y="6236903"/>
            <a:ext cx="32918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r="21045"/>
          <a:stretch/>
        </p:blipFill>
        <p:spPr>
          <a:xfrm>
            <a:off x="3858207" y="23094494"/>
            <a:ext cx="11176294" cy="7958420"/>
          </a:xfrm>
          <a:prstGeom prst="rect">
            <a:avLst/>
          </a:prstGeom>
        </p:spPr>
      </p:pic>
      <p:sp>
        <p:nvSpPr>
          <p:cNvPr id="8" name="TextBox 7"/>
          <p:cNvSpPr txBox="1"/>
          <p:nvPr/>
        </p:nvSpPr>
        <p:spPr>
          <a:xfrm>
            <a:off x="1416842" y="21036612"/>
            <a:ext cx="30348620" cy="2800767"/>
          </a:xfrm>
          <a:prstGeom prst="rect">
            <a:avLst/>
          </a:prstGeom>
          <a:noFill/>
        </p:spPr>
        <p:txBody>
          <a:bodyPr wrap="square" rtlCol="0">
            <a:spAutoFit/>
          </a:bodyPr>
          <a:lstStyle/>
          <a:p>
            <a:pPr algn="just"/>
            <a:r>
              <a:rPr lang="en-US" sz="4800" dirty="0"/>
              <a:t>We check how artificial landmarks (anchors) can be useful to improve a user’s spatial memory. The experiment asks user to select specific item from spatially-stable grid icons in two interfaces: With or Without Artificial Landmarks. </a:t>
            </a:r>
          </a:p>
          <a:p>
            <a:endParaRPr lang="en-US" sz="8000" dirty="0"/>
          </a:p>
        </p:txBody>
      </p:sp>
      <p:sp>
        <p:nvSpPr>
          <p:cNvPr id="9" name="TextBox 8"/>
          <p:cNvSpPr txBox="1"/>
          <p:nvPr/>
        </p:nvSpPr>
        <p:spPr>
          <a:xfrm>
            <a:off x="1416842" y="19836283"/>
            <a:ext cx="6400800" cy="1200329"/>
          </a:xfrm>
          <a:prstGeom prst="rect">
            <a:avLst/>
          </a:prstGeom>
          <a:noFill/>
        </p:spPr>
        <p:txBody>
          <a:bodyPr wrap="square" rtlCol="0">
            <a:spAutoFit/>
          </a:bodyPr>
          <a:lstStyle/>
          <a:p>
            <a:r>
              <a:rPr lang="en-US" sz="7200" dirty="0">
                <a:solidFill>
                  <a:schemeClr val="accent5"/>
                </a:solidFill>
              </a:rPr>
              <a:t>Experiment</a:t>
            </a: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820" y="6865910"/>
            <a:ext cx="16620921" cy="11826931"/>
          </a:xfrm>
          <a:prstGeom prst="rect">
            <a:avLst/>
          </a:prstGeom>
        </p:spPr>
      </p:pic>
      <p:sp>
        <p:nvSpPr>
          <p:cNvPr id="12" name="TextBox 11">
            <a:extLst>
              <a:ext uri="{FF2B5EF4-FFF2-40B4-BE49-F238E27FC236}">
                <a16:creationId xmlns:a16="http://schemas.microsoft.com/office/drawing/2014/main" id="{FE6B145F-B65D-4BEF-80B4-9D7ECDB035CE}"/>
              </a:ext>
            </a:extLst>
          </p:cNvPr>
          <p:cNvSpPr txBox="1"/>
          <p:nvPr/>
        </p:nvSpPr>
        <p:spPr>
          <a:xfrm>
            <a:off x="17784363" y="6805952"/>
            <a:ext cx="6400800" cy="1200329"/>
          </a:xfrm>
          <a:prstGeom prst="rect">
            <a:avLst/>
          </a:prstGeom>
          <a:noFill/>
        </p:spPr>
        <p:txBody>
          <a:bodyPr wrap="square" rtlCol="0">
            <a:spAutoFit/>
          </a:bodyPr>
          <a:lstStyle/>
          <a:p>
            <a:r>
              <a:rPr lang="en-US" sz="7200" dirty="0">
                <a:solidFill>
                  <a:schemeClr val="accent5"/>
                </a:solidFill>
              </a:rPr>
              <a:t>Overview</a:t>
            </a:r>
          </a:p>
        </p:txBody>
      </p:sp>
      <p:sp>
        <p:nvSpPr>
          <p:cNvPr id="5" name="Rectangle 4">
            <a:extLst>
              <a:ext uri="{FF2B5EF4-FFF2-40B4-BE49-F238E27FC236}">
                <a16:creationId xmlns:a16="http://schemas.microsoft.com/office/drawing/2014/main" id="{87EAAF67-1A64-44B7-98AE-98EFA9270880}"/>
              </a:ext>
            </a:extLst>
          </p:cNvPr>
          <p:cNvSpPr/>
          <p:nvPr/>
        </p:nvSpPr>
        <p:spPr>
          <a:xfrm>
            <a:off x="785820" y="18692841"/>
            <a:ext cx="16459200" cy="707886"/>
          </a:xfrm>
          <a:prstGeom prst="rect">
            <a:avLst/>
          </a:prstGeom>
        </p:spPr>
        <p:txBody>
          <a:bodyPr>
            <a:spAutoFit/>
          </a:bodyPr>
          <a:lstStyle/>
          <a:p>
            <a:pPr algn="ctr"/>
            <a:r>
              <a:rPr lang="en-US" sz="4000" dirty="0"/>
              <a:t>Figure 1. An example of a real world spatial interface in Adobe Photoshop.</a:t>
            </a:r>
            <a:endParaRPr lang="en-CA" sz="4000" dirty="0"/>
          </a:p>
        </p:txBody>
      </p:sp>
      <p:sp>
        <p:nvSpPr>
          <p:cNvPr id="15" name="Rectangle 14">
            <a:extLst>
              <a:ext uri="{FF2B5EF4-FFF2-40B4-BE49-F238E27FC236}">
                <a16:creationId xmlns:a16="http://schemas.microsoft.com/office/drawing/2014/main" id="{A0D2E907-2738-460F-A011-4E1471679BB2}"/>
              </a:ext>
            </a:extLst>
          </p:cNvPr>
          <p:cNvSpPr/>
          <p:nvPr/>
        </p:nvSpPr>
        <p:spPr>
          <a:xfrm>
            <a:off x="1416843" y="31107414"/>
            <a:ext cx="14684548" cy="707886"/>
          </a:xfrm>
          <a:prstGeom prst="rect">
            <a:avLst/>
          </a:prstGeom>
        </p:spPr>
        <p:txBody>
          <a:bodyPr wrap="square">
            <a:spAutoFit/>
          </a:bodyPr>
          <a:lstStyle/>
          <a:p>
            <a:pPr algn="ctr"/>
            <a:r>
              <a:rPr lang="en-US" sz="4000" dirty="0"/>
              <a:t>Figure 2. The experimental system </a:t>
            </a:r>
            <a:r>
              <a:rPr lang="en-US" sz="4000" b="1" dirty="0"/>
              <a:t>without</a:t>
            </a:r>
            <a:r>
              <a:rPr lang="en-US" sz="4000" dirty="0"/>
              <a:t> Artificial Landmarks.</a:t>
            </a:r>
            <a:endParaRPr lang="en-CA" sz="4000" dirty="0"/>
          </a:p>
        </p:txBody>
      </p:sp>
      <p:sp>
        <p:nvSpPr>
          <p:cNvPr id="16" name="Rectangle 15">
            <a:extLst>
              <a:ext uri="{FF2B5EF4-FFF2-40B4-BE49-F238E27FC236}">
                <a16:creationId xmlns:a16="http://schemas.microsoft.com/office/drawing/2014/main" id="{40BF49CF-EC44-4D31-BD34-0FADD1F9C996}"/>
              </a:ext>
            </a:extLst>
          </p:cNvPr>
          <p:cNvSpPr/>
          <p:nvPr/>
        </p:nvSpPr>
        <p:spPr>
          <a:xfrm>
            <a:off x="16817012" y="31107415"/>
            <a:ext cx="13729606" cy="707886"/>
          </a:xfrm>
          <a:prstGeom prst="rect">
            <a:avLst/>
          </a:prstGeom>
        </p:spPr>
        <p:txBody>
          <a:bodyPr wrap="square">
            <a:spAutoFit/>
          </a:bodyPr>
          <a:lstStyle/>
          <a:p>
            <a:pPr algn="ctr"/>
            <a:r>
              <a:rPr lang="en-US" sz="4000" dirty="0"/>
              <a:t>Figure 3. The experimental system </a:t>
            </a:r>
            <a:r>
              <a:rPr lang="en-US" sz="4000" b="1" dirty="0"/>
              <a:t>with</a:t>
            </a:r>
            <a:r>
              <a:rPr lang="en-US" sz="4000" dirty="0"/>
              <a:t> Artificial Landmarks.</a:t>
            </a:r>
            <a:endParaRPr lang="en-CA" sz="4000" dirty="0"/>
          </a:p>
        </p:txBody>
      </p:sp>
      <p:grpSp>
        <p:nvGrpSpPr>
          <p:cNvPr id="18" name="Group 17">
            <a:extLst>
              <a:ext uri="{FF2B5EF4-FFF2-40B4-BE49-F238E27FC236}">
                <a16:creationId xmlns:a16="http://schemas.microsoft.com/office/drawing/2014/main" id="{E6A27A3E-BAB7-4CDF-BC92-4FB79BA3B538}"/>
              </a:ext>
            </a:extLst>
          </p:cNvPr>
          <p:cNvGrpSpPr/>
          <p:nvPr/>
        </p:nvGrpSpPr>
        <p:grpSpPr>
          <a:xfrm>
            <a:off x="18557524" y="23094494"/>
            <a:ext cx="11176294" cy="7958420"/>
            <a:chOff x="18557524" y="23094494"/>
            <a:chExt cx="11176294" cy="7958420"/>
          </a:xfrm>
        </p:grpSpPr>
        <p:pic>
          <p:nvPicPr>
            <p:cNvPr id="14" name="Picture 13">
              <a:extLst>
                <a:ext uri="{FF2B5EF4-FFF2-40B4-BE49-F238E27FC236}">
                  <a16:creationId xmlns:a16="http://schemas.microsoft.com/office/drawing/2014/main" id="{DC3B168C-B5BD-4EC1-AB62-5AB0EBB4175C}"/>
                </a:ext>
              </a:extLst>
            </p:cNvPr>
            <p:cNvPicPr>
              <a:picLocks noChangeAspect="1"/>
            </p:cNvPicPr>
            <p:nvPr/>
          </p:nvPicPr>
          <p:blipFill rotWithShape="1">
            <a:blip r:embed="rId3">
              <a:extLst>
                <a:ext uri="{28A0092B-C50C-407E-A947-70E740481C1C}">
                  <a14:useLocalDpi xmlns:a14="http://schemas.microsoft.com/office/drawing/2010/main" val="0"/>
                </a:ext>
              </a:extLst>
            </a:blip>
            <a:srcRect r="21045"/>
            <a:stretch/>
          </p:blipFill>
          <p:spPr>
            <a:xfrm>
              <a:off x="18557524" y="23094494"/>
              <a:ext cx="11176294" cy="7958420"/>
            </a:xfrm>
            <a:prstGeom prst="rect">
              <a:avLst/>
            </a:prstGeom>
          </p:spPr>
        </p:pic>
        <p:sp>
          <p:nvSpPr>
            <p:cNvPr id="10" name="Cross 9">
              <a:extLst>
                <a:ext uri="{FF2B5EF4-FFF2-40B4-BE49-F238E27FC236}">
                  <a16:creationId xmlns:a16="http://schemas.microsoft.com/office/drawing/2014/main" id="{EE0FE449-C3A9-4B24-8FC8-AEACC705AD2B}"/>
                </a:ext>
              </a:extLst>
            </p:cNvPr>
            <p:cNvSpPr/>
            <p:nvPr/>
          </p:nvSpPr>
          <p:spPr>
            <a:xfrm>
              <a:off x="20449210" y="25307790"/>
              <a:ext cx="2005348" cy="1975319"/>
            </a:xfrm>
            <a:prstGeom prst="plus">
              <a:avLst>
                <a:gd name="adj" fmla="val 479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Cross 16">
              <a:extLst>
                <a:ext uri="{FF2B5EF4-FFF2-40B4-BE49-F238E27FC236}">
                  <a16:creationId xmlns:a16="http://schemas.microsoft.com/office/drawing/2014/main" id="{3D790615-527B-4406-9138-1E879503000B}"/>
                </a:ext>
              </a:extLst>
            </p:cNvPr>
            <p:cNvSpPr/>
            <p:nvPr/>
          </p:nvSpPr>
          <p:spPr>
            <a:xfrm>
              <a:off x="21909710" y="26869591"/>
              <a:ext cx="2005348" cy="1975319"/>
            </a:xfrm>
            <a:prstGeom prst="plus">
              <a:avLst>
                <a:gd name="adj" fmla="val 479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668670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201</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Artificial Landmarks for Spatial Interfaces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landmarks for spatial memory</dc:title>
  <dc:creator>Vedang</dc:creator>
  <cp:lastModifiedBy>Scott Bateman</cp:lastModifiedBy>
  <cp:revision>13</cp:revision>
  <cp:lastPrinted>2019-04-02T14:06:29Z</cp:lastPrinted>
  <dcterms:created xsi:type="dcterms:W3CDTF">2019-04-02T13:09:15Z</dcterms:created>
  <dcterms:modified xsi:type="dcterms:W3CDTF">2019-04-02T15:26:23Z</dcterms:modified>
</cp:coreProperties>
</file>