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32759650" cy="32759650"/>
  <p:notesSz cx="9144000" cy="6858000"/>
  <p:defaultTextStyle>
    <a:defPPr>
      <a:defRPr lang="en-US"/>
    </a:defPPr>
    <a:lvl1pPr marL="0" algn="l" defTabSz="3743874" rtl="0" eaLnBrk="1" latinLnBrk="0" hangingPunct="1">
      <a:defRPr sz="7267" kern="1200">
        <a:solidFill>
          <a:schemeClr val="tx1"/>
        </a:solidFill>
        <a:latin typeface="+mn-lt"/>
        <a:ea typeface="+mn-ea"/>
        <a:cs typeface="+mn-cs"/>
      </a:defRPr>
    </a:lvl1pPr>
    <a:lvl2pPr marL="1871937" algn="l" defTabSz="3743874" rtl="0" eaLnBrk="1" latinLnBrk="0" hangingPunct="1">
      <a:defRPr sz="7267" kern="1200">
        <a:solidFill>
          <a:schemeClr val="tx1"/>
        </a:solidFill>
        <a:latin typeface="+mn-lt"/>
        <a:ea typeface="+mn-ea"/>
        <a:cs typeface="+mn-cs"/>
      </a:defRPr>
    </a:lvl2pPr>
    <a:lvl3pPr marL="3743874" algn="l" defTabSz="3743874" rtl="0" eaLnBrk="1" latinLnBrk="0" hangingPunct="1">
      <a:defRPr sz="7267" kern="1200">
        <a:solidFill>
          <a:schemeClr val="tx1"/>
        </a:solidFill>
        <a:latin typeface="+mn-lt"/>
        <a:ea typeface="+mn-ea"/>
        <a:cs typeface="+mn-cs"/>
      </a:defRPr>
    </a:lvl3pPr>
    <a:lvl4pPr marL="5615811" algn="l" defTabSz="3743874" rtl="0" eaLnBrk="1" latinLnBrk="0" hangingPunct="1">
      <a:defRPr sz="7267" kern="1200">
        <a:solidFill>
          <a:schemeClr val="tx1"/>
        </a:solidFill>
        <a:latin typeface="+mn-lt"/>
        <a:ea typeface="+mn-ea"/>
        <a:cs typeface="+mn-cs"/>
      </a:defRPr>
    </a:lvl4pPr>
    <a:lvl5pPr marL="7487748" algn="l" defTabSz="3743874" rtl="0" eaLnBrk="1" latinLnBrk="0" hangingPunct="1">
      <a:defRPr sz="7267" kern="1200">
        <a:solidFill>
          <a:schemeClr val="tx1"/>
        </a:solidFill>
        <a:latin typeface="+mn-lt"/>
        <a:ea typeface="+mn-ea"/>
        <a:cs typeface="+mn-cs"/>
      </a:defRPr>
    </a:lvl5pPr>
    <a:lvl6pPr marL="9359685" algn="l" defTabSz="3743874" rtl="0" eaLnBrk="1" latinLnBrk="0" hangingPunct="1">
      <a:defRPr sz="7267" kern="1200">
        <a:solidFill>
          <a:schemeClr val="tx1"/>
        </a:solidFill>
        <a:latin typeface="+mn-lt"/>
        <a:ea typeface="+mn-ea"/>
        <a:cs typeface="+mn-cs"/>
      </a:defRPr>
    </a:lvl6pPr>
    <a:lvl7pPr marL="11231623" algn="l" defTabSz="3743874" rtl="0" eaLnBrk="1" latinLnBrk="0" hangingPunct="1">
      <a:defRPr sz="7267" kern="1200">
        <a:solidFill>
          <a:schemeClr val="tx1"/>
        </a:solidFill>
        <a:latin typeface="+mn-lt"/>
        <a:ea typeface="+mn-ea"/>
        <a:cs typeface="+mn-cs"/>
      </a:defRPr>
    </a:lvl7pPr>
    <a:lvl8pPr marL="13103559" algn="l" defTabSz="3743874" rtl="0" eaLnBrk="1" latinLnBrk="0" hangingPunct="1">
      <a:defRPr sz="7267" kern="1200">
        <a:solidFill>
          <a:schemeClr val="tx1"/>
        </a:solidFill>
        <a:latin typeface="+mn-lt"/>
        <a:ea typeface="+mn-ea"/>
        <a:cs typeface="+mn-cs"/>
      </a:defRPr>
    </a:lvl8pPr>
    <a:lvl9pPr marL="14975497" algn="l" defTabSz="3743874" rtl="0" eaLnBrk="1" latinLnBrk="0" hangingPunct="1">
      <a:defRPr sz="7267"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DBA1655-18E0-42B2-B68C-69B6919009E9}">
          <p14:sldIdLst>
            <p14:sldId id="259"/>
          </p14:sldIdLst>
        </p14:section>
      </p14:sectionLst>
    </p:ext>
    <p:ext uri="{EFAFB233-063F-42B5-8137-9DF3F51BA10A}">
      <p15:sldGuideLst xmlns:p15="http://schemas.microsoft.com/office/powerpoint/2012/main">
        <p15:guide id="1" orient="horz" pos="10318" userDrawn="1">
          <p15:clr>
            <a:srgbClr val="A4A3A4"/>
          </p15:clr>
        </p15:guide>
        <p15:guide id="2" pos="103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5" autoAdjust="0"/>
    <p:restoredTop sz="94563" autoAdjust="0"/>
  </p:normalViewPr>
  <p:slideViewPr>
    <p:cSldViewPr>
      <p:cViewPr>
        <p:scale>
          <a:sx n="33" d="100"/>
          <a:sy n="33" d="100"/>
        </p:scale>
        <p:origin x="112" y="16"/>
      </p:cViewPr>
      <p:guideLst>
        <p:guide orient="horz" pos="10318"/>
        <p:guide pos="1031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57F6795-0429-425F-84E7-B92A8A1E1A9D}" type="datetimeFigureOut">
              <a:rPr lang="en-CA" smtClean="0"/>
              <a:pPr/>
              <a:t>2019-04-02</a:t>
            </a:fld>
            <a:endParaRPr lang="en-CA"/>
          </a:p>
        </p:txBody>
      </p:sp>
      <p:sp>
        <p:nvSpPr>
          <p:cNvPr id="4" name="Slide Image Placeholder 3"/>
          <p:cNvSpPr>
            <a:spLocks noGrp="1" noRot="1" noChangeAspect="1"/>
          </p:cNvSpPr>
          <p:nvPr>
            <p:ph type="sldImg" idx="2"/>
          </p:nvPr>
        </p:nvSpPr>
        <p:spPr>
          <a:xfrm>
            <a:off x="3286125" y="514350"/>
            <a:ext cx="2571750" cy="25717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6FAE19A-9C13-4374-885A-ABFD88A6C21A}" type="slidenum">
              <a:rPr lang="en-CA" smtClean="0"/>
              <a:pPr/>
              <a:t>‹#›</a:t>
            </a:fld>
            <a:endParaRPr lang="en-CA"/>
          </a:p>
        </p:txBody>
      </p:sp>
    </p:spTree>
    <p:extLst>
      <p:ext uri="{BB962C8B-B14F-4D97-AF65-F5344CB8AC3E}">
        <p14:creationId xmlns:p14="http://schemas.microsoft.com/office/powerpoint/2010/main" val="1435269175"/>
      </p:ext>
    </p:extLst>
  </p:cSld>
  <p:clrMap bg1="lt1" tx1="dk1" bg2="lt2" tx2="dk2" accent1="accent1" accent2="accent2" accent3="accent3" accent4="accent4" accent5="accent5" accent6="accent6" hlink="hlink" folHlink="folHlink"/>
  <p:notesStyle>
    <a:lvl1pPr marL="0" algn="l" defTabSz="3743874" rtl="0" eaLnBrk="1" latinLnBrk="0" hangingPunct="1">
      <a:defRPr sz="4913" kern="1200">
        <a:solidFill>
          <a:schemeClr val="tx1"/>
        </a:solidFill>
        <a:latin typeface="+mn-lt"/>
        <a:ea typeface="+mn-ea"/>
        <a:cs typeface="+mn-cs"/>
      </a:defRPr>
    </a:lvl1pPr>
    <a:lvl2pPr marL="1871937" algn="l" defTabSz="3743874" rtl="0" eaLnBrk="1" latinLnBrk="0" hangingPunct="1">
      <a:defRPr sz="4913" kern="1200">
        <a:solidFill>
          <a:schemeClr val="tx1"/>
        </a:solidFill>
        <a:latin typeface="+mn-lt"/>
        <a:ea typeface="+mn-ea"/>
        <a:cs typeface="+mn-cs"/>
      </a:defRPr>
    </a:lvl2pPr>
    <a:lvl3pPr marL="3743874" algn="l" defTabSz="3743874" rtl="0" eaLnBrk="1" latinLnBrk="0" hangingPunct="1">
      <a:defRPr sz="4913" kern="1200">
        <a:solidFill>
          <a:schemeClr val="tx1"/>
        </a:solidFill>
        <a:latin typeface="+mn-lt"/>
        <a:ea typeface="+mn-ea"/>
        <a:cs typeface="+mn-cs"/>
      </a:defRPr>
    </a:lvl3pPr>
    <a:lvl4pPr marL="5615811" algn="l" defTabSz="3743874" rtl="0" eaLnBrk="1" latinLnBrk="0" hangingPunct="1">
      <a:defRPr sz="4913" kern="1200">
        <a:solidFill>
          <a:schemeClr val="tx1"/>
        </a:solidFill>
        <a:latin typeface="+mn-lt"/>
        <a:ea typeface="+mn-ea"/>
        <a:cs typeface="+mn-cs"/>
      </a:defRPr>
    </a:lvl4pPr>
    <a:lvl5pPr marL="7487748" algn="l" defTabSz="3743874" rtl="0" eaLnBrk="1" latinLnBrk="0" hangingPunct="1">
      <a:defRPr sz="4913" kern="1200">
        <a:solidFill>
          <a:schemeClr val="tx1"/>
        </a:solidFill>
        <a:latin typeface="+mn-lt"/>
        <a:ea typeface="+mn-ea"/>
        <a:cs typeface="+mn-cs"/>
      </a:defRPr>
    </a:lvl5pPr>
    <a:lvl6pPr marL="9359685" algn="l" defTabSz="3743874" rtl="0" eaLnBrk="1" latinLnBrk="0" hangingPunct="1">
      <a:defRPr sz="4913" kern="1200">
        <a:solidFill>
          <a:schemeClr val="tx1"/>
        </a:solidFill>
        <a:latin typeface="+mn-lt"/>
        <a:ea typeface="+mn-ea"/>
        <a:cs typeface="+mn-cs"/>
      </a:defRPr>
    </a:lvl6pPr>
    <a:lvl7pPr marL="11231623" algn="l" defTabSz="3743874" rtl="0" eaLnBrk="1" latinLnBrk="0" hangingPunct="1">
      <a:defRPr sz="4913" kern="1200">
        <a:solidFill>
          <a:schemeClr val="tx1"/>
        </a:solidFill>
        <a:latin typeface="+mn-lt"/>
        <a:ea typeface="+mn-ea"/>
        <a:cs typeface="+mn-cs"/>
      </a:defRPr>
    </a:lvl7pPr>
    <a:lvl8pPr marL="13103559" algn="l" defTabSz="3743874" rtl="0" eaLnBrk="1" latinLnBrk="0" hangingPunct="1">
      <a:defRPr sz="4913" kern="1200">
        <a:solidFill>
          <a:schemeClr val="tx1"/>
        </a:solidFill>
        <a:latin typeface="+mn-lt"/>
        <a:ea typeface="+mn-ea"/>
        <a:cs typeface="+mn-cs"/>
      </a:defRPr>
    </a:lvl8pPr>
    <a:lvl9pPr marL="14975497" algn="l" defTabSz="3743874" rtl="0" eaLnBrk="1" latinLnBrk="0" hangingPunct="1">
      <a:defRPr sz="49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6FAE19A-9C13-4374-885A-ABFD88A6C21A}" type="slidenum">
              <a:rPr lang="en-CA" smtClean="0"/>
              <a:pPr/>
              <a:t>1</a:t>
            </a:fld>
            <a:endParaRPr lang="en-CA"/>
          </a:p>
        </p:txBody>
      </p:sp>
    </p:spTree>
    <p:extLst>
      <p:ext uri="{BB962C8B-B14F-4D97-AF65-F5344CB8AC3E}">
        <p14:creationId xmlns:p14="http://schemas.microsoft.com/office/powerpoint/2010/main" val="407328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56975" y="10176730"/>
            <a:ext cx="27845703" cy="7022091"/>
          </a:xfrm>
        </p:spPr>
        <p:txBody>
          <a:bodyPr/>
          <a:lstStyle/>
          <a:p>
            <a:r>
              <a:rPr lang="en-US"/>
              <a:t>Click to edit Master title style</a:t>
            </a:r>
            <a:endParaRPr lang="en-CA"/>
          </a:p>
        </p:txBody>
      </p:sp>
      <p:sp>
        <p:nvSpPr>
          <p:cNvPr id="3" name="Subtitle 2"/>
          <p:cNvSpPr>
            <a:spLocks noGrp="1"/>
          </p:cNvSpPr>
          <p:nvPr>
            <p:ph type="subTitle" idx="1"/>
          </p:nvPr>
        </p:nvSpPr>
        <p:spPr>
          <a:xfrm>
            <a:off x="4913948" y="18563802"/>
            <a:ext cx="22931757" cy="8371912"/>
          </a:xfrm>
        </p:spPr>
        <p:txBody>
          <a:bodyPr/>
          <a:lstStyle>
            <a:lvl1pPr marL="0" indent="0" algn="ctr">
              <a:buNone/>
              <a:defRPr>
                <a:solidFill>
                  <a:schemeClr val="tx1">
                    <a:tint val="75000"/>
                  </a:schemeClr>
                </a:solidFill>
              </a:defRPr>
            </a:lvl1pPr>
            <a:lvl2pPr marL="1871937" indent="0" algn="ctr">
              <a:buNone/>
              <a:defRPr>
                <a:solidFill>
                  <a:schemeClr val="tx1">
                    <a:tint val="75000"/>
                  </a:schemeClr>
                </a:solidFill>
              </a:defRPr>
            </a:lvl2pPr>
            <a:lvl3pPr marL="3743874" indent="0" algn="ctr">
              <a:buNone/>
              <a:defRPr>
                <a:solidFill>
                  <a:schemeClr val="tx1">
                    <a:tint val="75000"/>
                  </a:schemeClr>
                </a:solidFill>
              </a:defRPr>
            </a:lvl3pPr>
            <a:lvl4pPr marL="5615811" indent="0" algn="ctr">
              <a:buNone/>
              <a:defRPr>
                <a:solidFill>
                  <a:schemeClr val="tx1">
                    <a:tint val="75000"/>
                  </a:schemeClr>
                </a:solidFill>
              </a:defRPr>
            </a:lvl4pPr>
            <a:lvl5pPr marL="7487748" indent="0" algn="ctr">
              <a:buNone/>
              <a:defRPr>
                <a:solidFill>
                  <a:schemeClr val="tx1">
                    <a:tint val="75000"/>
                  </a:schemeClr>
                </a:solidFill>
              </a:defRPr>
            </a:lvl5pPr>
            <a:lvl6pPr marL="9359685" indent="0" algn="ctr">
              <a:buNone/>
              <a:defRPr>
                <a:solidFill>
                  <a:schemeClr val="tx1">
                    <a:tint val="75000"/>
                  </a:schemeClr>
                </a:solidFill>
              </a:defRPr>
            </a:lvl6pPr>
            <a:lvl7pPr marL="11231623" indent="0" algn="ctr">
              <a:buNone/>
              <a:defRPr>
                <a:solidFill>
                  <a:schemeClr val="tx1">
                    <a:tint val="75000"/>
                  </a:schemeClr>
                </a:solidFill>
              </a:defRPr>
            </a:lvl7pPr>
            <a:lvl8pPr marL="13103559" indent="0" algn="ctr">
              <a:buNone/>
              <a:defRPr>
                <a:solidFill>
                  <a:schemeClr val="tx1">
                    <a:tint val="75000"/>
                  </a:schemeClr>
                </a:solidFill>
              </a:defRPr>
            </a:lvl8pPr>
            <a:lvl9pPr marL="14975497"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2019-04-02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402977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2019-04-02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02932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50747" y="1311909"/>
            <a:ext cx="7370920" cy="27951867"/>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637984" y="1311909"/>
            <a:ext cx="21566770" cy="279518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2019-04-02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189183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2019-04-02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47063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7787" y="21051113"/>
            <a:ext cx="27845703" cy="6506431"/>
          </a:xfrm>
        </p:spPr>
        <p:txBody>
          <a:bodyPr anchor="t"/>
          <a:lstStyle>
            <a:lvl1pPr algn="l">
              <a:defRPr sz="16376" b="1" cap="all"/>
            </a:lvl1pPr>
          </a:lstStyle>
          <a:p>
            <a:r>
              <a:rPr lang="en-US"/>
              <a:t>Click to edit Master title style</a:t>
            </a:r>
            <a:endParaRPr lang="en-CA"/>
          </a:p>
        </p:txBody>
      </p:sp>
      <p:sp>
        <p:nvSpPr>
          <p:cNvPr id="3" name="Text Placeholder 2"/>
          <p:cNvSpPr>
            <a:spLocks noGrp="1"/>
          </p:cNvSpPr>
          <p:nvPr>
            <p:ph type="body" idx="1"/>
          </p:nvPr>
        </p:nvSpPr>
        <p:spPr>
          <a:xfrm>
            <a:off x="2587787" y="13884940"/>
            <a:ext cx="27845703" cy="7166172"/>
          </a:xfrm>
        </p:spPr>
        <p:txBody>
          <a:bodyPr anchor="b"/>
          <a:lstStyle>
            <a:lvl1pPr marL="0" indent="0">
              <a:buNone/>
              <a:defRPr sz="8290">
                <a:solidFill>
                  <a:schemeClr val="tx1">
                    <a:tint val="75000"/>
                  </a:schemeClr>
                </a:solidFill>
              </a:defRPr>
            </a:lvl1pPr>
            <a:lvl2pPr marL="1871937" indent="0">
              <a:buNone/>
              <a:defRPr sz="7267">
                <a:solidFill>
                  <a:schemeClr val="tx1">
                    <a:tint val="75000"/>
                  </a:schemeClr>
                </a:solidFill>
              </a:defRPr>
            </a:lvl2pPr>
            <a:lvl3pPr marL="3743874" indent="0">
              <a:buNone/>
              <a:defRPr sz="6448">
                <a:solidFill>
                  <a:schemeClr val="tx1">
                    <a:tint val="75000"/>
                  </a:schemeClr>
                </a:solidFill>
              </a:defRPr>
            </a:lvl3pPr>
            <a:lvl4pPr marL="5615811" indent="0">
              <a:buNone/>
              <a:defRPr sz="5732">
                <a:solidFill>
                  <a:schemeClr val="tx1">
                    <a:tint val="75000"/>
                  </a:schemeClr>
                </a:solidFill>
              </a:defRPr>
            </a:lvl4pPr>
            <a:lvl5pPr marL="7487748" indent="0">
              <a:buNone/>
              <a:defRPr sz="5732">
                <a:solidFill>
                  <a:schemeClr val="tx1">
                    <a:tint val="75000"/>
                  </a:schemeClr>
                </a:solidFill>
              </a:defRPr>
            </a:lvl5pPr>
            <a:lvl6pPr marL="9359685" indent="0">
              <a:buNone/>
              <a:defRPr sz="5732">
                <a:solidFill>
                  <a:schemeClr val="tx1">
                    <a:tint val="75000"/>
                  </a:schemeClr>
                </a:solidFill>
              </a:defRPr>
            </a:lvl6pPr>
            <a:lvl7pPr marL="11231623" indent="0">
              <a:buNone/>
              <a:defRPr sz="5732">
                <a:solidFill>
                  <a:schemeClr val="tx1">
                    <a:tint val="75000"/>
                  </a:schemeClr>
                </a:solidFill>
              </a:defRPr>
            </a:lvl7pPr>
            <a:lvl8pPr marL="13103559" indent="0">
              <a:buNone/>
              <a:defRPr sz="5732">
                <a:solidFill>
                  <a:schemeClr val="tx1">
                    <a:tint val="75000"/>
                  </a:schemeClr>
                </a:solidFill>
              </a:defRPr>
            </a:lvl8pPr>
            <a:lvl9pPr marL="14975497" indent="0">
              <a:buNone/>
              <a:defRPr sz="57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FAAC0D-4C8E-451B-859B-72BE86DA9EB6}" type="datetimeFigureOut">
              <a:rPr lang="en-CA" smtClean="0"/>
              <a:pPr/>
              <a:t>2019-04-02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80753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637984" y="7643920"/>
            <a:ext cx="14468846" cy="21619855"/>
          </a:xfrm>
        </p:spPr>
        <p:txBody>
          <a:bodyPr/>
          <a:lstStyle>
            <a:lvl1pPr>
              <a:defRPr sz="11463"/>
            </a:lvl1pPr>
            <a:lvl2pPr>
              <a:defRPr sz="9928"/>
            </a:lvl2pPr>
            <a:lvl3pPr>
              <a:defRPr sz="8290"/>
            </a:lvl3pPr>
            <a:lvl4pPr>
              <a:defRPr sz="7267"/>
            </a:lvl4pPr>
            <a:lvl5pPr>
              <a:defRPr sz="7267"/>
            </a:lvl5pPr>
            <a:lvl6pPr>
              <a:defRPr sz="7267"/>
            </a:lvl6pPr>
            <a:lvl7pPr>
              <a:defRPr sz="7267"/>
            </a:lvl7pPr>
            <a:lvl8pPr>
              <a:defRPr sz="7267"/>
            </a:lvl8pPr>
            <a:lvl9pPr>
              <a:defRPr sz="7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16652821" y="7643920"/>
            <a:ext cx="14468846" cy="21619855"/>
          </a:xfrm>
        </p:spPr>
        <p:txBody>
          <a:bodyPr/>
          <a:lstStyle>
            <a:lvl1pPr>
              <a:defRPr sz="11463"/>
            </a:lvl1pPr>
            <a:lvl2pPr>
              <a:defRPr sz="9928"/>
            </a:lvl2pPr>
            <a:lvl3pPr>
              <a:defRPr sz="8290"/>
            </a:lvl3pPr>
            <a:lvl4pPr>
              <a:defRPr sz="7267"/>
            </a:lvl4pPr>
            <a:lvl5pPr>
              <a:defRPr sz="7267"/>
            </a:lvl5pPr>
            <a:lvl6pPr>
              <a:defRPr sz="7267"/>
            </a:lvl6pPr>
            <a:lvl7pPr>
              <a:defRPr sz="7267"/>
            </a:lvl7pPr>
            <a:lvl8pPr>
              <a:defRPr sz="7267"/>
            </a:lvl8pPr>
            <a:lvl9pPr>
              <a:defRPr sz="7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4FAAC0D-4C8E-451B-859B-72BE86DA9EB6}" type="datetimeFigureOut">
              <a:rPr lang="en-CA" smtClean="0"/>
              <a:pPr/>
              <a:t>2019-04-02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112863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1637983" y="7333009"/>
            <a:ext cx="14474535" cy="3056049"/>
          </a:xfrm>
        </p:spPr>
        <p:txBody>
          <a:bodyPr anchor="b"/>
          <a:lstStyle>
            <a:lvl1pPr marL="0" indent="0">
              <a:buNone/>
              <a:defRPr sz="9928" b="1"/>
            </a:lvl1pPr>
            <a:lvl2pPr marL="1871937" indent="0">
              <a:buNone/>
              <a:defRPr sz="8290" b="1"/>
            </a:lvl2pPr>
            <a:lvl3pPr marL="3743874" indent="0">
              <a:buNone/>
              <a:defRPr sz="7267" b="1"/>
            </a:lvl3pPr>
            <a:lvl4pPr marL="5615811" indent="0">
              <a:buNone/>
              <a:defRPr sz="6448" b="1"/>
            </a:lvl4pPr>
            <a:lvl5pPr marL="7487748" indent="0">
              <a:buNone/>
              <a:defRPr sz="6448" b="1"/>
            </a:lvl5pPr>
            <a:lvl6pPr marL="9359685" indent="0">
              <a:buNone/>
              <a:defRPr sz="6448" b="1"/>
            </a:lvl6pPr>
            <a:lvl7pPr marL="11231623" indent="0">
              <a:buNone/>
              <a:defRPr sz="6448" b="1"/>
            </a:lvl7pPr>
            <a:lvl8pPr marL="13103559" indent="0">
              <a:buNone/>
              <a:defRPr sz="6448" b="1"/>
            </a:lvl8pPr>
            <a:lvl9pPr marL="14975497" indent="0">
              <a:buNone/>
              <a:defRPr sz="6448" b="1"/>
            </a:lvl9pPr>
          </a:lstStyle>
          <a:p>
            <a:pPr lvl="0"/>
            <a:r>
              <a:rPr lang="en-US"/>
              <a:t>Click to edit Master text styles</a:t>
            </a:r>
          </a:p>
        </p:txBody>
      </p:sp>
      <p:sp>
        <p:nvSpPr>
          <p:cNvPr id="4" name="Content Placeholder 3"/>
          <p:cNvSpPr>
            <a:spLocks noGrp="1"/>
          </p:cNvSpPr>
          <p:nvPr>
            <p:ph sz="half" idx="2"/>
          </p:nvPr>
        </p:nvSpPr>
        <p:spPr>
          <a:xfrm>
            <a:off x="1637983" y="10389056"/>
            <a:ext cx="14474535" cy="18874718"/>
          </a:xfrm>
        </p:spPr>
        <p:txBody>
          <a:bodyPr/>
          <a:lstStyle>
            <a:lvl1pPr>
              <a:defRPr sz="9928"/>
            </a:lvl1pPr>
            <a:lvl2pPr>
              <a:defRPr sz="8290"/>
            </a:lvl2pPr>
            <a:lvl3pPr>
              <a:defRPr sz="7267"/>
            </a:lvl3pPr>
            <a:lvl4pPr>
              <a:defRPr sz="6448"/>
            </a:lvl4pPr>
            <a:lvl5pPr>
              <a:defRPr sz="6448"/>
            </a:lvl5pPr>
            <a:lvl6pPr>
              <a:defRPr sz="6448"/>
            </a:lvl6pPr>
            <a:lvl7pPr>
              <a:defRPr sz="6448"/>
            </a:lvl7pPr>
            <a:lvl8pPr>
              <a:defRPr sz="6448"/>
            </a:lvl8pPr>
            <a:lvl9pPr>
              <a:defRPr sz="64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16641452" y="7333009"/>
            <a:ext cx="14480219" cy="3056049"/>
          </a:xfrm>
        </p:spPr>
        <p:txBody>
          <a:bodyPr anchor="b"/>
          <a:lstStyle>
            <a:lvl1pPr marL="0" indent="0">
              <a:buNone/>
              <a:defRPr sz="9928" b="1"/>
            </a:lvl1pPr>
            <a:lvl2pPr marL="1871937" indent="0">
              <a:buNone/>
              <a:defRPr sz="8290" b="1"/>
            </a:lvl2pPr>
            <a:lvl3pPr marL="3743874" indent="0">
              <a:buNone/>
              <a:defRPr sz="7267" b="1"/>
            </a:lvl3pPr>
            <a:lvl4pPr marL="5615811" indent="0">
              <a:buNone/>
              <a:defRPr sz="6448" b="1"/>
            </a:lvl4pPr>
            <a:lvl5pPr marL="7487748" indent="0">
              <a:buNone/>
              <a:defRPr sz="6448" b="1"/>
            </a:lvl5pPr>
            <a:lvl6pPr marL="9359685" indent="0">
              <a:buNone/>
              <a:defRPr sz="6448" b="1"/>
            </a:lvl6pPr>
            <a:lvl7pPr marL="11231623" indent="0">
              <a:buNone/>
              <a:defRPr sz="6448" b="1"/>
            </a:lvl7pPr>
            <a:lvl8pPr marL="13103559" indent="0">
              <a:buNone/>
              <a:defRPr sz="6448" b="1"/>
            </a:lvl8pPr>
            <a:lvl9pPr marL="14975497" indent="0">
              <a:buNone/>
              <a:defRPr sz="6448" b="1"/>
            </a:lvl9pPr>
          </a:lstStyle>
          <a:p>
            <a:pPr lvl="0"/>
            <a:r>
              <a:rPr lang="en-US"/>
              <a:t>Click to edit Master text styles</a:t>
            </a:r>
          </a:p>
        </p:txBody>
      </p:sp>
      <p:sp>
        <p:nvSpPr>
          <p:cNvPr id="6" name="Content Placeholder 5"/>
          <p:cNvSpPr>
            <a:spLocks noGrp="1"/>
          </p:cNvSpPr>
          <p:nvPr>
            <p:ph sz="quarter" idx="4"/>
          </p:nvPr>
        </p:nvSpPr>
        <p:spPr>
          <a:xfrm>
            <a:off x="16641452" y="10389056"/>
            <a:ext cx="14480219" cy="18874718"/>
          </a:xfrm>
        </p:spPr>
        <p:txBody>
          <a:bodyPr/>
          <a:lstStyle>
            <a:lvl1pPr>
              <a:defRPr sz="9928"/>
            </a:lvl1pPr>
            <a:lvl2pPr>
              <a:defRPr sz="8290"/>
            </a:lvl2pPr>
            <a:lvl3pPr>
              <a:defRPr sz="7267"/>
            </a:lvl3pPr>
            <a:lvl4pPr>
              <a:defRPr sz="6448"/>
            </a:lvl4pPr>
            <a:lvl5pPr>
              <a:defRPr sz="6448"/>
            </a:lvl5pPr>
            <a:lvl6pPr>
              <a:defRPr sz="6448"/>
            </a:lvl6pPr>
            <a:lvl7pPr>
              <a:defRPr sz="6448"/>
            </a:lvl7pPr>
            <a:lvl8pPr>
              <a:defRPr sz="6448"/>
            </a:lvl8pPr>
            <a:lvl9pPr>
              <a:defRPr sz="64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4FAAC0D-4C8E-451B-859B-72BE86DA9EB6}" type="datetimeFigureOut">
              <a:rPr lang="en-CA" smtClean="0"/>
              <a:pPr/>
              <a:t>2019-04-02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60766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4FAAC0D-4C8E-451B-859B-72BE86DA9EB6}" type="datetimeFigureOut">
              <a:rPr lang="en-CA" smtClean="0"/>
              <a:pPr/>
              <a:t>2019-04-02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114552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AAC0D-4C8E-451B-859B-72BE86DA9EB6}" type="datetimeFigureOut">
              <a:rPr lang="en-CA" smtClean="0"/>
              <a:pPr/>
              <a:t>2019-04-02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385064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987" y="1304320"/>
            <a:ext cx="10777698" cy="5550941"/>
          </a:xfrm>
        </p:spPr>
        <p:txBody>
          <a:bodyPr anchor="b"/>
          <a:lstStyle>
            <a:lvl1pPr algn="l">
              <a:defRPr sz="8290" b="1"/>
            </a:lvl1pPr>
          </a:lstStyle>
          <a:p>
            <a:r>
              <a:rPr lang="en-US"/>
              <a:t>Click to edit Master title style</a:t>
            </a:r>
            <a:endParaRPr lang="en-CA"/>
          </a:p>
        </p:txBody>
      </p:sp>
      <p:sp>
        <p:nvSpPr>
          <p:cNvPr id="3" name="Content Placeholder 2"/>
          <p:cNvSpPr>
            <a:spLocks noGrp="1"/>
          </p:cNvSpPr>
          <p:nvPr>
            <p:ph idx="1"/>
          </p:nvPr>
        </p:nvSpPr>
        <p:spPr>
          <a:xfrm>
            <a:off x="12808115" y="1304322"/>
            <a:ext cx="18313553" cy="27959454"/>
          </a:xfrm>
        </p:spPr>
        <p:txBody>
          <a:bodyPr/>
          <a:lstStyle>
            <a:lvl1pPr>
              <a:defRPr sz="12998"/>
            </a:lvl1pPr>
            <a:lvl2pPr>
              <a:defRPr sz="11463"/>
            </a:lvl2pPr>
            <a:lvl3pPr>
              <a:defRPr sz="9928"/>
            </a:lvl3pPr>
            <a:lvl4pPr>
              <a:defRPr sz="8290"/>
            </a:lvl4pPr>
            <a:lvl5pPr>
              <a:defRPr sz="8290"/>
            </a:lvl5pPr>
            <a:lvl6pPr>
              <a:defRPr sz="8290"/>
            </a:lvl6pPr>
            <a:lvl7pPr>
              <a:defRPr sz="8290"/>
            </a:lvl7pPr>
            <a:lvl8pPr>
              <a:defRPr sz="8290"/>
            </a:lvl8pPr>
            <a:lvl9pPr>
              <a:defRPr sz="82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1637987" y="6855262"/>
            <a:ext cx="10777698" cy="22408512"/>
          </a:xfrm>
        </p:spPr>
        <p:txBody>
          <a:bodyPr/>
          <a:lstStyle>
            <a:lvl1pPr marL="0" indent="0">
              <a:buNone/>
              <a:defRPr sz="5732"/>
            </a:lvl1pPr>
            <a:lvl2pPr marL="1871937" indent="0">
              <a:buNone/>
              <a:defRPr sz="4913"/>
            </a:lvl2pPr>
            <a:lvl3pPr marL="3743874" indent="0">
              <a:buNone/>
              <a:defRPr sz="4196"/>
            </a:lvl3pPr>
            <a:lvl4pPr marL="5615811" indent="0">
              <a:buNone/>
              <a:defRPr sz="3685"/>
            </a:lvl4pPr>
            <a:lvl5pPr marL="7487748" indent="0">
              <a:buNone/>
              <a:defRPr sz="3685"/>
            </a:lvl5pPr>
            <a:lvl6pPr marL="9359685" indent="0">
              <a:buNone/>
              <a:defRPr sz="3685"/>
            </a:lvl6pPr>
            <a:lvl7pPr marL="11231623" indent="0">
              <a:buNone/>
              <a:defRPr sz="3685"/>
            </a:lvl7pPr>
            <a:lvl8pPr marL="13103559" indent="0">
              <a:buNone/>
              <a:defRPr sz="3685"/>
            </a:lvl8pPr>
            <a:lvl9pPr marL="14975497" indent="0">
              <a:buNone/>
              <a:defRPr sz="3685"/>
            </a:lvl9pPr>
          </a:lstStyle>
          <a:p>
            <a:pPr lvl="0"/>
            <a:r>
              <a:rPr lang="en-US"/>
              <a:t>Click to edit Master text styles</a:t>
            </a:r>
          </a:p>
        </p:txBody>
      </p:sp>
      <p:sp>
        <p:nvSpPr>
          <p:cNvPr id="5" name="Date Placeholder 4"/>
          <p:cNvSpPr>
            <a:spLocks noGrp="1"/>
          </p:cNvSpPr>
          <p:nvPr>
            <p:ph type="dt" sz="half" idx="10"/>
          </p:nvPr>
        </p:nvSpPr>
        <p:spPr/>
        <p:txBody>
          <a:bodyPr/>
          <a:lstStyle/>
          <a:p>
            <a:fld id="{14FAAC0D-4C8E-451B-859B-72BE86DA9EB6}" type="datetimeFigureOut">
              <a:rPr lang="en-CA" smtClean="0"/>
              <a:pPr/>
              <a:t>2019-04-02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4336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1123" y="22931757"/>
            <a:ext cx="19655790" cy="2707224"/>
          </a:xfrm>
        </p:spPr>
        <p:txBody>
          <a:bodyPr anchor="b"/>
          <a:lstStyle>
            <a:lvl1pPr algn="l">
              <a:defRPr sz="8290" b="1"/>
            </a:lvl1pPr>
          </a:lstStyle>
          <a:p>
            <a:r>
              <a:rPr lang="en-US"/>
              <a:t>Click to edit Master title style</a:t>
            </a:r>
            <a:endParaRPr lang="en-CA"/>
          </a:p>
        </p:txBody>
      </p:sp>
      <p:sp>
        <p:nvSpPr>
          <p:cNvPr id="3" name="Picture Placeholder 2"/>
          <p:cNvSpPr>
            <a:spLocks noGrp="1"/>
          </p:cNvSpPr>
          <p:nvPr>
            <p:ph type="pic" idx="1"/>
          </p:nvPr>
        </p:nvSpPr>
        <p:spPr>
          <a:xfrm>
            <a:off x="6421123" y="2927137"/>
            <a:ext cx="19655790" cy="19655790"/>
          </a:xfrm>
        </p:spPr>
        <p:txBody>
          <a:bodyPr/>
          <a:lstStyle>
            <a:lvl1pPr marL="0" indent="0">
              <a:buNone/>
              <a:defRPr sz="12998"/>
            </a:lvl1pPr>
            <a:lvl2pPr marL="1871937" indent="0">
              <a:buNone/>
              <a:defRPr sz="11463"/>
            </a:lvl2pPr>
            <a:lvl3pPr marL="3743874" indent="0">
              <a:buNone/>
              <a:defRPr sz="9928"/>
            </a:lvl3pPr>
            <a:lvl4pPr marL="5615811" indent="0">
              <a:buNone/>
              <a:defRPr sz="8290"/>
            </a:lvl4pPr>
            <a:lvl5pPr marL="7487748" indent="0">
              <a:buNone/>
              <a:defRPr sz="8290"/>
            </a:lvl5pPr>
            <a:lvl6pPr marL="9359685" indent="0">
              <a:buNone/>
              <a:defRPr sz="8290"/>
            </a:lvl6pPr>
            <a:lvl7pPr marL="11231623" indent="0">
              <a:buNone/>
              <a:defRPr sz="8290"/>
            </a:lvl7pPr>
            <a:lvl8pPr marL="13103559" indent="0">
              <a:buNone/>
              <a:defRPr sz="8290"/>
            </a:lvl8pPr>
            <a:lvl9pPr marL="14975497" indent="0">
              <a:buNone/>
              <a:defRPr sz="8290"/>
            </a:lvl9pPr>
          </a:lstStyle>
          <a:p>
            <a:endParaRPr lang="en-CA"/>
          </a:p>
        </p:txBody>
      </p:sp>
      <p:sp>
        <p:nvSpPr>
          <p:cNvPr id="4" name="Text Placeholder 3"/>
          <p:cNvSpPr>
            <a:spLocks noGrp="1"/>
          </p:cNvSpPr>
          <p:nvPr>
            <p:ph type="body" sz="half" idx="2"/>
          </p:nvPr>
        </p:nvSpPr>
        <p:spPr>
          <a:xfrm>
            <a:off x="6421123" y="25638981"/>
            <a:ext cx="19655790" cy="3844706"/>
          </a:xfrm>
        </p:spPr>
        <p:txBody>
          <a:bodyPr/>
          <a:lstStyle>
            <a:lvl1pPr marL="0" indent="0">
              <a:buNone/>
              <a:defRPr sz="5732"/>
            </a:lvl1pPr>
            <a:lvl2pPr marL="1871937" indent="0">
              <a:buNone/>
              <a:defRPr sz="4913"/>
            </a:lvl2pPr>
            <a:lvl3pPr marL="3743874" indent="0">
              <a:buNone/>
              <a:defRPr sz="4196"/>
            </a:lvl3pPr>
            <a:lvl4pPr marL="5615811" indent="0">
              <a:buNone/>
              <a:defRPr sz="3685"/>
            </a:lvl4pPr>
            <a:lvl5pPr marL="7487748" indent="0">
              <a:buNone/>
              <a:defRPr sz="3685"/>
            </a:lvl5pPr>
            <a:lvl6pPr marL="9359685" indent="0">
              <a:buNone/>
              <a:defRPr sz="3685"/>
            </a:lvl6pPr>
            <a:lvl7pPr marL="11231623" indent="0">
              <a:buNone/>
              <a:defRPr sz="3685"/>
            </a:lvl7pPr>
            <a:lvl8pPr marL="13103559" indent="0">
              <a:buNone/>
              <a:defRPr sz="3685"/>
            </a:lvl8pPr>
            <a:lvl9pPr marL="14975497" indent="0">
              <a:buNone/>
              <a:defRPr sz="3685"/>
            </a:lvl9pPr>
          </a:lstStyle>
          <a:p>
            <a:pPr lvl="0"/>
            <a:r>
              <a:rPr lang="en-US"/>
              <a:t>Click to edit Master text styles</a:t>
            </a:r>
          </a:p>
        </p:txBody>
      </p:sp>
      <p:sp>
        <p:nvSpPr>
          <p:cNvPr id="5" name="Date Placeholder 4"/>
          <p:cNvSpPr>
            <a:spLocks noGrp="1"/>
          </p:cNvSpPr>
          <p:nvPr>
            <p:ph type="dt" sz="half" idx="10"/>
          </p:nvPr>
        </p:nvSpPr>
        <p:spPr/>
        <p:txBody>
          <a:bodyPr/>
          <a:lstStyle/>
          <a:p>
            <a:fld id="{14FAAC0D-4C8E-451B-859B-72BE86DA9EB6}" type="datetimeFigureOut">
              <a:rPr lang="en-CA" smtClean="0"/>
              <a:pPr/>
              <a:t>2019-04-02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397236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7983" y="1311906"/>
            <a:ext cx="29483687" cy="5459943"/>
          </a:xfrm>
          <a:prstGeom prst="rect">
            <a:avLst/>
          </a:prstGeom>
        </p:spPr>
        <p:txBody>
          <a:bodyPr vert="horz" lIns="365791" tIns="182896" rIns="365791" bIns="182896"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1637983" y="7643920"/>
            <a:ext cx="29483687" cy="21619855"/>
          </a:xfrm>
          <a:prstGeom prst="rect">
            <a:avLst/>
          </a:prstGeom>
        </p:spPr>
        <p:txBody>
          <a:bodyPr vert="horz" lIns="365791" tIns="182896" rIns="365791" bIns="1828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1637983" y="30363347"/>
            <a:ext cx="7643920" cy="1744147"/>
          </a:xfrm>
          <a:prstGeom prst="rect">
            <a:avLst/>
          </a:prstGeom>
        </p:spPr>
        <p:txBody>
          <a:bodyPr vert="horz" lIns="365791" tIns="182896" rIns="365791" bIns="182896" rtlCol="0" anchor="ctr"/>
          <a:lstStyle>
            <a:lvl1pPr algn="l">
              <a:defRPr sz="4913">
                <a:solidFill>
                  <a:schemeClr val="tx1">
                    <a:tint val="75000"/>
                  </a:schemeClr>
                </a:solidFill>
              </a:defRPr>
            </a:lvl1pPr>
          </a:lstStyle>
          <a:p>
            <a:fld id="{14FAAC0D-4C8E-451B-859B-72BE86DA9EB6}" type="datetimeFigureOut">
              <a:rPr lang="en-CA" smtClean="0"/>
              <a:pPr/>
              <a:t>2019-04-02</a:t>
            </a:fld>
            <a:endParaRPr lang="en-CA"/>
          </a:p>
        </p:txBody>
      </p:sp>
      <p:sp>
        <p:nvSpPr>
          <p:cNvPr id="5" name="Footer Placeholder 4"/>
          <p:cNvSpPr>
            <a:spLocks noGrp="1"/>
          </p:cNvSpPr>
          <p:nvPr>
            <p:ph type="ftr" sz="quarter" idx="3"/>
          </p:nvPr>
        </p:nvSpPr>
        <p:spPr>
          <a:xfrm>
            <a:off x="11192882" y="30363347"/>
            <a:ext cx="10373890" cy="1744147"/>
          </a:xfrm>
          <a:prstGeom prst="rect">
            <a:avLst/>
          </a:prstGeom>
        </p:spPr>
        <p:txBody>
          <a:bodyPr vert="horz" lIns="365791" tIns="182896" rIns="365791" bIns="182896" rtlCol="0" anchor="ctr"/>
          <a:lstStyle>
            <a:lvl1pPr algn="ctr">
              <a:defRPr sz="4913">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3477750" y="30363347"/>
            <a:ext cx="7643920" cy="1744147"/>
          </a:xfrm>
          <a:prstGeom prst="rect">
            <a:avLst/>
          </a:prstGeom>
        </p:spPr>
        <p:txBody>
          <a:bodyPr vert="horz" lIns="365791" tIns="182896" rIns="365791" bIns="182896" rtlCol="0" anchor="ctr"/>
          <a:lstStyle>
            <a:lvl1pPr algn="r">
              <a:defRPr sz="4913">
                <a:solidFill>
                  <a:schemeClr val="tx1">
                    <a:tint val="75000"/>
                  </a:schemeClr>
                </a:solidFill>
              </a:defRPr>
            </a:lvl1pPr>
          </a:lstStyle>
          <a:p>
            <a:fld id="{EBA3E8E6-C450-4061-B7AD-336845E08CB7}" type="slidenum">
              <a:rPr lang="en-CA" smtClean="0"/>
              <a:pPr/>
              <a:t>‹#›</a:t>
            </a:fld>
            <a:endParaRPr lang="en-CA"/>
          </a:p>
        </p:txBody>
      </p:sp>
    </p:spTree>
    <p:extLst>
      <p:ext uri="{BB962C8B-B14F-4D97-AF65-F5344CB8AC3E}">
        <p14:creationId xmlns:p14="http://schemas.microsoft.com/office/powerpoint/2010/main" val="2103201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43874" rtl="0" eaLnBrk="1" latinLnBrk="0" hangingPunct="1">
        <a:spcBef>
          <a:spcPct val="0"/>
        </a:spcBef>
        <a:buNone/>
        <a:defRPr sz="17911" kern="1200">
          <a:solidFill>
            <a:schemeClr val="tx1"/>
          </a:solidFill>
          <a:latin typeface="+mj-lt"/>
          <a:ea typeface="+mj-ea"/>
          <a:cs typeface="+mj-cs"/>
        </a:defRPr>
      </a:lvl1pPr>
    </p:titleStyle>
    <p:bodyStyle>
      <a:lvl1pPr marL="1403954" indent="-1403954" algn="l" defTabSz="3743874" rtl="0" eaLnBrk="1" latinLnBrk="0" hangingPunct="1">
        <a:spcBef>
          <a:spcPct val="20000"/>
        </a:spcBef>
        <a:buFont typeface="Arial" pitchFamily="34" charset="0"/>
        <a:buChar char="•"/>
        <a:defRPr sz="12998" kern="1200">
          <a:solidFill>
            <a:schemeClr val="tx1"/>
          </a:solidFill>
          <a:latin typeface="+mn-lt"/>
          <a:ea typeface="+mn-ea"/>
          <a:cs typeface="+mn-cs"/>
        </a:defRPr>
      </a:lvl1pPr>
      <a:lvl2pPr marL="3041897" indent="-1169960" algn="l" defTabSz="3743874" rtl="0" eaLnBrk="1" latinLnBrk="0" hangingPunct="1">
        <a:spcBef>
          <a:spcPct val="20000"/>
        </a:spcBef>
        <a:buFont typeface="Arial" pitchFamily="34" charset="0"/>
        <a:buChar char="–"/>
        <a:defRPr sz="11463" kern="1200">
          <a:solidFill>
            <a:schemeClr val="tx1"/>
          </a:solidFill>
          <a:latin typeface="+mn-lt"/>
          <a:ea typeface="+mn-ea"/>
          <a:cs typeface="+mn-cs"/>
        </a:defRPr>
      </a:lvl2pPr>
      <a:lvl3pPr marL="4679842" indent="-935968" algn="l" defTabSz="3743874" rtl="0" eaLnBrk="1" latinLnBrk="0" hangingPunct="1">
        <a:spcBef>
          <a:spcPct val="20000"/>
        </a:spcBef>
        <a:buFont typeface="Arial" pitchFamily="34" charset="0"/>
        <a:buChar char="•"/>
        <a:defRPr sz="9928" kern="1200">
          <a:solidFill>
            <a:schemeClr val="tx1"/>
          </a:solidFill>
          <a:latin typeface="+mn-lt"/>
          <a:ea typeface="+mn-ea"/>
          <a:cs typeface="+mn-cs"/>
        </a:defRPr>
      </a:lvl3pPr>
      <a:lvl4pPr marL="6551780"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4pPr>
      <a:lvl5pPr marL="8423717"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5pPr>
      <a:lvl6pPr marL="10295654"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6pPr>
      <a:lvl7pPr marL="12167591"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7pPr>
      <a:lvl8pPr marL="14039528"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8pPr>
      <a:lvl9pPr marL="15911465" indent="-935968" algn="l" defTabSz="3743874" rtl="0" eaLnBrk="1" latinLnBrk="0" hangingPunct="1">
        <a:spcBef>
          <a:spcPct val="20000"/>
        </a:spcBef>
        <a:buFont typeface="Arial" pitchFamily="34" charset="0"/>
        <a:buChar char="•"/>
        <a:defRPr sz="8290" kern="1200">
          <a:solidFill>
            <a:schemeClr val="tx1"/>
          </a:solidFill>
          <a:latin typeface="+mn-lt"/>
          <a:ea typeface="+mn-ea"/>
          <a:cs typeface="+mn-cs"/>
        </a:defRPr>
      </a:lvl9pPr>
    </p:bodyStyle>
    <p:otherStyle>
      <a:defPPr>
        <a:defRPr lang="en-US"/>
      </a:defPPr>
      <a:lvl1pPr marL="0" algn="l" defTabSz="3743874" rtl="0" eaLnBrk="1" latinLnBrk="0" hangingPunct="1">
        <a:defRPr sz="7267" kern="1200">
          <a:solidFill>
            <a:schemeClr val="tx1"/>
          </a:solidFill>
          <a:latin typeface="+mn-lt"/>
          <a:ea typeface="+mn-ea"/>
          <a:cs typeface="+mn-cs"/>
        </a:defRPr>
      </a:lvl1pPr>
      <a:lvl2pPr marL="1871937" algn="l" defTabSz="3743874" rtl="0" eaLnBrk="1" latinLnBrk="0" hangingPunct="1">
        <a:defRPr sz="7267" kern="1200">
          <a:solidFill>
            <a:schemeClr val="tx1"/>
          </a:solidFill>
          <a:latin typeface="+mn-lt"/>
          <a:ea typeface="+mn-ea"/>
          <a:cs typeface="+mn-cs"/>
        </a:defRPr>
      </a:lvl2pPr>
      <a:lvl3pPr marL="3743874" algn="l" defTabSz="3743874" rtl="0" eaLnBrk="1" latinLnBrk="0" hangingPunct="1">
        <a:defRPr sz="7267" kern="1200">
          <a:solidFill>
            <a:schemeClr val="tx1"/>
          </a:solidFill>
          <a:latin typeface="+mn-lt"/>
          <a:ea typeface="+mn-ea"/>
          <a:cs typeface="+mn-cs"/>
        </a:defRPr>
      </a:lvl3pPr>
      <a:lvl4pPr marL="5615811" algn="l" defTabSz="3743874" rtl="0" eaLnBrk="1" latinLnBrk="0" hangingPunct="1">
        <a:defRPr sz="7267" kern="1200">
          <a:solidFill>
            <a:schemeClr val="tx1"/>
          </a:solidFill>
          <a:latin typeface="+mn-lt"/>
          <a:ea typeface="+mn-ea"/>
          <a:cs typeface="+mn-cs"/>
        </a:defRPr>
      </a:lvl4pPr>
      <a:lvl5pPr marL="7487748" algn="l" defTabSz="3743874" rtl="0" eaLnBrk="1" latinLnBrk="0" hangingPunct="1">
        <a:defRPr sz="7267" kern="1200">
          <a:solidFill>
            <a:schemeClr val="tx1"/>
          </a:solidFill>
          <a:latin typeface="+mn-lt"/>
          <a:ea typeface="+mn-ea"/>
          <a:cs typeface="+mn-cs"/>
        </a:defRPr>
      </a:lvl5pPr>
      <a:lvl6pPr marL="9359685" algn="l" defTabSz="3743874" rtl="0" eaLnBrk="1" latinLnBrk="0" hangingPunct="1">
        <a:defRPr sz="7267" kern="1200">
          <a:solidFill>
            <a:schemeClr val="tx1"/>
          </a:solidFill>
          <a:latin typeface="+mn-lt"/>
          <a:ea typeface="+mn-ea"/>
          <a:cs typeface="+mn-cs"/>
        </a:defRPr>
      </a:lvl6pPr>
      <a:lvl7pPr marL="11231623" algn="l" defTabSz="3743874" rtl="0" eaLnBrk="1" latinLnBrk="0" hangingPunct="1">
        <a:defRPr sz="7267" kern="1200">
          <a:solidFill>
            <a:schemeClr val="tx1"/>
          </a:solidFill>
          <a:latin typeface="+mn-lt"/>
          <a:ea typeface="+mn-ea"/>
          <a:cs typeface="+mn-cs"/>
        </a:defRPr>
      </a:lvl7pPr>
      <a:lvl8pPr marL="13103559" algn="l" defTabSz="3743874" rtl="0" eaLnBrk="1" latinLnBrk="0" hangingPunct="1">
        <a:defRPr sz="7267" kern="1200">
          <a:solidFill>
            <a:schemeClr val="tx1"/>
          </a:solidFill>
          <a:latin typeface="+mn-lt"/>
          <a:ea typeface="+mn-ea"/>
          <a:cs typeface="+mn-cs"/>
        </a:defRPr>
      </a:lvl8pPr>
      <a:lvl9pPr marL="14975497" algn="l" defTabSz="3743874" rtl="0" eaLnBrk="1" latinLnBrk="0" hangingPunct="1">
        <a:defRPr sz="7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1.emf"/><Relationship Id="rId12"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2.bin"/><Relationship Id="rId5" Type="http://schemas.openxmlformats.org/officeDocument/2006/relationships/image" Target="../media/image4.gif"/><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FFCBF09-F0D2-4088-AF59-1E033B53500B}"/>
              </a:ext>
            </a:extLst>
          </p:cNvPr>
          <p:cNvSpPr/>
          <p:nvPr/>
        </p:nvSpPr>
        <p:spPr>
          <a:xfrm>
            <a:off x="201786" y="9887988"/>
            <a:ext cx="10599305" cy="22333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9A9F9870-C7A9-4D26-880A-556E817C17E6}"/>
              </a:ext>
            </a:extLst>
          </p:cNvPr>
          <p:cNvSpPr/>
          <p:nvPr/>
        </p:nvSpPr>
        <p:spPr>
          <a:xfrm>
            <a:off x="150296" y="4312786"/>
            <a:ext cx="32363113" cy="512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AutoShape 13"/>
          <p:cNvSpPr>
            <a:spLocks noChangeArrowheads="1"/>
          </p:cNvSpPr>
          <p:nvPr/>
        </p:nvSpPr>
        <p:spPr bwMode="auto">
          <a:xfrm>
            <a:off x="150297" y="88286"/>
            <a:ext cx="32370020" cy="3981785"/>
          </a:xfrm>
          <a:prstGeom prst="roundRect">
            <a:avLst>
              <a:gd name="adj" fmla="val 0"/>
            </a:avLst>
          </a:prstGeom>
          <a:gradFill rotWithShape="1">
            <a:gsLst>
              <a:gs pos="0">
                <a:schemeClr val="tx2">
                  <a:lumMod val="60000"/>
                  <a:lumOff val="40000"/>
                </a:schemeClr>
              </a:gs>
              <a:gs pos="100000">
                <a:schemeClr val="bg1"/>
              </a:gs>
            </a:gsLst>
            <a:lin ang="5400000" scaled="1"/>
          </a:gradFill>
          <a:ln w="9525" cap="sq">
            <a:solidFill>
              <a:schemeClr val="tx1"/>
            </a:solidFill>
            <a:bevel/>
            <a:headEnd/>
            <a:tailEnd/>
          </a:ln>
          <a:effectLst/>
        </p:spPr>
        <p:txBody>
          <a:bodyPr wrap="none" lIns="68236" tIns="34118" rIns="68236" bIns="34118" anchor="ctr"/>
          <a:lstStyle/>
          <a:p>
            <a:pPr defTabSz="3275547">
              <a:lnSpc>
                <a:spcPts val="3071"/>
              </a:lnSpc>
            </a:pPr>
            <a:endParaRPr lang="en-US" sz="7438" dirty="0">
              <a:solidFill>
                <a:schemeClr val="bg1"/>
              </a:solidFill>
            </a:endParaRPr>
          </a:p>
        </p:txBody>
      </p:sp>
      <p:sp>
        <p:nvSpPr>
          <p:cNvPr id="13" name="Text Box 14"/>
          <p:cNvSpPr txBox="1">
            <a:spLocks noChangeArrowheads="1"/>
          </p:cNvSpPr>
          <p:nvPr/>
        </p:nvSpPr>
        <p:spPr bwMode="auto">
          <a:xfrm>
            <a:off x="3257152" y="755080"/>
            <a:ext cx="26751955" cy="4101032"/>
          </a:xfrm>
          <a:prstGeom prst="rect">
            <a:avLst/>
          </a:prstGeom>
          <a:noFill/>
          <a:ln w="9525">
            <a:noFill/>
            <a:miter lim="800000"/>
            <a:headEnd/>
            <a:tailEnd/>
          </a:ln>
          <a:effectLst/>
        </p:spPr>
        <p:txBody>
          <a:bodyPr wrap="square" lIns="68236" tIns="34118" rIns="68236" bIns="34118">
            <a:spAutoFit/>
          </a:bodyPr>
          <a:lstStyle/>
          <a:p>
            <a:pPr algn="ctr"/>
            <a:r>
              <a:rPr lang="en-US" altLang="zh-CN" sz="4913" b="1" dirty="0"/>
              <a:t>An Overview of Online Fake News: Characterization, Detection, and Discussion</a:t>
            </a:r>
          </a:p>
          <a:p>
            <a:pPr algn="ctr" defTabSz="3275547"/>
            <a:r>
              <a:rPr lang="en-US" sz="4503" b="1" dirty="0"/>
              <a:t>Xichen Zhang, Ali A. Ghorbani</a:t>
            </a:r>
          </a:p>
          <a:p>
            <a:pPr algn="ctr" defTabSz="3275547"/>
            <a:r>
              <a:rPr lang="en-US" altLang="zh-CN" sz="3685" i="1" dirty="0"/>
              <a:t>Contact Email: xichen.zhang@unb.ca </a:t>
            </a:r>
            <a:endParaRPr lang="en-US" sz="3685" i="1" dirty="0"/>
          </a:p>
          <a:p>
            <a:pPr algn="ctr" defTabSz="3275547"/>
            <a:r>
              <a:rPr lang="en-US" sz="3275" b="1" i="1" dirty="0"/>
              <a:t>Canadian Institute for Cybersecurity (CIC), University of New Brunswick (UNB)</a:t>
            </a:r>
          </a:p>
          <a:p>
            <a:pPr algn="ctr" defTabSz="3275547"/>
            <a:r>
              <a:rPr lang="en-US" altLang="zh-CN" sz="3685" i="1" dirty="0"/>
              <a:t>Published in “</a:t>
            </a:r>
            <a:r>
              <a:rPr lang="en-US" altLang="zh-CN" sz="3685" b="1" i="1" dirty="0"/>
              <a:t>Information Processing &amp; Management</a:t>
            </a:r>
            <a:r>
              <a:rPr lang="en-US" altLang="zh-CN" sz="3685" i="1" dirty="0"/>
              <a:t>” on 20 March, 2019</a:t>
            </a:r>
            <a:endParaRPr lang="en-US" sz="3685" i="1" dirty="0"/>
          </a:p>
          <a:p>
            <a:pPr algn="ctr" defTabSz="3275547"/>
            <a:endParaRPr lang="en-US" sz="614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26207" y="313500"/>
            <a:ext cx="3678136" cy="3678136"/>
          </a:xfrm>
          <a:prstGeom prst="rect">
            <a:avLst/>
          </a:prstGeom>
        </p:spPr>
      </p:pic>
      <p:sp>
        <p:nvSpPr>
          <p:cNvPr id="35" name="Text Box 9"/>
          <p:cNvSpPr txBox="1">
            <a:spLocks noChangeArrowheads="1"/>
          </p:cNvSpPr>
          <p:nvPr/>
        </p:nvSpPr>
        <p:spPr bwMode="auto">
          <a:xfrm>
            <a:off x="395316" y="5587070"/>
            <a:ext cx="7196306" cy="48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lnSpc>
                <a:spcPts val="3237"/>
              </a:lnSpc>
              <a:spcAft>
                <a:spcPts val="551"/>
              </a:spcAft>
            </a:pPr>
            <a:endParaRPr lang="en-US" sz="3275" dirty="0">
              <a:solidFill>
                <a:schemeClr val="tx1"/>
              </a:solidFill>
            </a:endParaRPr>
          </a:p>
        </p:txBody>
      </p:sp>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332" y="460436"/>
            <a:ext cx="1862045" cy="2349492"/>
          </a:xfrm>
          <a:prstGeom prst="rect">
            <a:avLst/>
          </a:prstGeom>
        </p:spPr>
      </p:pic>
      <p:sp>
        <p:nvSpPr>
          <p:cNvPr id="53" name="Rectangle 52"/>
          <p:cNvSpPr/>
          <p:nvPr/>
        </p:nvSpPr>
        <p:spPr>
          <a:xfrm>
            <a:off x="1395107" y="2671462"/>
            <a:ext cx="1470386" cy="1255192"/>
          </a:xfrm>
          <a:prstGeom prst="rect">
            <a:avLst/>
          </a:prstGeom>
        </p:spPr>
        <p:txBody>
          <a:bodyPr wrap="none">
            <a:spAutoFit/>
          </a:bodyPr>
          <a:lstStyle/>
          <a:p>
            <a:r>
              <a:rPr lang="en-US" sz="7369" b="1" dirty="0">
                <a:latin typeface="+mj-lt"/>
                <a:cs typeface="Arial" panose="020B0604020202020204" pitchFamily="34" charset="0"/>
              </a:rPr>
              <a:t>CIC</a:t>
            </a:r>
            <a:endParaRPr lang="en-US" sz="7438" dirty="0">
              <a:latin typeface="+mj-lt"/>
              <a:cs typeface="Arial" panose="020B0604020202020204" pitchFamily="34" charset="0"/>
            </a:endParaRPr>
          </a:p>
        </p:txBody>
      </p:sp>
      <p:sp>
        <p:nvSpPr>
          <p:cNvPr id="39" name="Text Box 9">
            <a:extLst>
              <a:ext uri="{FF2B5EF4-FFF2-40B4-BE49-F238E27FC236}">
                <a16:creationId xmlns:a16="http://schemas.microsoft.com/office/drawing/2014/main" id="{A3A15536-095C-4D23-BCDB-2529F40A3B87}"/>
              </a:ext>
            </a:extLst>
          </p:cNvPr>
          <p:cNvSpPr txBox="1">
            <a:spLocks noChangeArrowheads="1"/>
          </p:cNvSpPr>
          <p:nvPr/>
        </p:nvSpPr>
        <p:spPr bwMode="auto">
          <a:xfrm>
            <a:off x="616633" y="5341160"/>
            <a:ext cx="31647487" cy="409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r>
              <a:rPr lang="en-US" sz="3275" dirty="0">
                <a:solidFill>
                  <a:schemeClr val="tx1"/>
                </a:solidFill>
              </a:rPr>
              <a:t>Over the recent years, the growth of online social media has greatly facilitated the way people communicate with each other. Users of online social media share information, connect with other people, and stay informed about trending news. However, much recent information appearing on social media is dubious and, in some cases, intended to mislead. Such content is called fake news. Large amount of online fake news has the potential to cause serious problems in society. By conveying biased and false information, fake news can destroy folk’s faith and beliefs in authorities, experts and the government. There is even a view that Donald Trump’s victory in 2016 U.S. president election is somehow regarded as the outcome of fake news. As fake news detection has become an emerging topic, more and more giant companies are seeking future solutions for recognizing online false information, i.e., the “</a:t>
            </a:r>
            <a:r>
              <a:rPr lang="en-US" sz="3275" i="1" dirty="0">
                <a:solidFill>
                  <a:schemeClr val="tx1"/>
                </a:solidFill>
              </a:rPr>
              <a:t>Google News Initiative</a:t>
            </a:r>
            <a:r>
              <a:rPr lang="en-US" sz="3275" dirty="0">
                <a:solidFill>
                  <a:schemeClr val="tx1"/>
                </a:solidFill>
              </a:rPr>
              <a:t>” program announced by </a:t>
            </a:r>
            <a:r>
              <a:rPr lang="en-US" sz="3275" i="1" dirty="0">
                <a:solidFill>
                  <a:schemeClr val="tx1"/>
                </a:solidFill>
              </a:rPr>
              <a:t>Google</a:t>
            </a:r>
            <a:r>
              <a:rPr lang="en-US" sz="3275" dirty="0">
                <a:solidFill>
                  <a:schemeClr val="tx1"/>
                </a:solidFill>
              </a:rPr>
              <a:t>. In this study, we discuss the in-depth understanding of the important aspects of online fake news, then list an exhaustive set of hand-crafted features for fake news identification. Also, some interesting and potential research area are proposed in order to address the open issues. </a:t>
            </a:r>
          </a:p>
        </p:txBody>
      </p:sp>
      <p:sp>
        <p:nvSpPr>
          <p:cNvPr id="49" name="Text Box 9">
            <a:extLst>
              <a:ext uri="{FF2B5EF4-FFF2-40B4-BE49-F238E27FC236}">
                <a16:creationId xmlns:a16="http://schemas.microsoft.com/office/drawing/2014/main" id="{A6FA2C1D-ABA7-45E8-97CD-A2C9F87B72BC}"/>
              </a:ext>
            </a:extLst>
          </p:cNvPr>
          <p:cNvSpPr txBox="1">
            <a:spLocks noChangeArrowheads="1"/>
          </p:cNvSpPr>
          <p:nvPr/>
        </p:nvSpPr>
        <p:spPr bwMode="auto">
          <a:xfrm>
            <a:off x="397031" y="18053850"/>
            <a:ext cx="7196306" cy="48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lnSpc>
                <a:spcPts val="3237"/>
              </a:lnSpc>
              <a:spcAft>
                <a:spcPts val="551"/>
              </a:spcAft>
            </a:pPr>
            <a:r>
              <a:rPr lang="en-US" sz="3275" dirty="0">
                <a:solidFill>
                  <a:schemeClr val="tx1"/>
                </a:solidFill>
              </a:rPr>
              <a:t>.</a:t>
            </a:r>
          </a:p>
        </p:txBody>
      </p:sp>
      <p:sp>
        <p:nvSpPr>
          <p:cNvPr id="55" name="Text Box 9">
            <a:extLst>
              <a:ext uri="{FF2B5EF4-FFF2-40B4-BE49-F238E27FC236}">
                <a16:creationId xmlns:a16="http://schemas.microsoft.com/office/drawing/2014/main" id="{B1452C62-B44B-48FE-9B5C-16091E6FD51B}"/>
              </a:ext>
            </a:extLst>
          </p:cNvPr>
          <p:cNvSpPr txBox="1">
            <a:spLocks noChangeArrowheads="1"/>
          </p:cNvSpPr>
          <p:nvPr/>
        </p:nvSpPr>
        <p:spPr bwMode="auto">
          <a:xfrm>
            <a:off x="357787" y="17642336"/>
            <a:ext cx="7196306" cy="48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lnSpc>
                <a:spcPts val="3237"/>
              </a:lnSpc>
              <a:spcAft>
                <a:spcPts val="551"/>
              </a:spcAft>
            </a:pPr>
            <a:endParaRPr lang="en-US" sz="3275" dirty="0">
              <a:solidFill>
                <a:schemeClr val="tx1"/>
              </a:solidFill>
            </a:endParaRPr>
          </a:p>
        </p:txBody>
      </p:sp>
      <p:sp>
        <p:nvSpPr>
          <p:cNvPr id="58" name="Text Box 9">
            <a:extLst>
              <a:ext uri="{FF2B5EF4-FFF2-40B4-BE49-F238E27FC236}">
                <a16:creationId xmlns:a16="http://schemas.microsoft.com/office/drawing/2014/main" id="{8DFEA218-86B5-4183-901D-0392711E83C7}"/>
              </a:ext>
            </a:extLst>
          </p:cNvPr>
          <p:cNvSpPr txBox="1">
            <a:spLocks noChangeArrowheads="1"/>
          </p:cNvSpPr>
          <p:nvPr/>
        </p:nvSpPr>
        <p:spPr bwMode="auto">
          <a:xfrm>
            <a:off x="489228" y="11155698"/>
            <a:ext cx="9945606" cy="20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457200" indent="-457200" algn="just">
              <a:buFont typeface="Wingdings" panose="05000000000000000000" pitchFamily="2" charset="2"/>
              <a:buChar char="Ø"/>
            </a:pPr>
            <a:r>
              <a:rPr lang="en-US" sz="3275" dirty="0">
                <a:solidFill>
                  <a:schemeClr val="tx1"/>
                </a:solidFill>
              </a:rPr>
              <a:t>Online Fake News Definition:</a:t>
            </a:r>
          </a:p>
          <a:p>
            <a:pPr marL="733425" lvl="1" indent="-457200" algn="just">
              <a:buFont typeface="Arial" panose="020B0604020202020204" pitchFamily="34" charset="0"/>
              <a:buChar char="•"/>
            </a:pPr>
            <a:r>
              <a:rPr lang="en-US" sz="3275" dirty="0">
                <a:solidFill>
                  <a:schemeClr val="tx1"/>
                </a:solidFill>
              </a:rPr>
              <a:t>(1) </a:t>
            </a:r>
            <a:r>
              <a:rPr lang="en-US" sz="3275" b="1" dirty="0">
                <a:solidFill>
                  <a:srgbClr val="C00000"/>
                </a:solidFill>
              </a:rPr>
              <a:t>Authenticity</a:t>
            </a:r>
            <a:r>
              <a:rPr lang="en-US" sz="3275" dirty="0">
                <a:solidFill>
                  <a:schemeClr val="tx1"/>
                </a:solidFill>
              </a:rPr>
              <a:t>   (2) </a:t>
            </a:r>
            <a:r>
              <a:rPr lang="en-US" sz="3275" b="1" dirty="0">
                <a:solidFill>
                  <a:srgbClr val="C00000"/>
                </a:solidFill>
              </a:rPr>
              <a:t>Intention</a:t>
            </a:r>
          </a:p>
          <a:p>
            <a:pPr marL="733425" lvl="1" indent="-457200" algn="just">
              <a:buFont typeface="Arial" panose="020B0604020202020204" pitchFamily="34" charset="0"/>
              <a:buChar char="•"/>
            </a:pPr>
            <a:r>
              <a:rPr lang="en-US" sz="3275" dirty="0">
                <a:solidFill>
                  <a:schemeClr val="tx1"/>
                </a:solidFill>
              </a:rPr>
              <a:t>Include false information, ads, reviews, stories, rumors that purposely mislead online readers</a:t>
            </a:r>
          </a:p>
        </p:txBody>
      </p:sp>
      <p:graphicFrame>
        <p:nvGraphicFramePr>
          <p:cNvPr id="7" name="Object 6">
            <a:extLst>
              <a:ext uri="{FF2B5EF4-FFF2-40B4-BE49-F238E27FC236}">
                <a16:creationId xmlns:a16="http://schemas.microsoft.com/office/drawing/2014/main" id="{84505C2C-5252-4437-A976-DD6D7910A1F3}"/>
              </a:ext>
            </a:extLst>
          </p:cNvPr>
          <p:cNvGraphicFramePr>
            <a:graphicFrameLocks noChangeAspect="1"/>
          </p:cNvGraphicFramePr>
          <p:nvPr>
            <p:extLst>
              <p:ext uri="{D42A27DB-BD31-4B8C-83A1-F6EECF244321}">
                <p14:modId xmlns:p14="http://schemas.microsoft.com/office/powerpoint/2010/main" val="677584180"/>
              </p:ext>
            </p:extLst>
          </p:nvPr>
        </p:nvGraphicFramePr>
        <p:xfrm>
          <a:off x="357787" y="23918468"/>
          <a:ext cx="9790045" cy="6942255"/>
        </p:xfrm>
        <a:graphic>
          <a:graphicData uri="http://schemas.openxmlformats.org/presentationml/2006/ole">
            <mc:AlternateContent xmlns:mc="http://schemas.openxmlformats.org/markup-compatibility/2006">
              <mc:Choice xmlns:v="urn:schemas-microsoft-com:vml" Requires="v">
                <p:oleObj spid="_x0000_s2099" name="Acrobat Document" r:id="rId6" imgW="5086134" imgH="3606591" progId="AcroExch.Document.DC">
                  <p:embed/>
                </p:oleObj>
              </mc:Choice>
              <mc:Fallback>
                <p:oleObj name="Acrobat Document" r:id="rId6" imgW="5086134" imgH="3606591" progId="AcroExch.Document.DC">
                  <p:embed/>
                  <p:pic>
                    <p:nvPicPr>
                      <p:cNvPr id="7" name="Object 6">
                        <a:extLst>
                          <a:ext uri="{FF2B5EF4-FFF2-40B4-BE49-F238E27FC236}">
                            <a16:creationId xmlns:a16="http://schemas.microsoft.com/office/drawing/2014/main" id="{84505C2C-5252-4437-A976-DD6D7910A1F3}"/>
                          </a:ext>
                        </a:extLst>
                      </p:cNvPr>
                      <p:cNvPicPr/>
                      <p:nvPr/>
                    </p:nvPicPr>
                    <p:blipFill>
                      <a:blip r:embed="rId7"/>
                      <a:stretch>
                        <a:fillRect/>
                      </a:stretch>
                    </p:blipFill>
                    <p:spPr>
                      <a:xfrm>
                        <a:off x="357787" y="23918468"/>
                        <a:ext cx="9790045" cy="6942255"/>
                      </a:xfrm>
                      <a:prstGeom prst="rect">
                        <a:avLst/>
                      </a:prstGeom>
                    </p:spPr>
                  </p:pic>
                </p:oleObj>
              </mc:Fallback>
            </mc:AlternateContent>
          </a:graphicData>
        </a:graphic>
      </p:graphicFrame>
      <p:sp>
        <p:nvSpPr>
          <p:cNvPr id="61" name="Text Box 9">
            <a:extLst>
              <a:ext uri="{FF2B5EF4-FFF2-40B4-BE49-F238E27FC236}">
                <a16:creationId xmlns:a16="http://schemas.microsoft.com/office/drawing/2014/main" id="{ED476EBB-4828-4013-969E-AEA5CFA2644B}"/>
              </a:ext>
            </a:extLst>
          </p:cNvPr>
          <p:cNvSpPr txBox="1">
            <a:spLocks noChangeArrowheads="1"/>
          </p:cNvSpPr>
          <p:nvPr/>
        </p:nvSpPr>
        <p:spPr bwMode="auto">
          <a:xfrm>
            <a:off x="397031" y="19835700"/>
            <a:ext cx="11183126" cy="4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r>
              <a:rPr lang="en-US" sz="2800" b="1" i="1" dirty="0">
                <a:solidFill>
                  <a:schemeClr val="tx1"/>
                </a:solidFill>
              </a:rPr>
              <a:t>Fig. 1 An onion-based graph for fake news characterization</a:t>
            </a:r>
          </a:p>
        </p:txBody>
      </p:sp>
      <p:sp>
        <p:nvSpPr>
          <p:cNvPr id="63" name="Text Box 9">
            <a:extLst>
              <a:ext uri="{FF2B5EF4-FFF2-40B4-BE49-F238E27FC236}">
                <a16:creationId xmlns:a16="http://schemas.microsoft.com/office/drawing/2014/main" id="{EC01615A-9D7B-4D40-80E0-67F21A988480}"/>
              </a:ext>
            </a:extLst>
          </p:cNvPr>
          <p:cNvSpPr txBox="1">
            <a:spLocks noChangeArrowheads="1"/>
          </p:cNvSpPr>
          <p:nvPr/>
        </p:nvSpPr>
        <p:spPr bwMode="auto">
          <a:xfrm>
            <a:off x="510418" y="20703962"/>
            <a:ext cx="9924416" cy="258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457200" indent="-457200" algn="just">
              <a:buFont typeface="Wingdings" panose="05000000000000000000" pitchFamily="2" charset="2"/>
              <a:buChar char="Ø"/>
            </a:pPr>
            <a:r>
              <a:rPr lang="en-US" sz="3275" dirty="0">
                <a:solidFill>
                  <a:schemeClr val="tx1"/>
                </a:solidFill>
              </a:rPr>
              <a:t>Aspects of Online Fake News:</a:t>
            </a:r>
          </a:p>
          <a:p>
            <a:pPr marL="733425" lvl="1" indent="-457200" algn="just">
              <a:buFont typeface="Arial" panose="020B0604020202020204" pitchFamily="34" charset="0"/>
              <a:buChar char="•"/>
            </a:pPr>
            <a:r>
              <a:rPr lang="en-US" sz="3275" b="1" dirty="0">
                <a:solidFill>
                  <a:srgbClr val="C00000"/>
                </a:solidFill>
              </a:rPr>
              <a:t>News Creators</a:t>
            </a:r>
            <a:r>
              <a:rPr lang="en-US" sz="3275" dirty="0">
                <a:solidFill>
                  <a:schemeClr val="tx1"/>
                </a:solidFill>
              </a:rPr>
              <a:t>: Malicious &amp; Benign Creators</a:t>
            </a:r>
          </a:p>
          <a:p>
            <a:pPr marL="733425" lvl="1" indent="-457200" algn="just">
              <a:buFont typeface="Arial" panose="020B0604020202020204" pitchFamily="34" charset="0"/>
              <a:buChar char="•"/>
            </a:pPr>
            <a:r>
              <a:rPr lang="en-US" sz="3275" b="1" dirty="0">
                <a:solidFill>
                  <a:srgbClr val="C00000"/>
                </a:solidFill>
              </a:rPr>
              <a:t>News Victims</a:t>
            </a:r>
            <a:r>
              <a:rPr lang="en-US" sz="3275" dirty="0">
                <a:solidFill>
                  <a:schemeClr val="tx1"/>
                </a:solidFill>
              </a:rPr>
              <a:t>: Direct &amp; Indirect Victims</a:t>
            </a:r>
          </a:p>
          <a:p>
            <a:pPr marL="733425" lvl="1" indent="-457200" algn="just">
              <a:buFont typeface="Arial" panose="020B0604020202020204" pitchFamily="34" charset="0"/>
              <a:buChar char="•"/>
            </a:pPr>
            <a:r>
              <a:rPr lang="en-US" sz="3275" b="1" dirty="0">
                <a:solidFill>
                  <a:srgbClr val="C00000"/>
                </a:solidFill>
              </a:rPr>
              <a:t>News Content</a:t>
            </a:r>
            <a:r>
              <a:rPr lang="en-US" sz="3275" dirty="0">
                <a:solidFill>
                  <a:schemeClr val="tx1"/>
                </a:solidFill>
              </a:rPr>
              <a:t>: Physical &amp; Non-physical Content</a:t>
            </a:r>
          </a:p>
          <a:p>
            <a:pPr marL="733425" lvl="1" indent="-457200" algn="just">
              <a:buFont typeface="Arial" panose="020B0604020202020204" pitchFamily="34" charset="0"/>
              <a:buChar char="•"/>
            </a:pPr>
            <a:r>
              <a:rPr lang="en-US" sz="3275" b="1" dirty="0">
                <a:solidFill>
                  <a:srgbClr val="C00000"/>
                </a:solidFill>
              </a:rPr>
              <a:t>News Social Context</a:t>
            </a:r>
            <a:r>
              <a:rPr lang="en-US" sz="3275" dirty="0">
                <a:solidFill>
                  <a:schemeClr val="tx1"/>
                </a:solidFill>
              </a:rPr>
              <a:t>: Platform &amp; Distribution</a:t>
            </a:r>
          </a:p>
        </p:txBody>
      </p:sp>
      <p:sp>
        <p:nvSpPr>
          <p:cNvPr id="68" name="Rectangle 67">
            <a:extLst>
              <a:ext uri="{FF2B5EF4-FFF2-40B4-BE49-F238E27FC236}">
                <a16:creationId xmlns:a16="http://schemas.microsoft.com/office/drawing/2014/main" id="{02051BBB-700D-43B2-8D9E-2DA72E626206}"/>
              </a:ext>
            </a:extLst>
          </p:cNvPr>
          <p:cNvSpPr/>
          <p:nvPr/>
        </p:nvSpPr>
        <p:spPr>
          <a:xfrm>
            <a:off x="144665" y="4283262"/>
            <a:ext cx="32363113" cy="10144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 Box 10">
            <a:extLst>
              <a:ext uri="{FF2B5EF4-FFF2-40B4-BE49-F238E27FC236}">
                <a16:creationId xmlns:a16="http://schemas.microsoft.com/office/drawing/2014/main" id="{F443152B-EAB9-4EE4-99E8-016602B4ECE4}"/>
              </a:ext>
            </a:extLst>
          </p:cNvPr>
          <p:cNvSpPr txBox="1">
            <a:spLocks noChangeArrowheads="1"/>
          </p:cNvSpPr>
          <p:nvPr/>
        </p:nvSpPr>
        <p:spPr bwMode="auto">
          <a:xfrm>
            <a:off x="13229190" y="4734007"/>
            <a:ext cx="6807877" cy="4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77"/>
              </a:lnSpc>
              <a:spcBef>
                <a:spcPct val="50000"/>
              </a:spcBef>
            </a:pPr>
            <a:r>
              <a:rPr lang="en-US" sz="4913" b="1" dirty="0">
                <a:solidFill>
                  <a:schemeClr val="tx1"/>
                </a:solidFill>
              </a:rPr>
              <a:t>OBJECTIVE</a:t>
            </a:r>
          </a:p>
        </p:txBody>
      </p:sp>
      <p:sp>
        <p:nvSpPr>
          <p:cNvPr id="70" name="Rectangle 69">
            <a:extLst>
              <a:ext uri="{FF2B5EF4-FFF2-40B4-BE49-F238E27FC236}">
                <a16:creationId xmlns:a16="http://schemas.microsoft.com/office/drawing/2014/main" id="{9B1E5CD8-3FB9-46B5-84D1-F0CAC9D35D67}"/>
              </a:ext>
            </a:extLst>
          </p:cNvPr>
          <p:cNvSpPr/>
          <p:nvPr/>
        </p:nvSpPr>
        <p:spPr>
          <a:xfrm>
            <a:off x="178025" y="9914114"/>
            <a:ext cx="10599305" cy="10144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Text Box 10">
            <a:extLst>
              <a:ext uri="{FF2B5EF4-FFF2-40B4-BE49-F238E27FC236}">
                <a16:creationId xmlns:a16="http://schemas.microsoft.com/office/drawing/2014/main" id="{F075A141-11E0-4AA6-A04E-DC78F60050E6}"/>
              </a:ext>
            </a:extLst>
          </p:cNvPr>
          <p:cNvSpPr txBox="1">
            <a:spLocks noChangeArrowheads="1"/>
          </p:cNvSpPr>
          <p:nvPr/>
        </p:nvSpPr>
        <p:spPr bwMode="auto">
          <a:xfrm>
            <a:off x="1489019" y="10386450"/>
            <a:ext cx="6807877" cy="4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77"/>
              </a:lnSpc>
              <a:spcBef>
                <a:spcPct val="50000"/>
              </a:spcBef>
            </a:pPr>
            <a:r>
              <a:rPr lang="en-US" sz="4913" b="1" dirty="0">
                <a:solidFill>
                  <a:schemeClr val="tx1"/>
                </a:solidFill>
              </a:rPr>
              <a:t>CHARACTERIZATION</a:t>
            </a:r>
          </a:p>
        </p:txBody>
      </p:sp>
      <p:sp>
        <p:nvSpPr>
          <p:cNvPr id="73" name="Rectangle 72">
            <a:extLst>
              <a:ext uri="{FF2B5EF4-FFF2-40B4-BE49-F238E27FC236}">
                <a16:creationId xmlns:a16="http://schemas.microsoft.com/office/drawing/2014/main" id="{D51F900C-7187-48CD-95E7-00D9452F52F0}"/>
              </a:ext>
            </a:extLst>
          </p:cNvPr>
          <p:cNvSpPr/>
          <p:nvPr/>
        </p:nvSpPr>
        <p:spPr>
          <a:xfrm>
            <a:off x="11108276" y="9870120"/>
            <a:ext cx="10599305" cy="22283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Rectangle 73">
            <a:extLst>
              <a:ext uri="{FF2B5EF4-FFF2-40B4-BE49-F238E27FC236}">
                <a16:creationId xmlns:a16="http://schemas.microsoft.com/office/drawing/2014/main" id="{DCAD8DCB-DDCD-490E-BE16-209ABBE0444F}"/>
              </a:ext>
            </a:extLst>
          </p:cNvPr>
          <p:cNvSpPr/>
          <p:nvPr/>
        </p:nvSpPr>
        <p:spPr>
          <a:xfrm>
            <a:off x="11084515" y="9896246"/>
            <a:ext cx="10599305" cy="10144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Text Box 10">
            <a:extLst>
              <a:ext uri="{FF2B5EF4-FFF2-40B4-BE49-F238E27FC236}">
                <a16:creationId xmlns:a16="http://schemas.microsoft.com/office/drawing/2014/main" id="{552A5559-2E53-4598-8BAC-9E26B97170FD}"/>
              </a:ext>
            </a:extLst>
          </p:cNvPr>
          <p:cNvSpPr txBox="1">
            <a:spLocks noChangeArrowheads="1"/>
          </p:cNvSpPr>
          <p:nvPr/>
        </p:nvSpPr>
        <p:spPr bwMode="auto">
          <a:xfrm>
            <a:off x="12395509" y="10368582"/>
            <a:ext cx="8204129" cy="4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77"/>
              </a:lnSpc>
              <a:spcBef>
                <a:spcPct val="50000"/>
              </a:spcBef>
            </a:pPr>
            <a:r>
              <a:rPr lang="en-US" sz="4913" b="1" dirty="0">
                <a:solidFill>
                  <a:schemeClr val="tx1"/>
                </a:solidFill>
              </a:rPr>
              <a:t>FAKE NEWS DETECTION</a:t>
            </a:r>
          </a:p>
        </p:txBody>
      </p:sp>
      <p:pic>
        <p:nvPicPr>
          <p:cNvPr id="2" name="Picture 1">
            <a:extLst>
              <a:ext uri="{FF2B5EF4-FFF2-40B4-BE49-F238E27FC236}">
                <a16:creationId xmlns:a16="http://schemas.microsoft.com/office/drawing/2014/main" id="{9EEF2C0E-DAE1-4B6F-9A58-1637723F6047}"/>
              </a:ext>
            </a:extLst>
          </p:cNvPr>
          <p:cNvPicPr>
            <a:picLocks noChangeAspect="1"/>
          </p:cNvPicPr>
          <p:nvPr/>
        </p:nvPicPr>
        <p:blipFill>
          <a:blip r:embed="rId8"/>
          <a:stretch>
            <a:fillRect/>
          </a:stretch>
        </p:blipFill>
        <p:spPr>
          <a:xfrm>
            <a:off x="291828" y="13262082"/>
            <a:ext cx="10421269" cy="6533970"/>
          </a:xfrm>
          <a:prstGeom prst="rect">
            <a:avLst/>
          </a:prstGeom>
        </p:spPr>
      </p:pic>
      <p:sp>
        <p:nvSpPr>
          <p:cNvPr id="34" name="Text Box 9">
            <a:extLst>
              <a:ext uri="{FF2B5EF4-FFF2-40B4-BE49-F238E27FC236}">
                <a16:creationId xmlns:a16="http://schemas.microsoft.com/office/drawing/2014/main" id="{F76EA31B-78EC-4584-97D9-131C1DF4CADD}"/>
              </a:ext>
            </a:extLst>
          </p:cNvPr>
          <p:cNvSpPr txBox="1">
            <a:spLocks noChangeArrowheads="1"/>
          </p:cNvSpPr>
          <p:nvPr/>
        </p:nvSpPr>
        <p:spPr bwMode="auto">
          <a:xfrm>
            <a:off x="489228" y="31017293"/>
            <a:ext cx="11183126" cy="4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r>
              <a:rPr lang="en-US" sz="2800" b="1" i="1" dirty="0">
                <a:solidFill>
                  <a:schemeClr val="tx1"/>
                </a:solidFill>
              </a:rPr>
              <a:t>Fig. 2 An example of fake news distributed in Facebook</a:t>
            </a:r>
          </a:p>
        </p:txBody>
      </p:sp>
      <p:pic>
        <p:nvPicPr>
          <p:cNvPr id="36" name="Picture 35">
            <a:extLst>
              <a:ext uri="{FF2B5EF4-FFF2-40B4-BE49-F238E27FC236}">
                <a16:creationId xmlns:a16="http://schemas.microsoft.com/office/drawing/2014/main" id="{2130E79F-CED9-4CA9-965C-7E7C393F826F}"/>
              </a:ext>
            </a:extLst>
          </p:cNvPr>
          <p:cNvPicPr>
            <a:picLocks noChangeAspect="1"/>
          </p:cNvPicPr>
          <p:nvPr/>
        </p:nvPicPr>
        <p:blipFill>
          <a:blip r:embed="rId9"/>
          <a:stretch>
            <a:fillRect/>
          </a:stretch>
        </p:blipFill>
        <p:spPr>
          <a:xfrm>
            <a:off x="11108275" y="11196241"/>
            <a:ext cx="10578605" cy="4116734"/>
          </a:xfrm>
          <a:prstGeom prst="rect">
            <a:avLst/>
          </a:prstGeom>
        </p:spPr>
      </p:pic>
      <p:sp>
        <p:nvSpPr>
          <p:cNvPr id="37" name="Text Box 9">
            <a:extLst>
              <a:ext uri="{FF2B5EF4-FFF2-40B4-BE49-F238E27FC236}">
                <a16:creationId xmlns:a16="http://schemas.microsoft.com/office/drawing/2014/main" id="{3EED8E71-7399-4AC1-844D-6560470FF5F1}"/>
              </a:ext>
            </a:extLst>
          </p:cNvPr>
          <p:cNvSpPr txBox="1">
            <a:spLocks noChangeArrowheads="1"/>
          </p:cNvSpPr>
          <p:nvPr/>
        </p:nvSpPr>
        <p:spPr bwMode="auto">
          <a:xfrm>
            <a:off x="11554453" y="15380383"/>
            <a:ext cx="10153128" cy="4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r>
              <a:rPr lang="en-US" sz="2800" b="1" i="1" dirty="0">
                <a:solidFill>
                  <a:schemeClr val="tx1"/>
                </a:solidFill>
              </a:rPr>
              <a:t>Fig. 3 Research analysis for fake news identification </a:t>
            </a:r>
          </a:p>
        </p:txBody>
      </p:sp>
      <p:pic>
        <p:nvPicPr>
          <p:cNvPr id="18" name="Picture 17">
            <a:extLst>
              <a:ext uri="{FF2B5EF4-FFF2-40B4-BE49-F238E27FC236}">
                <a16:creationId xmlns:a16="http://schemas.microsoft.com/office/drawing/2014/main" id="{27F8869B-F3FD-41AC-98C8-08761D0ECB0D}"/>
              </a:ext>
            </a:extLst>
          </p:cNvPr>
          <p:cNvPicPr>
            <a:picLocks noChangeAspect="1"/>
          </p:cNvPicPr>
          <p:nvPr/>
        </p:nvPicPr>
        <p:blipFill>
          <a:blip r:embed="rId10"/>
          <a:stretch>
            <a:fillRect/>
          </a:stretch>
        </p:blipFill>
        <p:spPr>
          <a:xfrm>
            <a:off x="11233586" y="21530828"/>
            <a:ext cx="10301161" cy="7164041"/>
          </a:xfrm>
          <a:prstGeom prst="rect">
            <a:avLst/>
          </a:prstGeom>
        </p:spPr>
      </p:pic>
      <p:graphicFrame>
        <p:nvGraphicFramePr>
          <p:cNvPr id="4" name="Table 3">
            <a:extLst>
              <a:ext uri="{FF2B5EF4-FFF2-40B4-BE49-F238E27FC236}">
                <a16:creationId xmlns:a16="http://schemas.microsoft.com/office/drawing/2014/main" id="{BA7057BD-40D8-44A1-A3A7-5A7F15C26F11}"/>
              </a:ext>
            </a:extLst>
          </p:cNvPr>
          <p:cNvGraphicFramePr>
            <a:graphicFrameLocks noGrp="1"/>
          </p:cNvGraphicFramePr>
          <p:nvPr>
            <p:extLst>
              <p:ext uri="{D42A27DB-BD31-4B8C-83A1-F6EECF244321}">
                <p14:modId xmlns:p14="http://schemas.microsoft.com/office/powerpoint/2010/main" val="4122022466"/>
              </p:ext>
            </p:extLst>
          </p:nvPr>
        </p:nvGraphicFramePr>
        <p:xfrm>
          <a:off x="11269553" y="16234824"/>
          <a:ext cx="10301160" cy="4480560"/>
        </p:xfrm>
        <a:graphic>
          <a:graphicData uri="http://schemas.openxmlformats.org/drawingml/2006/table">
            <a:tbl>
              <a:tblPr firstRow="1" bandRow="1">
                <a:tableStyleId>{5C22544A-7EE6-4342-B048-85BDC9FD1C3A}</a:tableStyleId>
              </a:tblPr>
              <a:tblGrid>
                <a:gridCol w="3019232">
                  <a:extLst>
                    <a:ext uri="{9D8B030D-6E8A-4147-A177-3AD203B41FA5}">
                      <a16:colId xmlns:a16="http://schemas.microsoft.com/office/drawing/2014/main" val="668386160"/>
                    </a:ext>
                  </a:extLst>
                </a:gridCol>
                <a:gridCol w="3600400">
                  <a:extLst>
                    <a:ext uri="{9D8B030D-6E8A-4147-A177-3AD203B41FA5}">
                      <a16:colId xmlns:a16="http://schemas.microsoft.com/office/drawing/2014/main" val="2258940917"/>
                    </a:ext>
                  </a:extLst>
                </a:gridCol>
                <a:gridCol w="3681528">
                  <a:extLst>
                    <a:ext uri="{9D8B030D-6E8A-4147-A177-3AD203B41FA5}">
                      <a16:colId xmlns:a16="http://schemas.microsoft.com/office/drawing/2014/main" val="2725392849"/>
                    </a:ext>
                  </a:extLst>
                </a:gridCol>
              </a:tblGrid>
              <a:tr h="393703">
                <a:tc gridSpan="3">
                  <a:txBody>
                    <a:bodyPr/>
                    <a:lstStyle/>
                    <a:p>
                      <a:pPr algn="ctr"/>
                      <a:r>
                        <a:rPr lang="en-CA" sz="3900" dirty="0"/>
                        <a:t>Features for Fake News Representation</a:t>
                      </a:r>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2519511728"/>
                  </a:ext>
                </a:extLst>
              </a:tr>
              <a:tr h="393703">
                <a:tc>
                  <a:txBody>
                    <a:bodyPr/>
                    <a:lstStyle/>
                    <a:p>
                      <a:pPr algn="ctr"/>
                      <a:r>
                        <a:rPr lang="en-CA" sz="2600" b="1" i="1" dirty="0">
                          <a:solidFill>
                            <a:srgbClr val="C00000"/>
                          </a:solidFill>
                        </a:rPr>
                        <a:t>User-based Feature</a:t>
                      </a:r>
                    </a:p>
                  </a:txBody>
                  <a:tcPr/>
                </a:tc>
                <a:tc>
                  <a:txBody>
                    <a:bodyPr/>
                    <a:lstStyle/>
                    <a:p>
                      <a:pPr algn="ctr"/>
                      <a:r>
                        <a:rPr lang="en-CA" sz="2600" b="1" i="1" dirty="0">
                          <a:solidFill>
                            <a:srgbClr val="C00000"/>
                          </a:solidFill>
                        </a:rPr>
                        <a:t>Content-based Feature</a:t>
                      </a:r>
                    </a:p>
                  </a:txBody>
                  <a:tcPr/>
                </a:tc>
                <a:tc>
                  <a:txBody>
                    <a:bodyPr/>
                    <a:lstStyle/>
                    <a:p>
                      <a:pPr algn="ctr"/>
                      <a:r>
                        <a:rPr lang="en-CA" sz="2600" b="1" i="1" dirty="0">
                          <a:solidFill>
                            <a:srgbClr val="C00000"/>
                          </a:solidFill>
                        </a:rPr>
                        <a:t>Context-based Feature</a:t>
                      </a:r>
                    </a:p>
                  </a:txBody>
                  <a:tcPr/>
                </a:tc>
                <a:extLst>
                  <a:ext uri="{0D108BD9-81ED-4DB2-BD59-A6C34878D82A}">
                    <a16:rowId xmlns:a16="http://schemas.microsoft.com/office/drawing/2014/main" val="2200736839"/>
                  </a:ext>
                </a:extLst>
              </a:tr>
              <a:tr h="393703">
                <a:tc>
                  <a:txBody>
                    <a:bodyPr/>
                    <a:lstStyle/>
                    <a:p>
                      <a:pPr algn="l"/>
                      <a:r>
                        <a:rPr lang="en-CA" sz="2600" dirty="0"/>
                        <a:t>User Profiling</a:t>
                      </a:r>
                    </a:p>
                  </a:txBody>
                  <a:tcPr/>
                </a:tc>
                <a:tc>
                  <a:txBody>
                    <a:bodyPr/>
                    <a:lstStyle/>
                    <a:p>
                      <a:pPr algn="l"/>
                      <a:r>
                        <a:rPr lang="en-CA" sz="2600" dirty="0"/>
                        <a:t>Linguistic Pattern</a:t>
                      </a:r>
                    </a:p>
                  </a:txBody>
                  <a:tcPr/>
                </a:tc>
                <a:tc>
                  <a:txBody>
                    <a:bodyPr/>
                    <a:lstStyle/>
                    <a:p>
                      <a:pPr algn="l"/>
                      <a:r>
                        <a:rPr lang="en-CA" sz="2600" dirty="0"/>
                        <a:t>Interaction Network</a:t>
                      </a:r>
                    </a:p>
                  </a:txBody>
                  <a:tcPr/>
                </a:tc>
                <a:extLst>
                  <a:ext uri="{0D108BD9-81ED-4DB2-BD59-A6C34878D82A}">
                    <a16:rowId xmlns:a16="http://schemas.microsoft.com/office/drawing/2014/main" val="2096323082"/>
                  </a:ext>
                </a:extLst>
              </a:tr>
              <a:tr h="393703">
                <a:tc>
                  <a:txBody>
                    <a:bodyPr/>
                    <a:lstStyle/>
                    <a:p>
                      <a:pPr algn="l"/>
                      <a:r>
                        <a:rPr lang="en-CA" sz="2600" dirty="0"/>
                        <a:t>User Credibility</a:t>
                      </a:r>
                    </a:p>
                  </a:txBody>
                  <a:tcPr/>
                </a:tc>
                <a:tc>
                  <a:txBody>
                    <a:bodyPr/>
                    <a:lstStyle/>
                    <a:p>
                      <a:pPr algn="l"/>
                      <a:r>
                        <a:rPr lang="en-CA" sz="2600" dirty="0"/>
                        <a:t>Writing Style</a:t>
                      </a:r>
                    </a:p>
                  </a:txBody>
                  <a:tcPr/>
                </a:tc>
                <a:tc>
                  <a:txBody>
                    <a:bodyPr/>
                    <a:lstStyle/>
                    <a:p>
                      <a:pPr algn="l"/>
                      <a:r>
                        <a:rPr lang="en-CA" sz="2600" dirty="0"/>
                        <a:t>Impact Information</a:t>
                      </a:r>
                    </a:p>
                  </a:txBody>
                  <a:tcPr/>
                </a:tc>
                <a:extLst>
                  <a:ext uri="{0D108BD9-81ED-4DB2-BD59-A6C34878D82A}">
                    <a16:rowId xmlns:a16="http://schemas.microsoft.com/office/drawing/2014/main" val="812054747"/>
                  </a:ext>
                </a:extLst>
              </a:tr>
              <a:tr h="393703">
                <a:tc>
                  <a:txBody>
                    <a:bodyPr/>
                    <a:lstStyle/>
                    <a:p>
                      <a:pPr algn="l"/>
                      <a:r>
                        <a:rPr lang="en-CA" sz="2600" dirty="0"/>
                        <a:t>User Behavior</a:t>
                      </a:r>
                    </a:p>
                  </a:txBody>
                  <a:tcPr/>
                </a:tc>
                <a:tc>
                  <a:txBody>
                    <a:bodyPr/>
                    <a:lstStyle/>
                    <a:p>
                      <a:pPr algn="l"/>
                      <a:r>
                        <a:rPr lang="en-CA" sz="2600" dirty="0"/>
                        <a:t>Visual Information</a:t>
                      </a:r>
                    </a:p>
                  </a:txBody>
                  <a:tcPr/>
                </a:tc>
                <a:tc>
                  <a:txBody>
                    <a:bodyPr/>
                    <a:lstStyle/>
                    <a:p>
                      <a:pPr algn="l"/>
                      <a:r>
                        <a:rPr lang="en-CA" sz="2600" dirty="0"/>
                        <a:t>Temporal &amp; Spatial</a:t>
                      </a:r>
                    </a:p>
                  </a:txBody>
                  <a:tcPr/>
                </a:tc>
                <a:extLst>
                  <a:ext uri="{0D108BD9-81ED-4DB2-BD59-A6C34878D82A}">
                    <a16:rowId xmlns:a16="http://schemas.microsoft.com/office/drawing/2014/main" val="1668365267"/>
                  </a:ext>
                </a:extLst>
              </a:tr>
              <a:tr h="393703">
                <a:tc>
                  <a:txBody>
                    <a:bodyPr/>
                    <a:lstStyle/>
                    <a:p>
                      <a:pPr algn="l"/>
                      <a:r>
                        <a:rPr lang="en-CA" sz="2300" b="1" dirty="0">
                          <a:solidFill>
                            <a:srgbClr val="C00000"/>
                          </a:solidFill>
                        </a:rPr>
                        <a:t>e.g., </a:t>
                      </a:r>
                      <a:r>
                        <a:rPr lang="en-CA" sz="2300" dirty="0"/>
                        <a:t>account name,</a:t>
                      </a:r>
                    </a:p>
                    <a:p>
                      <a:pPr algn="l"/>
                      <a:r>
                        <a:rPr lang="en-CA" sz="2300" dirty="0"/>
                        <a:t>geolocation, age, number of friends,</a:t>
                      </a:r>
                    </a:p>
                    <a:p>
                      <a:pPr algn="l"/>
                      <a:r>
                        <a:rPr lang="en-CA" sz="2300" dirty="0"/>
                        <a:t>Number of followers, …</a:t>
                      </a:r>
                    </a:p>
                  </a:txBody>
                  <a:tcPr/>
                </a:tc>
                <a:tc>
                  <a:txBody>
                    <a:bodyPr/>
                    <a:lstStyle/>
                    <a:p>
                      <a:pPr algn="l"/>
                      <a:r>
                        <a:rPr lang="en-CA" sz="2300" b="1" dirty="0">
                          <a:solidFill>
                            <a:srgbClr val="C00000"/>
                          </a:solidFill>
                        </a:rPr>
                        <a:t>e.g., </a:t>
                      </a:r>
                      <a:r>
                        <a:rPr lang="en-CA" sz="2300" dirty="0"/>
                        <a:t>n-gram, bag-of-words, suspicious items, sentiment words, part-of-speech tagging, semantic embeddings, …</a:t>
                      </a:r>
                    </a:p>
                  </a:txBody>
                  <a:tcPr/>
                </a:tc>
                <a:tc>
                  <a:txBody>
                    <a:bodyPr/>
                    <a:lstStyle/>
                    <a:p>
                      <a:pPr algn="l"/>
                      <a:r>
                        <a:rPr lang="en-CA" sz="2300" b="1" dirty="0">
                          <a:solidFill>
                            <a:srgbClr val="C00000"/>
                          </a:solidFill>
                        </a:rPr>
                        <a:t>e.g., </a:t>
                      </a:r>
                      <a:r>
                        <a:rPr lang="en-CA" sz="2300" dirty="0"/>
                        <a:t>in-degree/out-degree of the interaction network, frequency/intensity of online activities, time interval between each actions, …</a:t>
                      </a:r>
                    </a:p>
                  </a:txBody>
                  <a:tcPr/>
                </a:tc>
                <a:extLst>
                  <a:ext uri="{0D108BD9-81ED-4DB2-BD59-A6C34878D82A}">
                    <a16:rowId xmlns:a16="http://schemas.microsoft.com/office/drawing/2014/main" val="3516160107"/>
                  </a:ext>
                </a:extLst>
              </a:tr>
            </a:tbl>
          </a:graphicData>
        </a:graphic>
      </p:graphicFrame>
      <p:sp>
        <p:nvSpPr>
          <p:cNvPr id="41" name="Text Box 9">
            <a:extLst>
              <a:ext uri="{FF2B5EF4-FFF2-40B4-BE49-F238E27FC236}">
                <a16:creationId xmlns:a16="http://schemas.microsoft.com/office/drawing/2014/main" id="{9FD887C5-7774-4074-9F3B-2C8A743E7D2A}"/>
              </a:ext>
            </a:extLst>
          </p:cNvPr>
          <p:cNvSpPr txBox="1">
            <a:spLocks noChangeArrowheads="1"/>
          </p:cNvSpPr>
          <p:nvPr/>
        </p:nvSpPr>
        <p:spPr bwMode="auto">
          <a:xfrm>
            <a:off x="11684334" y="20785678"/>
            <a:ext cx="10153128" cy="4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r>
              <a:rPr lang="en-US" sz="2800" b="1" i="1" dirty="0">
                <a:solidFill>
                  <a:schemeClr val="tx1"/>
                </a:solidFill>
              </a:rPr>
              <a:t>Table 1. Different features for fake news representation</a:t>
            </a:r>
          </a:p>
        </p:txBody>
      </p:sp>
      <p:sp>
        <p:nvSpPr>
          <p:cNvPr id="42" name="Text Box 9">
            <a:extLst>
              <a:ext uri="{FF2B5EF4-FFF2-40B4-BE49-F238E27FC236}">
                <a16:creationId xmlns:a16="http://schemas.microsoft.com/office/drawing/2014/main" id="{39A9375C-38B6-4BA1-B41E-3EC0F3DE2BF8}"/>
              </a:ext>
            </a:extLst>
          </p:cNvPr>
          <p:cNvSpPr txBox="1">
            <a:spLocks noChangeArrowheads="1"/>
          </p:cNvSpPr>
          <p:nvPr/>
        </p:nvSpPr>
        <p:spPr bwMode="auto">
          <a:xfrm>
            <a:off x="11580157" y="28790591"/>
            <a:ext cx="10153128" cy="4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r>
              <a:rPr lang="en-US" sz="2800" b="1" i="1" dirty="0">
                <a:solidFill>
                  <a:schemeClr val="tx1"/>
                </a:solidFill>
              </a:rPr>
              <a:t>Fig. 4 Offline and Online Fake News Detection Systems</a:t>
            </a:r>
          </a:p>
        </p:txBody>
      </p:sp>
      <p:sp>
        <p:nvSpPr>
          <p:cNvPr id="43" name="Text Box 9">
            <a:extLst>
              <a:ext uri="{FF2B5EF4-FFF2-40B4-BE49-F238E27FC236}">
                <a16:creationId xmlns:a16="http://schemas.microsoft.com/office/drawing/2014/main" id="{7F9C1B32-478C-41AA-87C0-927E0F0BDFAF}"/>
              </a:ext>
            </a:extLst>
          </p:cNvPr>
          <p:cNvSpPr txBox="1">
            <a:spLocks noChangeArrowheads="1"/>
          </p:cNvSpPr>
          <p:nvPr/>
        </p:nvSpPr>
        <p:spPr bwMode="auto">
          <a:xfrm>
            <a:off x="11467011" y="29425716"/>
            <a:ext cx="9924416" cy="258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457200" indent="-457200" algn="just">
              <a:buFont typeface="Wingdings" panose="05000000000000000000" pitchFamily="2" charset="2"/>
              <a:buChar char="Ø"/>
            </a:pPr>
            <a:r>
              <a:rPr lang="en-US" sz="3275" dirty="0">
                <a:solidFill>
                  <a:schemeClr val="tx1"/>
                </a:solidFill>
              </a:rPr>
              <a:t>Offline &amp; Online Systems:</a:t>
            </a:r>
          </a:p>
          <a:p>
            <a:pPr marL="733425" lvl="1" indent="-457200" algn="just">
              <a:buFont typeface="Arial" panose="020B0604020202020204" pitchFamily="34" charset="0"/>
              <a:buChar char="•"/>
            </a:pPr>
            <a:r>
              <a:rPr lang="en-US" sz="3275" b="1" dirty="0">
                <a:solidFill>
                  <a:srgbClr val="C00000"/>
                </a:solidFill>
              </a:rPr>
              <a:t>Offline System</a:t>
            </a:r>
            <a:r>
              <a:rPr lang="en-US" sz="3275" dirty="0">
                <a:solidFill>
                  <a:schemeClr val="tx1"/>
                </a:solidFill>
              </a:rPr>
              <a:t>: aims to understand dataset, influential features, and learning models.</a:t>
            </a:r>
          </a:p>
          <a:p>
            <a:pPr marL="733425" lvl="1" indent="-457200" algn="just">
              <a:buFont typeface="Arial" panose="020B0604020202020204" pitchFamily="34" charset="0"/>
              <a:buChar char="•"/>
            </a:pPr>
            <a:r>
              <a:rPr lang="en-US" sz="3275" b="1" dirty="0">
                <a:solidFill>
                  <a:srgbClr val="C00000"/>
                </a:solidFill>
              </a:rPr>
              <a:t>Online System</a:t>
            </a:r>
            <a:r>
              <a:rPr lang="en-US" sz="3275" dirty="0">
                <a:solidFill>
                  <a:schemeClr val="tx1"/>
                </a:solidFill>
              </a:rPr>
              <a:t>: aims to provide real-time/world monitoring for potential fake news distribution.</a:t>
            </a:r>
          </a:p>
        </p:txBody>
      </p:sp>
      <p:sp>
        <p:nvSpPr>
          <p:cNvPr id="45" name="Rectangle 44">
            <a:extLst>
              <a:ext uri="{FF2B5EF4-FFF2-40B4-BE49-F238E27FC236}">
                <a16:creationId xmlns:a16="http://schemas.microsoft.com/office/drawing/2014/main" id="{340C2F21-1F7F-4F0A-BA8A-614B718CA9EF}"/>
              </a:ext>
            </a:extLst>
          </p:cNvPr>
          <p:cNvSpPr/>
          <p:nvPr/>
        </p:nvSpPr>
        <p:spPr>
          <a:xfrm>
            <a:off x="21856652" y="23550858"/>
            <a:ext cx="10599305" cy="860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a:extLst>
              <a:ext uri="{FF2B5EF4-FFF2-40B4-BE49-F238E27FC236}">
                <a16:creationId xmlns:a16="http://schemas.microsoft.com/office/drawing/2014/main" id="{DB271AE2-41C1-4CC7-A444-9365C284B005}"/>
              </a:ext>
            </a:extLst>
          </p:cNvPr>
          <p:cNvSpPr/>
          <p:nvPr/>
        </p:nvSpPr>
        <p:spPr>
          <a:xfrm>
            <a:off x="21832891" y="23576983"/>
            <a:ext cx="10599305" cy="10144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 Box 10">
            <a:extLst>
              <a:ext uri="{FF2B5EF4-FFF2-40B4-BE49-F238E27FC236}">
                <a16:creationId xmlns:a16="http://schemas.microsoft.com/office/drawing/2014/main" id="{474F1A65-960A-445F-8DC7-FA035ACE96E6}"/>
              </a:ext>
            </a:extLst>
          </p:cNvPr>
          <p:cNvSpPr txBox="1">
            <a:spLocks noChangeArrowheads="1"/>
          </p:cNvSpPr>
          <p:nvPr/>
        </p:nvSpPr>
        <p:spPr bwMode="auto">
          <a:xfrm>
            <a:off x="23419831" y="24044883"/>
            <a:ext cx="6807877" cy="4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77"/>
              </a:lnSpc>
              <a:spcBef>
                <a:spcPct val="50000"/>
              </a:spcBef>
            </a:pPr>
            <a:r>
              <a:rPr lang="en-US" sz="4913" b="1" dirty="0">
                <a:solidFill>
                  <a:schemeClr val="tx1"/>
                </a:solidFill>
              </a:rPr>
              <a:t>FUTURE DIRECTIONS</a:t>
            </a:r>
          </a:p>
        </p:txBody>
      </p:sp>
      <p:sp>
        <p:nvSpPr>
          <p:cNvPr id="59" name="Rectangle 58">
            <a:extLst>
              <a:ext uri="{FF2B5EF4-FFF2-40B4-BE49-F238E27FC236}">
                <a16:creationId xmlns:a16="http://schemas.microsoft.com/office/drawing/2014/main" id="{00527AC6-A6E6-448F-934F-2AE5173D4892}"/>
              </a:ext>
            </a:extLst>
          </p:cNvPr>
          <p:cNvSpPr/>
          <p:nvPr/>
        </p:nvSpPr>
        <p:spPr>
          <a:xfrm>
            <a:off x="21889969" y="9868835"/>
            <a:ext cx="10599305" cy="13423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a:extLst>
              <a:ext uri="{FF2B5EF4-FFF2-40B4-BE49-F238E27FC236}">
                <a16:creationId xmlns:a16="http://schemas.microsoft.com/office/drawing/2014/main" id="{350D0A62-60E2-479F-893D-1609796DAEB5}"/>
              </a:ext>
            </a:extLst>
          </p:cNvPr>
          <p:cNvSpPr/>
          <p:nvPr/>
        </p:nvSpPr>
        <p:spPr>
          <a:xfrm>
            <a:off x="21866208" y="9894961"/>
            <a:ext cx="10599305" cy="10144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 Box 10">
            <a:extLst>
              <a:ext uri="{FF2B5EF4-FFF2-40B4-BE49-F238E27FC236}">
                <a16:creationId xmlns:a16="http://schemas.microsoft.com/office/drawing/2014/main" id="{B455C429-D804-4B45-AC58-F18C8BDE5C72}"/>
              </a:ext>
            </a:extLst>
          </p:cNvPr>
          <p:cNvSpPr txBox="1">
            <a:spLocks noChangeArrowheads="1"/>
          </p:cNvSpPr>
          <p:nvPr/>
        </p:nvSpPr>
        <p:spPr bwMode="auto">
          <a:xfrm>
            <a:off x="23172170" y="10365784"/>
            <a:ext cx="8286285" cy="4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77"/>
              </a:lnSpc>
              <a:spcBef>
                <a:spcPct val="50000"/>
              </a:spcBef>
            </a:pPr>
            <a:r>
              <a:rPr lang="en-US" sz="4913" b="1" dirty="0">
                <a:solidFill>
                  <a:schemeClr val="tx1"/>
                </a:solidFill>
              </a:rPr>
              <a:t>PROPOSED ECOSYSTEM</a:t>
            </a:r>
          </a:p>
        </p:txBody>
      </p:sp>
      <p:graphicFrame>
        <p:nvGraphicFramePr>
          <p:cNvPr id="14" name="Object 13">
            <a:extLst>
              <a:ext uri="{FF2B5EF4-FFF2-40B4-BE49-F238E27FC236}">
                <a16:creationId xmlns:a16="http://schemas.microsoft.com/office/drawing/2014/main" id="{E1521393-68F2-416F-95EA-B97CB6E89793}"/>
              </a:ext>
            </a:extLst>
          </p:cNvPr>
          <p:cNvGraphicFramePr>
            <a:graphicFrameLocks noChangeAspect="1"/>
          </p:cNvGraphicFramePr>
          <p:nvPr>
            <p:extLst>
              <p:ext uri="{D42A27DB-BD31-4B8C-83A1-F6EECF244321}">
                <p14:modId xmlns:p14="http://schemas.microsoft.com/office/powerpoint/2010/main" val="187893922"/>
              </p:ext>
            </p:extLst>
          </p:nvPr>
        </p:nvGraphicFramePr>
        <p:xfrm>
          <a:off x="21994064" y="11151405"/>
          <a:ext cx="10485153" cy="5252158"/>
        </p:xfrm>
        <a:graphic>
          <a:graphicData uri="http://schemas.openxmlformats.org/presentationml/2006/ole">
            <mc:AlternateContent xmlns:mc="http://schemas.openxmlformats.org/markup-compatibility/2006">
              <mc:Choice xmlns:v="urn:schemas-microsoft-com:vml" Requires="v">
                <p:oleObj spid="_x0000_s2100" name="Acrobat Document" r:id="rId11" imgW="6883240" imgH="3397013" progId="AcroExch.Document.DC">
                  <p:embed/>
                </p:oleObj>
              </mc:Choice>
              <mc:Fallback>
                <p:oleObj name="Acrobat Document" r:id="rId11" imgW="6883240" imgH="3397013" progId="AcroExch.Document.DC">
                  <p:embed/>
                  <p:pic>
                    <p:nvPicPr>
                      <p:cNvPr id="14" name="Object 13">
                        <a:extLst>
                          <a:ext uri="{FF2B5EF4-FFF2-40B4-BE49-F238E27FC236}">
                            <a16:creationId xmlns:a16="http://schemas.microsoft.com/office/drawing/2014/main" id="{E1521393-68F2-416F-95EA-B97CB6E89793}"/>
                          </a:ext>
                        </a:extLst>
                      </p:cNvPr>
                      <p:cNvPicPr/>
                      <p:nvPr/>
                    </p:nvPicPr>
                    <p:blipFill>
                      <a:blip r:embed="rId12"/>
                      <a:stretch>
                        <a:fillRect/>
                      </a:stretch>
                    </p:blipFill>
                    <p:spPr>
                      <a:xfrm>
                        <a:off x="21994064" y="11151405"/>
                        <a:ext cx="10485153" cy="5252158"/>
                      </a:xfrm>
                      <a:prstGeom prst="rect">
                        <a:avLst/>
                      </a:prstGeom>
                    </p:spPr>
                  </p:pic>
                </p:oleObj>
              </mc:Fallback>
            </mc:AlternateContent>
          </a:graphicData>
        </a:graphic>
      </p:graphicFrame>
      <p:sp>
        <p:nvSpPr>
          <p:cNvPr id="66" name="Text Box 9">
            <a:extLst>
              <a:ext uri="{FF2B5EF4-FFF2-40B4-BE49-F238E27FC236}">
                <a16:creationId xmlns:a16="http://schemas.microsoft.com/office/drawing/2014/main" id="{45CE81A0-3D37-4F25-81C8-70F897FF9D39}"/>
              </a:ext>
            </a:extLst>
          </p:cNvPr>
          <p:cNvSpPr txBox="1">
            <a:spLocks noChangeArrowheads="1"/>
          </p:cNvSpPr>
          <p:nvPr/>
        </p:nvSpPr>
        <p:spPr bwMode="auto">
          <a:xfrm>
            <a:off x="22204904" y="16429688"/>
            <a:ext cx="10153128"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0" indent="0" algn="just"/>
            <a:r>
              <a:rPr lang="en-US" sz="2800" b="1" i="1" dirty="0">
                <a:solidFill>
                  <a:schemeClr val="tx1"/>
                </a:solidFill>
              </a:rPr>
              <a:t>Fig. 5 The proposed ecosystem for fake news altering, detection, and intervention</a:t>
            </a:r>
          </a:p>
        </p:txBody>
      </p:sp>
      <p:sp>
        <p:nvSpPr>
          <p:cNvPr id="67" name="Text Box 9">
            <a:extLst>
              <a:ext uri="{FF2B5EF4-FFF2-40B4-BE49-F238E27FC236}">
                <a16:creationId xmlns:a16="http://schemas.microsoft.com/office/drawing/2014/main" id="{435CBBEF-3072-4937-A082-5647FE5AD97C}"/>
              </a:ext>
            </a:extLst>
          </p:cNvPr>
          <p:cNvSpPr txBox="1">
            <a:spLocks noChangeArrowheads="1"/>
          </p:cNvSpPr>
          <p:nvPr/>
        </p:nvSpPr>
        <p:spPr bwMode="auto">
          <a:xfrm>
            <a:off x="22023223" y="17526592"/>
            <a:ext cx="10153128" cy="560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457200" indent="-457200" algn="just">
              <a:buFont typeface="Wingdings" panose="05000000000000000000" pitchFamily="2" charset="2"/>
              <a:buChar char="Ø"/>
            </a:pPr>
            <a:r>
              <a:rPr lang="en-US" sz="3275" dirty="0">
                <a:solidFill>
                  <a:schemeClr val="tx1"/>
                </a:solidFill>
              </a:rPr>
              <a:t>The proposed ecosystem:</a:t>
            </a:r>
          </a:p>
          <a:p>
            <a:pPr marL="733425" lvl="1" indent="-457200" algn="just">
              <a:buFont typeface="Arial" panose="020B0604020202020204" pitchFamily="34" charset="0"/>
              <a:buChar char="•"/>
            </a:pPr>
            <a:r>
              <a:rPr lang="en-US" sz="3275" b="1" dirty="0">
                <a:solidFill>
                  <a:srgbClr val="C00000"/>
                </a:solidFill>
              </a:rPr>
              <a:t>Alert Layer </a:t>
            </a:r>
            <a:r>
              <a:rPr lang="en-US" sz="3275" i="1" dirty="0">
                <a:solidFill>
                  <a:srgbClr val="C00000"/>
                </a:solidFill>
              </a:rPr>
              <a:t>(before fake news happens)</a:t>
            </a:r>
            <a:r>
              <a:rPr lang="en-US" sz="3275" dirty="0">
                <a:solidFill>
                  <a:schemeClr val="tx1"/>
                </a:solidFill>
              </a:rPr>
              <a:t>:</a:t>
            </a:r>
            <a:r>
              <a:rPr lang="en-US" sz="3275" i="1" dirty="0">
                <a:solidFill>
                  <a:schemeClr val="tx1"/>
                </a:solidFill>
              </a:rPr>
              <a:t> </a:t>
            </a:r>
            <a:r>
              <a:rPr lang="en-US" sz="3275" dirty="0">
                <a:solidFill>
                  <a:schemeClr val="tx1"/>
                </a:solidFill>
              </a:rPr>
              <a:t>detect potential &amp; suspicious news creators/spreaders, friends, and sensitive topics</a:t>
            </a:r>
          </a:p>
          <a:p>
            <a:pPr marL="733425" lvl="1" indent="-457200" algn="just">
              <a:buFont typeface="Arial" panose="020B0604020202020204" pitchFamily="34" charset="0"/>
              <a:buChar char="•"/>
            </a:pPr>
            <a:r>
              <a:rPr lang="en-US" sz="3275" b="1" dirty="0">
                <a:solidFill>
                  <a:srgbClr val="C00000"/>
                </a:solidFill>
              </a:rPr>
              <a:t>Detection Layer</a:t>
            </a:r>
            <a:r>
              <a:rPr lang="en-US" sz="3275" i="1" dirty="0">
                <a:solidFill>
                  <a:srgbClr val="C00000"/>
                </a:solidFill>
              </a:rPr>
              <a:t> (during fake news happens)</a:t>
            </a:r>
            <a:r>
              <a:rPr lang="en-US" sz="3275" dirty="0">
                <a:solidFill>
                  <a:schemeClr val="tx1"/>
                </a:solidFill>
              </a:rPr>
              <a:t>: identify fake news and fake news creators on both online social media and main streaming platform with predefined features.</a:t>
            </a:r>
          </a:p>
          <a:p>
            <a:pPr marL="733425" lvl="1" indent="-457200" algn="just">
              <a:buFont typeface="Arial" panose="020B0604020202020204" pitchFamily="34" charset="0"/>
              <a:buChar char="•"/>
            </a:pPr>
            <a:r>
              <a:rPr lang="en-US" sz="3275" b="1" dirty="0">
                <a:solidFill>
                  <a:srgbClr val="C00000"/>
                </a:solidFill>
              </a:rPr>
              <a:t>Intervention Layer</a:t>
            </a:r>
            <a:r>
              <a:rPr lang="en-US" sz="3275" i="1" dirty="0">
                <a:solidFill>
                  <a:srgbClr val="C00000"/>
                </a:solidFill>
              </a:rPr>
              <a:t> (after fake news happens)</a:t>
            </a:r>
            <a:r>
              <a:rPr lang="en-US" sz="3275" dirty="0">
                <a:solidFill>
                  <a:schemeClr val="tx1"/>
                </a:solidFill>
              </a:rPr>
              <a:t>: try to mitigate the negative impacts of fake news by intervention.</a:t>
            </a:r>
          </a:p>
        </p:txBody>
      </p:sp>
      <p:sp>
        <p:nvSpPr>
          <p:cNvPr id="69" name="Text Box 9">
            <a:extLst>
              <a:ext uri="{FF2B5EF4-FFF2-40B4-BE49-F238E27FC236}">
                <a16:creationId xmlns:a16="http://schemas.microsoft.com/office/drawing/2014/main" id="{77C3AF29-8751-433B-B826-7C8298293A9A}"/>
              </a:ext>
            </a:extLst>
          </p:cNvPr>
          <p:cNvSpPr txBox="1">
            <a:spLocks noChangeArrowheads="1"/>
          </p:cNvSpPr>
          <p:nvPr/>
        </p:nvSpPr>
        <p:spPr bwMode="auto">
          <a:xfrm>
            <a:off x="22023223" y="24702449"/>
            <a:ext cx="10153128" cy="732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97" tIns="30798" rIns="61597" bIns="30798">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marL="457200" indent="-457200" algn="just">
              <a:buFont typeface="Wingdings" panose="05000000000000000000" pitchFamily="2" charset="2"/>
              <a:buChar char="Ø"/>
            </a:pPr>
            <a:r>
              <a:rPr lang="en-US" sz="3275" dirty="0">
                <a:solidFill>
                  <a:schemeClr val="tx1"/>
                </a:solidFill>
              </a:rPr>
              <a:t>The promising research directions</a:t>
            </a:r>
          </a:p>
          <a:p>
            <a:pPr marL="733425" lvl="1" indent="-457200" algn="just">
              <a:buFont typeface="Arial" panose="020B0604020202020204" pitchFamily="34" charset="0"/>
              <a:buChar char="•"/>
            </a:pPr>
            <a:r>
              <a:rPr lang="en-US" sz="3275" b="1" dirty="0">
                <a:solidFill>
                  <a:srgbClr val="C00000"/>
                </a:solidFill>
              </a:rPr>
              <a:t>Unsupervised Learning</a:t>
            </a:r>
            <a:r>
              <a:rPr lang="en-US" sz="3275" dirty="0">
                <a:solidFill>
                  <a:schemeClr val="tx1"/>
                </a:solidFill>
              </a:rPr>
              <a:t>: due to the limited accessibility of high-quality and real-time dataset.</a:t>
            </a:r>
          </a:p>
          <a:p>
            <a:pPr marL="1133475" lvl="2" indent="-457200" algn="just">
              <a:buFont typeface="Wingdings" panose="05000000000000000000" pitchFamily="2" charset="2"/>
              <a:buChar char="v"/>
            </a:pPr>
            <a:r>
              <a:rPr lang="en-US" sz="2800" dirty="0">
                <a:solidFill>
                  <a:schemeClr val="tx1"/>
                </a:solidFill>
              </a:rPr>
              <a:t>Cluster Analysis</a:t>
            </a:r>
          </a:p>
          <a:p>
            <a:pPr marL="1133475" lvl="2" indent="-457200" algn="just">
              <a:buFont typeface="Wingdings" panose="05000000000000000000" pitchFamily="2" charset="2"/>
              <a:buChar char="v"/>
            </a:pPr>
            <a:r>
              <a:rPr lang="en-US" sz="2800" dirty="0">
                <a:solidFill>
                  <a:schemeClr val="tx1"/>
                </a:solidFill>
              </a:rPr>
              <a:t>Outlier Analysis</a:t>
            </a:r>
          </a:p>
          <a:p>
            <a:pPr marL="1133475" lvl="2" indent="-457200" algn="just">
              <a:buFont typeface="Wingdings" panose="05000000000000000000" pitchFamily="2" charset="2"/>
              <a:buChar char="v"/>
            </a:pPr>
            <a:r>
              <a:rPr lang="en-US" sz="2800" dirty="0">
                <a:solidFill>
                  <a:schemeClr val="tx1"/>
                </a:solidFill>
              </a:rPr>
              <a:t>Semantic Similarity Analysis</a:t>
            </a:r>
          </a:p>
          <a:p>
            <a:pPr marL="1133475" lvl="2" indent="-457200" algn="just">
              <a:buFont typeface="Wingdings" panose="05000000000000000000" pitchFamily="2" charset="2"/>
              <a:buChar char="v"/>
            </a:pPr>
            <a:r>
              <a:rPr lang="en-US" sz="2800" dirty="0">
                <a:solidFill>
                  <a:schemeClr val="tx1"/>
                </a:solidFill>
              </a:rPr>
              <a:t>Unsupervised News Embedding</a:t>
            </a:r>
          </a:p>
          <a:p>
            <a:pPr marL="733425" lvl="1" indent="-457200" algn="just">
              <a:buFont typeface="Arial" panose="020B0604020202020204" pitchFamily="34" charset="0"/>
              <a:buChar char="•"/>
            </a:pPr>
            <a:r>
              <a:rPr lang="en-US" sz="3275" b="1" dirty="0">
                <a:solidFill>
                  <a:srgbClr val="C00000"/>
                </a:solidFill>
              </a:rPr>
              <a:t>One-class Classification: </a:t>
            </a:r>
            <a:r>
              <a:rPr lang="en-US" sz="3275" dirty="0">
                <a:solidFill>
                  <a:schemeClr val="tx1"/>
                </a:solidFill>
              </a:rPr>
              <a:t>The real-world social media dataset is a good resource for training one-class classification models.</a:t>
            </a:r>
          </a:p>
          <a:p>
            <a:pPr marL="733425" lvl="1" indent="-457200" algn="just">
              <a:buFont typeface="Arial" panose="020B0604020202020204" pitchFamily="34" charset="0"/>
              <a:buChar char="•"/>
            </a:pPr>
            <a:r>
              <a:rPr lang="en-US" sz="3275" b="1" dirty="0">
                <a:solidFill>
                  <a:srgbClr val="C00000"/>
                </a:solidFill>
              </a:rPr>
              <a:t>Real-time Visualization</a:t>
            </a:r>
            <a:r>
              <a:rPr lang="en-US" sz="3275" b="1" dirty="0">
                <a:solidFill>
                  <a:schemeClr val="tx1"/>
                </a:solidFill>
              </a:rPr>
              <a:t>: </a:t>
            </a:r>
            <a:r>
              <a:rPr lang="en-US" sz="3275" dirty="0">
                <a:solidFill>
                  <a:schemeClr val="tx1"/>
                </a:solidFill>
              </a:rPr>
              <a:t>Visualization can provide diverse dimensions and views of the data, facilitate human understanding and supervision, reveal temporal and spatial-based patterns, and present important features in a more clear way.</a:t>
            </a:r>
          </a:p>
        </p:txBody>
      </p:sp>
    </p:spTree>
    <p:extLst>
      <p:ext uri="{BB962C8B-B14F-4D97-AF65-F5344CB8AC3E}">
        <p14:creationId xmlns:p14="http://schemas.microsoft.com/office/powerpoint/2010/main" val="2927617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3641</TotalTime>
  <Words>710</Words>
  <Application>Microsoft Office PowerPoint</Application>
  <PresentationFormat>Custom</PresentationFormat>
  <Paragraphs>61</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ＭＳ Ｐゴシック</vt:lpstr>
      <vt:lpstr>宋体</vt:lpstr>
      <vt:lpstr>Arial</vt:lpstr>
      <vt:lpstr>Calibri</vt:lpstr>
      <vt:lpstr>Wingdings</vt:lpstr>
      <vt:lpstr>Office Theme</vt:lpstr>
      <vt:lpstr>Acrobat Document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Amirhossein Gharib</dc:creator>
  <cp:lastModifiedBy>Xi Chen Zhang</cp:lastModifiedBy>
  <cp:revision>372</cp:revision>
  <dcterms:created xsi:type="dcterms:W3CDTF">2013-03-18T19:23:31Z</dcterms:created>
  <dcterms:modified xsi:type="dcterms:W3CDTF">2019-04-02T17:35:21Z</dcterms:modified>
</cp:coreProperties>
</file>