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007175" cy="320071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3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37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38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39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854A4585-C776-44D0-B6D7-1FB07AEA1291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480" cy="308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180040" y="6513480"/>
            <a:ext cx="3961800" cy="34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37829A91-FBE3-4B82-AE7F-C915D72E2713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600200" y="7489440"/>
            <a:ext cx="2880612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600200" y="17185680"/>
            <a:ext cx="2880612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600200" y="748944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6360560" y="748944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16360560" y="1718568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1600200" y="1718568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600200" y="7489440"/>
            <a:ext cx="28806120" cy="18563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600200" y="7489440"/>
            <a:ext cx="28806120" cy="18563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" name="Picture 32"/>
          <p:cNvPicPr/>
          <p:nvPr/>
        </p:nvPicPr>
        <p:blipFill>
          <a:blip r:embed="rId2"/>
          <a:stretch/>
        </p:blipFill>
        <p:spPr>
          <a:xfrm>
            <a:off x="4369680" y="7489440"/>
            <a:ext cx="23266440" cy="18563760"/>
          </a:xfrm>
          <a:prstGeom prst="rect">
            <a:avLst/>
          </a:prstGeom>
          <a:ln>
            <a:noFill/>
          </a:ln>
        </p:spPr>
      </p:pic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4369680" y="7489440"/>
            <a:ext cx="23266440" cy="18563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1600200" y="7489440"/>
            <a:ext cx="28806120" cy="18563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1600200" y="7489440"/>
            <a:ext cx="28806120" cy="18563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600200" y="7489440"/>
            <a:ext cx="14057280" cy="18563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16360560" y="7489440"/>
            <a:ext cx="14057280" cy="18563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2400480" y="9942840"/>
            <a:ext cx="27205200" cy="3180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600200" y="748944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1600200" y="1718568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16360560" y="7489440"/>
            <a:ext cx="14057280" cy="18563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600200" y="7489440"/>
            <a:ext cx="14057280" cy="18563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6360560" y="748944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6360560" y="1718568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600200" y="748944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6360560" y="7489440"/>
            <a:ext cx="1405728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600200" y="17185680"/>
            <a:ext cx="28806120" cy="8854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00480" y="9942840"/>
            <a:ext cx="27205200" cy="6860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16122990" y="15640168"/>
            <a:ext cx="15498861" cy="11355643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146880" y="394560"/>
            <a:ext cx="31625640" cy="379908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/>
          </a:gradFill>
          <a:ln w="9360">
            <a:solidFill>
              <a:schemeClr val="tx1"/>
            </a:solidFill>
            <a:beve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3"/>
          <p:cNvSpPr/>
          <p:nvPr/>
        </p:nvSpPr>
        <p:spPr>
          <a:xfrm>
            <a:off x="4698360" y="679320"/>
            <a:ext cx="23473800" cy="2261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6600" tIns="33480" rIns="66600" bIns="33480" anchor="t"/>
          <a:lstStyle/>
          <a:p>
            <a:pPr algn="ctr"/>
            <a:r>
              <a:rPr lang="en-US" sz="5400" b="1" spc="-1" dirty="0">
                <a:uFill>
                  <a:solidFill>
                    <a:srgbClr val="FFFFFF"/>
                  </a:solidFill>
                </a:uFill>
                <a:latin typeface="Century Gothic"/>
              </a:rPr>
              <a:t> Simulating Phishing Email through Graph Database Models </a:t>
            </a:r>
            <a:endParaRPr lang="en-US" b="1" dirty="0"/>
          </a:p>
          <a:p>
            <a:pPr algn="ctr">
              <a:lnSpc>
                <a:spcPct val="100000"/>
              </a:lnSpc>
            </a:pPr>
            <a:r>
              <a:rPr lang="en-US" sz="5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Nasim </a:t>
            </a:r>
            <a:r>
              <a:rPr lang="en-US" sz="5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Maleki</a:t>
            </a:r>
            <a:r>
              <a:rPr lang="en-US" sz="5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Ali A. </a:t>
            </a:r>
            <a:r>
              <a:rPr lang="en-US" sz="5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Ghorbani</a:t>
            </a:r>
            <a:endParaRPr lang="en-US" sz="1800" b="0" strike="noStrike" spc="-1" dirty="0" err="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4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Canadian Institute for Cybersecurity (CIC), University of New Brunswick (UNB)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234000" y="20540160"/>
            <a:ext cx="70304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0120" tIns="30240" rIns="60120" bIns="30240"/>
          <a:lstStyle/>
          <a:p>
            <a:pPr algn="just">
              <a:lnSpc>
                <a:spcPts val="394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19920240" y="8297640"/>
            <a:ext cx="11815920" cy="7201440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5" name="Picture 2"/>
          <p:cNvPicPr/>
          <p:nvPr/>
        </p:nvPicPr>
        <p:blipFill>
          <a:blip r:embed="rId3"/>
          <a:stretch/>
        </p:blipFill>
        <p:spPr>
          <a:xfrm>
            <a:off x="28028880" y="525960"/>
            <a:ext cx="3592800" cy="3592800"/>
          </a:xfrm>
          <a:prstGeom prst="rect">
            <a:avLst/>
          </a:prstGeom>
          <a:ln>
            <a:noFill/>
          </a:ln>
        </p:spPr>
      </p:pic>
      <p:sp>
        <p:nvSpPr>
          <p:cNvPr id="46" name="CustomShape 6"/>
          <p:cNvSpPr/>
          <p:nvPr/>
        </p:nvSpPr>
        <p:spPr>
          <a:xfrm>
            <a:off x="390930" y="8291850"/>
            <a:ext cx="19201680" cy="7181280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7"/>
          <p:cNvSpPr/>
          <p:nvPr/>
        </p:nvSpPr>
        <p:spPr>
          <a:xfrm>
            <a:off x="386280" y="5562360"/>
            <a:ext cx="7030440" cy="4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8"/>
          <p:cNvSpPr/>
          <p:nvPr/>
        </p:nvSpPr>
        <p:spPr>
          <a:xfrm>
            <a:off x="365760" y="15636240"/>
            <a:ext cx="15557040" cy="9087120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9"/>
          <p:cNvSpPr/>
          <p:nvPr/>
        </p:nvSpPr>
        <p:spPr>
          <a:xfrm>
            <a:off x="16174800" y="27086400"/>
            <a:ext cx="15594120" cy="4686120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10"/>
          <p:cNvSpPr/>
          <p:nvPr/>
        </p:nvSpPr>
        <p:spPr>
          <a:xfrm>
            <a:off x="46440" y="2904120"/>
            <a:ext cx="4031640" cy="109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6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CIC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51" name="Table 11"/>
          <p:cNvGraphicFramePr/>
          <p:nvPr>
            <p:extLst>
              <p:ext uri="{D42A27DB-BD31-4B8C-83A1-F6EECF244321}">
                <p14:modId xmlns:p14="http://schemas.microsoft.com/office/powerpoint/2010/main" val="2407762542"/>
              </p:ext>
            </p:extLst>
          </p:nvPr>
        </p:nvGraphicFramePr>
        <p:xfrm>
          <a:off x="723975" y="9049636"/>
          <a:ext cx="18607285" cy="6035040"/>
        </p:xfrm>
        <a:graphic>
          <a:graphicData uri="http://schemas.openxmlformats.org/drawingml/2006/table">
            <a:tbl>
              <a:tblPr/>
              <a:tblGrid>
                <a:gridCol w="318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5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1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2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46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1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Research</a:t>
                      </a:r>
                      <a:endParaRPr lang="en-US" sz="31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1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Goal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1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Features</a:t>
                      </a:r>
                      <a:endParaRPr lang="en-US" sz="31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1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Applications</a:t>
                      </a:r>
                      <a:endParaRPr lang="en-US" sz="31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9242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US" sz="3100" b="0" i="0" u="none" strike="noStrike" spc="-1" noProof="0"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Seymour2016weaponizing</a:t>
                      </a:r>
                      <a:endParaRPr lang="en-US" sz="310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31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Generating Phishing Tweets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00" b="0" i="0" u="none" strike="noStrike" spc="-1" noProof="0"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Generates spear phishing </a:t>
                      </a:r>
                      <a:r>
                        <a:rPr lang="en-US" sz="3100" b="0" i="0" u="none" strike="noStrike" spc="-1" noProof="0" dirty="0"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on Twitter automatically which is faster than the normal process.It generates new tweets using Markov Models and LSTMs and then targets valuable users.</a:t>
                      </a:r>
                      <a:endParaRPr lang="en-US" sz="310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31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Spear Phishing Simulation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255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US" sz="3100" b="0" i="0" u="none" strike="noStrike" spc="-1" noProof="0"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Palka2015dynamic</a:t>
                      </a:r>
                      <a:endParaRPr lang="en-US" sz="310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31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Generating Phishing Email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buNone/>
                      </a:pPr>
                      <a:r>
                        <a:rPr lang="en-US" sz="3100" b="0" i="0" u="none" strike="noStrike" spc="-1" noProof="0" dirty="0"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Dynamic phishing content using generative grammars, It has used 30 rules in context free grammars to generate phishing email, but the </a:t>
                      </a:r>
                      <a:r>
                        <a:rPr lang="en-US" sz="3100" b="0" i="0" u="none" strike="noStrike" spc="-1" noProof="0"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number of rules are limited</a:t>
                      </a:r>
                      <a:endParaRPr lang="en-US" sz="310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31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Fuzzing Anti-phishing Tools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492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US" sz="3100" b="0" i="0" u="none" strike="noStrike" spc="-1" noProof="0"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Palka2015fuzzing</a:t>
                      </a:r>
                      <a:endParaRPr lang="en-US" sz="310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31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Generating Phishing Email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00" b="0" i="0" u="none" strike="noStrike" spc="-1" noProof="0" dirty="0"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Adding N-Gram Analysis to the previous framework Palka2015dynamic. Their original idea was avoiding </a:t>
                      </a:r>
                      <a:r>
                        <a:rPr lang="en-US" sz="3100" b="0" i="0" u="none" strike="noStrike" spc="-1" noProof="0"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repetition in e-mails for exercises using n-grams.</a:t>
                      </a:r>
                      <a:endParaRPr lang="en-US" sz="310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31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Fuzzing Anti-phishing Tools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2" name="CustomShape 12"/>
          <p:cNvSpPr/>
          <p:nvPr/>
        </p:nvSpPr>
        <p:spPr>
          <a:xfrm>
            <a:off x="4812990" y="8142660"/>
            <a:ext cx="835236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Previous Research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21164760" y="8518320"/>
            <a:ext cx="835236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Contributions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1518840" y="15829920"/>
            <a:ext cx="1152216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System Overview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15"/>
          <p:cNvSpPr/>
          <p:nvPr/>
        </p:nvSpPr>
        <p:spPr>
          <a:xfrm>
            <a:off x="411150" y="25008840"/>
            <a:ext cx="15557040" cy="6763680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CustomShape 16"/>
          <p:cNvSpPr/>
          <p:nvPr/>
        </p:nvSpPr>
        <p:spPr>
          <a:xfrm>
            <a:off x="716099" y="25783259"/>
            <a:ext cx="6372797" cy="56947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Round 1</a:t>
            </a:r>
            <a:endParaRPr lang="en-US" sz="3200" b="1"/>
          </a:p>
          <a:p>
            <a:pPr marL="800100" lvl="1" indent="-342900">
              <a:buFont typeface="Arial"/>
              <a:buChar char="•"/>
            </a:pP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</a:rPr>
              <a:t>Spoofing </a:t>
            </a:r>
            <a:r>
              <a:rPr lang="en-US" sz="2200" b="1" spc="-1">
                <a:uFill>
                  <a:solidFill>
                    <a:srgbClr val="FFFFFF"/>
                  </a:solidFill>
                </a:uFill>
                <a:ea typeface="ＭＳ Ｐゴシック"/>
              </a:rPr>
              <a:t>Google Drive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</a:rPr>
              <a:t>Spearphishing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</a:rPr>
              <a:t>Hidden Script in image </a:t>
            </a:r>
          </a:p>
          <a:p>
            <a:r>
              <a:rPr lang="en-US" sz="3200" b="1" spc="-1">
                <a:uFill>
                  <a:solidFill>
                    <a:srgbClr val="FFFFFF"/>
                  </a:solidFill>
                </a:uFill>
                <a:ea typeface="ＭＳ Ｐゴシック"/>
              </a:rPr>
              <a:t>Round 2(severe)</a:t>
            </a:r>
            <a:endParaRPr lang="en-US" sz="3200" b="1" spc="-1" dirty="0">
              <a:uFill>
                <a:solidFill>
                  <a:srgbClr val="FFFFFF"/>
                </a:solidFill>
              </a:uFill>
              <a:ea typeface="ＭＳ Ｐゴシック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Impersonating a </a:t>
            </a:r>
            <a:r>
              <a:rPr lang="en-US" sz="2200" b="1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person of authority</a:t>
            </a: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(Director)</a:t>
            </a:r>
            <a:endParaRPr lang="en-US" sz="2200" spc="-1">
              <a:uFill>
                <a:solidFill>
                  <a:srgbClr val="FFFFFF"/>
                </a:solidFill>
              </a:uFill>
              <a:ea typeface="ＭＳ Ｐゴシック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Invitation email to an event including an attachment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Hidden image into the email to track</a:t>
            </a:r>
          </a:p>
          <a:p>
            <a:r>
              <a:rPr lang="en-US" sz="3200" b="1" spc="-1">
                <a:uFill>
                  <a:solidFill>
                    <a:srgbClr val="FFFFFF"/>
                  </a:solidFill>
                </a:uFill>
                <a:ea typeface="ＭＳ Ｐゴシック"/>
              </a:rPr>
              <a:t>Round 3(Less Severe)</a:t>
            </a:r>
            <a:endParaRPr lang="en-US" sz="3200" b="1" spc="-1" dirty="0">
              <a:uFill>
                <a:solidFill>
                  <a:srgbClr val="FFFFFF"/>
                </a:solidFill>
              </a:uFill>
              <a:ea typeface="ＭＳ Ｐゴシック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Impersonating a </a:t>
            </a:r>
            <a:r>
              <a:rPr lang="en-US" sz="2200" b="1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less important sende</a:t>
            </a: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r(university gym)</a:t>
            </a:r>
            <a:endParaRPr lang="en-US" sz="2200">
              <a:ea typeface="ＭＳ Ｐゴシック"/>
              <a:cs typeface="Arial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General announcement to all with a fake obfuscated </a:t>
            </a:r>
            <a:r>
              <a:rPr lang="en-US" sz="2200" spc="-1" dirty="0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link</a:t>
            </a:r>
            <a:endParaRPr lang="en-US" sz="2200"/>
          </a:p>
          <a:p>
            <a:pPr marL="800100" lvl="1" indent="-342900">
              <a:buFont typeface="Arial"/>
              <a:buChar char="•"/>
            </a:pPr>
            <a:r>
              <a:rPr lang="en-US" sz="2200" spc="-1">
                <a:uFill>
                  <a:solidFill>
                    <a:srgbClr val="FFFFFF"/>
                  </a:solidFill>
                </a:uFill>
                <a:ea typeface="ＭＳ Ｐゴシック"/>
                <a:cs typeface="Arial"/>
              </a:rPr>
              <a:t>Hidden image into the email to track</a:t>
            </a:r>
            <a:endParaRPr lang="en-US" sz="2200"/>
          </a:p>
          <a:p>
            <a:pPr lvl="1"/>
            <a:endParaRPr lang="en-US" sz="2400" spc="-1" dirty="0">
              <a:uFill>
                <a:solidFill>
                  <a:srgbClr val="FFFFFF"/>
                </a:solidFill>
              </a:uFill>
              <a:ea typeface="ＭＳ Ｐゴシック"/>
              <a:cs typeface="Arial"/>
            </a:endParaRPr>
          </a:p>
          <a:p>
            <a:endParaRPr lang="en-US" sz="2400" spc="-1" dirty="0">
              <a:uFill>
                <a:solidFill>
                  <a:srgbClr val="FFFFFF"/>
                </a:solidFill>
              </a:uFill>
              <a:ea typeface="ＭＳ Ｐゴシック"/>
              <a:cs typeface="Arial"/>
            </a:endParaRPr>
          </a:p>
        </p:txBody>
      </p:sp>
      <p:sp>
        <p:nvSpPr>
          <p:cNvPr id="57" name="CustomShape 17"/>
          <p:cNvSpPr/>
          <p:nvPr/>
        </p:nvSpPr>
        <p:spPr>
          <a:xfrm>
            <a:off x="313830" y="28258890"/>
            <a:ext cx="345744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algn="ctr">
              <a:lnSpc>
                <a:spcPct val="100000"/>
              </a:lnSpc>
            </a:pP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ＭＳ Ｐゴシック"/>
            </a:endParaRPr>
          </a:p>
        </p:txBody>
      </p:sp>
      <p:pic>
        <p:nvPicPr>
          <p:cNvPr id="58" name="Picture 1"/>
          <p:cNvPicPr/>
          <p:nvPr/>
        </p:nvPicPr>
        <p:blipFill>
          <a:blip r:embed="rId4"/>
          <a:stretch/>
        </p:blipFill>
        <p:spPr>
          <a:xfrm>
            <a:off x="1208520" y="766800"/>
            <a:ext cx="1818720" cy="2294640"/>
          </a:xfrm>
          <a:prstGeom prst="rect">
            <a:avLst/>
          </a:prstGeom>
          <a:ln>
            <a:noFill/>
          </a:ln>
        </p:spPr>
      </p:pic>
      <p:sp>
        <p:nvSpPr>
          <p:cNvPr id="59" name="CustomShape 18"/>
          <p:cNvSpPr/>
          <p:nvPr/>
        </p:nvSpPr>
        <p:spPr>
          <a:xfrm>
            <a:off x="19318680" y="27320400"/>
            <a:ext cx="870948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Conclusion and Future Works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19"/>
          <p:cNvSpPr/>
          <p:nvPr/>
        </p:nvSpPr>
        <p:spPr>
          <a:xfrm>
            <a:off x="-115680" y="25149480"/>
            <a:ext cx="374364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Results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CustomShape 20"/>
          <p:cNvSpPr/>
          <p:nvPr/>
        </p:nvSpPr>
        <p:spPr>
          <a:xfrm>
            <a:off x="21575160" y="15671520"/>
            <a:ext cx="3131280" cy="76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Algorithms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21"/>
          <p:cNvSpPr/>
          <p:nvPr/>
        </p:nvSpPr>
        <p:spPr>
          <a:xfrm>
            <a:off x="16653600" y="28067400"/>
            <a:ext cx="15057720" cy="353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480" algn="just">
              <a:lnSpc>
                <a:spcPct val="100000"/>
              </a:lnSpc>
              <a:buClr>
                <a:srgbClr val="000000"/>
              </a:buClr>
              <a:buFont typeface="Arial,Sans-Serif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Phishing Attack is still a </a:t>
            </a:r>
            <a:r>
              <a:rPr lang="en-US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major cyber attack.</a:t>
            </a: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Anti-phishers </a:t>
            </a:r>
            <a:r>
              <a:rPr lang="en-US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are not capable </a:t>
            </a: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enough of detecting phishing attacks with 100% accuracy.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480" algn="just">
              <a:lnSpc>
                <a:spcPct val="100000"/>
              </a:lnSpc>
              <a:buClr>
                <a:srgbClr val="000000"/>
              </a:buClr>
              <a:buFont typeface="Arial,Sans-Serif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Educating people and using Phishing Awareness tools has a  vital role to increase this detection rate.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480" algn="just">
              <a:lnSpc>
                <a:spcPct val="100000"/>
              </a:lnSpc>
              <a:buClr>
                <a:srgbClr val="000000"/>
              </a:buClr>
              <a:buFont typeface="Arial,Sans-Serif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this research, to make these </a:t>
            </a:r>
            <a:r>
              <a:rPr lang="en-US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Awareness Tools more powerful and usable</a:t>
            </a: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we implemented a system to generate automatically new and meaningful phishing emails based on the topic and the company type.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22"/>
          <p:cNvSpPr/>
          <p:nvPr/>
        </p:nvSpPr>
        <p:spPr>
          <a:xfrm>
            <a:off x="305640" y="4398480"/>
            <a:ext cx="31458600" cy="3579840"/>
          </a:xfrm>
          <a:prstGeom prst="roundRect">
            <a:avLst>
              <a:gd name="adj" fmla="val 9325"/>
            </a:avLst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0120" tIns="30240" rIns="60120" bIns="30240" anchor="ctr"/>
          <a:lstStyle/>
          <a:p>
            <a:pPr algn="ctr">
              <a:lnSpc>
                <a:spcPct val="100000"/>
              </a:lnSpc>
            </a:pPr>
            <a:r>
              <a:rPr lang="en-US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Abstract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We need Phishing Awareness Tools to train employees because existing anti-phishing filters are not 100% capable of detecting phishing attacks, especially zero-day attacks.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Current awareness tools can make phishing campaigns targeting the employees, but they contain an only limited number of predefined email templates. 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this work, we designed a framework and built a tool generating phishing emails automatically from a graph database perspective. Then, we conducted a three-round experiment.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We sent the automatically-generated emails to some members of our community without informing. On average, 72.85% of victims opened the emails, the click-through rate was 54.05% 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among who opened the emails, and all recipients who completed the survey stated that the content of emails were meaningful.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this experiment, we also showed which parts of the email are more luring and what the result might be if emails are carefully-crafted or from a person of authority.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5" name="Picture 70"/>
          <p:cNvPicPr/>
          <p:nvPr/>
        </p:nvPicPr>
        <p:blipFill>
          <a:blip r:embed="rId5"/>
          <a:stretch/>
        </p:blipFill>
        <p:spPr>
          <a:xfrm>
            <a:off x="7267590" y="26059800"/>
            <a:ext cx="8488800" cy="4895640"/>
          </a:xfrm>
          <a:prstGeom prst="rect">
            <a:avLst/>
          </a:prstGeom>
          <a:ln>
            <a:noFill/>
          </a:ln>
        </p:spPr>
      </p:pic>
      <p:pic>
        <p:nvPicPr>
          <p:cNvPr id="66" name="Picture 72"/>
          <p:cNvPicPr/>
          <p:nvPr/>
        </p:nvPicPr>
        <p:blipFill>
          <a:blip r:embed="rId6"/>
          <a:stretch/>
        </p:blipFill>
        <p:spPr>
          <a:xfrm>
            <a:off x="16775280" y="17442720"/>
            <a:ext cx="7200360" cy="7828920"/>
          </a:xfrm>
          <a:prstGeom prst="rect">
            <a:avLst/>
          </a:prstGeom>
          <a:ln>
            <a:noFill/>
          </a:ln>
        </p:spPr>
      </p:pic>
      <p:pic>
        <p:nvPicPr>
          <p:cNvPr id="67" name="Picture 73"/>
          <p:cNvPicPr/>
          <p:nvPr/>
        </p:nvPicPr>
        <p:blipFill>
          <a:blip r:embed="rId7"/>
          <a:stretch/>
        </p:blipFill>
        <p:spPr>
          <a:xfrm>
            <a:off x="24264000" y="17496000"/>
            <a:ext cx="7023600" cy="8575560"/>
          </a:xfrm>
          <a:prstGeom prst="rect">
            <a:avLst/>
          </a:prstGeom>
          <a:ln>
            <a:noFill/>
          </a:ln>
        </p:spPr>
      </p:pic>
      <p:sp>
        <p:nvSpPr>
          <p:cNvPr id="68" name="CustomShape 24"/>
          <p:cNvSpPr/>
          <p:nvPr/>
        </p:nvSpPr>
        <p:spPr>
          <a:xfrm>
            <a:off x="20083320" y="9283680"/>
            <a:ext cx="11600280" cy="563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/>
          <a:lstStyle/>
          <a:p>
            <a:pPr marL="285750" indent="-28511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 created a 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knowledge base</a:t>
            </a: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from the data segments of 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300 phishing attacks from APWG Dataset</a:t>
            </a: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They have semantic tags and weights based on the number of edges coming to or going from them. 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11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Built a web application</a:t>
            </a: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generate meaningful phishing contents automatically.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11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Our tool can 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return the generated email to the knowledge base</a:t>
            </a: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increase the weight of its data segments. High-weighted nodes are probable to be chosen again, but data segments with the lowest weight are gradually removed from the knowledge base.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11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Conducted 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three practical experiments </a:t>
            </a: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 show generated emails are meaningful.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11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the second and the third experiments, we have shown that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spear phishing attacks have different severities.</a:t>
            </a:r>
            <a:endParaRPr lang="en-US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CustomShape 25"/>
          <p:cNvSpPr/>
          <p:nvPr/>
        </p:nvSpPr>
        <p:spPr>
          <a:xfrm>
            <a:off x="4623990" y="17752662"/>
            <a:ext cx="7199100" cy="6779958"/>
          </a:xfrm>
          <a:prstGeom prst="circularArrow">
            <a:avLst>
              <a:gd name="adj1" fmla="val 5544"/>
              <a:gd name="adj2" fmla="val 330680"/>
              <a:gd name="adj3" fmla="val 13753132"/>
              <a:gd name="adj4" fmla="val 17399852"/>
              <a:gd name="adj5" fmla="val 5757"/>
            </a:avLst>
          </a:prstGeom>
          <a:solidFill>
            <a:schemeClr val="accent2">
              <a:tint val="40000"/>
              <a:hueOff val="0"/>
              <a:satOff val="0"/>
              <a:lumOff val="0"/>
              <a:alphaOff val="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" name="CustomShape 26"/>
          <p:cNvSpPr/>
          <p:nvPr/>
        </p:nvSpPr>
        <p:spPr>
          <a:xfrm>
            <a:off x="6493980" y="17643469"/>
            <a:ext cx="3420629" cy="1672031"/>
          </a:xfrm>
          <a:prstGeom prst="roundRect">
            <a:avLst>
              <a:gd name="adj" fmla="val 16667"/>
            </a:avLst>
          </a:prstGeom>
          <a:solidFill>
            <a:schemeClr val="accent2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5880" tIns="155880" rIns="79920" bIns="156240" anchor="ctr"/>
          <a:lstStyle/>
          <a:p>
            <a:pPr algn="ctr">
              <a:lnSpc>
                <a:spcPct val="90000"/>
              </a:lnSpc>
            </a:pPr>
            <a:r>
              <a:rPr lang="en-US" sz="2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Email Fragmentation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CustomShape 27"/>
          <p:cNvSpPr/>
          <p:nvPr/>
        </p:nvSpPr>
        <p:spPr>
          <a:xfrm>
            <a:off x="9814320" y="19966320"/>
            <a:ext cx="3458734" cy="1595823"/>
          </a:xfrm>
          <a:prstGeom prst="roundRect">
            <a:avLst>
              <a:gd name="adj" fmla="val 16667"/>
            </a:avLst>
          </a:prstGeom>
          <a:solidFill>
            <a:schemeClr val="accent3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5880" tIns="155880" rIns="79920" bIns="156240" anchor="ctr"/>
          <a:lstStyle/>
          <a:p>
            <a:pPr algn="ctr">
              <a:lnSpc>
                <a:spcPct val="90000"/>
              </a:lnSpc>
            </a:pPr>
            <a:r>
              <a:rPr lang="en-US" sz="2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Insert semantic fragments in the Graph Database(knowledge Base)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CustomShape 28"/>
          <p:cNvSpPr/>
          <p:nvPr/>
        </p:nvSpPr>
        <p:spPr>
          <a:xfrm>
            <a:off x="8717520" y="22822639"/>
            <a:ext cx="3268215" cy="1710134"/>
          </a:xfrm>
          <a:prstGeom prst="roundRect">
            <a:avLst>
              <a:gd name="adj" fmla="val 16667"/>
            </a:avLst>
          </a:prstGeom>
          <a:solidFill>
            <a:schemeClr val="accent4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5880" tIns="155880" rIns="79920" bIns="156240" anchor="ctr"/>
          <a:lstStyle/>
          <a:p>
            <a:pPr algn="ctr">
              <a:lnSpc>
                <a:spcPct val="90000"/>
              </a:lnSpc>
            </a:pPr>
            <a:r>
              <a:rPr lang="en-US" sz="2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Selecting Data Segments with the Highest Weights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29"/>
          <p:cNvSpPr/>
          <p:nvPr/>
        </p:nvSpPr>
        <p:spPr>
          <a:xfrm>
            <a:off x="4632720" y="22822636"/>
            <a:ext cx="3306319" cy="1710134"/>
          </a:xfrm>
          <a:prstGeom prst="roundRect">
            <a:avLst>
              <a:gd name="adj" fmla="val 16667"/>
            </a:avLst>
          </a:prstGeom>
          <a:solidFill>
            <a:schemeClr val="accent5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5880" tIns="155880" rIns="79920" bIns="156240" anchor="ctr"/>
          <a:lstStyle/>
          <a:p>
            <a:pPr algn="ctr">
              <a:lnSpc>
                <a:spcPct val="90000"/>
              </a:lnSpc>
            </a:pPr>
            <a:r>
              <a:rPr lang="en-US" sz="2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Combining and Generating a New Email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30"/>
          <p:cNvSpPr/>
          <p:nvPr/>
        </p:nvSpPr>
        <p:spPr>
          <a:xfrm>
            <a:off x="3783240" y="20080608"/>
            <a:ext cx="3534940" cy="1691082"/>
          </a:xfrm>
          <a:prstGeom prst="roundRect">
            <a:avLst>
              <a:gd name="adj" fmla="val 16667"/>
            </a:avLst>
          </a:prstGeom>
          <a:solidFill>
            <a:schemeClr val="accent6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5880" tIns="155880" rIns="79920" bIns="156240" anchor="ctr"/>
          <a:lstStyle/>
          <a:p>
            <a:pPr algn="ctr">
              <a:lnSpc>
                <a:spcPct val="90000"/>
              </a:lnSpc>
            </a:pPr>
            <a:r>
              <a:rPr lang="en-US" sz="2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Adding the Generated Email into the Database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5" name="Picture 74"/>
          <p:cNvPicPr/>
          <p:nvPr/>
        </p:nvPicPr>
        <p:blipFill>
          <a:blip r:embed="rId8"/>
          <a:stretch/>
        </p:blipFill>
        <p:spPr>
          <a:xfrm>
            <a:off x="10355069" y="15838170"/>
            <a:ext cx="5288788" cy="4079655"/>
          </a:xfrm>
          <a:prstGeom prst="rect">
            <a:avLst/>
          </a:prstGeom>
          <a:ln>
            <a:noFill/>
          </a:ln>
        </p:spPr>
      </p:pic>
      <p:pic>
        <p:nvPicPr>
          <p:cNvPr id="76" name="Picture 75"/>
          <p:cNvPicPr/>
          <p:nvPr/>
        </p:nvPicPr>
        <p:blipFill>
          <a:blip r:embed="rId9"/>
          <a:stretch/>
        </p:blipFill>
        <p:spPr>
          <a:xfrm>
            <a:off x="1395360" y="17213580"/>
            <a:ext cx="3781012" cy="226665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 rotWithShape="1">
          <a:blip r:embed="rId10"/>
          <a:srcRect l="17391" r="19752"/>
          <a:stretch/>
        </p:blipFill>
        <p:spPr>
          <a:xfrm>
            <a:off x="12327030" y="22083510"/>
            <a:ext cx="3305550" cy="2037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4906</TotalTime>
  <Words>554</Words>
  <Application>Microsoft Office PowerPoint</Application>
  <PresentationFormat>Custom</PresentationFormat>
  <Paragraphs>79</Paragraphs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Amirhossein Gharib</dc:creator>
  <dc:description/>
  <cp:lastModifiedBy/>
  <cp:revision>1015</cp:revision>
  <dcterms:created xsi:type="dcterms:W3CDTF">2013-03-18T19:23:31Z</dcterms:created>
  <dcterms:modified xsi:type="dcterms:W3CDTF">2019-04-03T12:44:04Z</dcterms:modified>
  <dc:language>en-CA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