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4"/>
  </p:notesMasterIdLst>
  <p:sldIdLst>
    <p:sldId id="256" r:id="rId2"/>
    <p:sldId id="257" r:id="rId3"/>
  </p:sldIdLst>
  <p:sldSz cx="29260800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611"/>
    <a:srgbClr val="DDEEB3"/>
    <a:srgbClr val="A90AF8"/>
    <a:srgbClr val="FFCBF7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7E4D6-B8F6-1942-8790-33B73D2A3EAB}" v="29" dt="2023-04-02T16:39:1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24" d="100"/>
          <a:sy n="24" d="100"/>
        </p:scale>
        <p:origin x="266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6DEA1-8DB3-D242-9EC4-7E9D76A16C14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09AA-7F45-D245-B75D-2C657877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E09AA-7F45-D245-B75D-2C657877EA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1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4788749"/>
            <a:ext cx="24871680" cy="10187093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5368695"/>
            <a:ext cx="21945600" cy="7064585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1557867"/>
            <a:ext cx="6309360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1557867"/>
            <a:ext cx="18562320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2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7294888"/>
            <a:ext cx="25237440" cy="1217167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19581715"/>
            <a:ext cx="25237440" cy="64007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789333"/>
            <a:ext cx="1243584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7789333"/>
            <a:ext cx="1243584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8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1557873"/>
            <a:ext cx="25237440" cy="56557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7172962"/>
            <a:ext cx="12378688" cy="351535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0688320"/>
            <a:ext cx="12378688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7172962"/>
            <a:ext cx="12439651" cy="351535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0688320"/>
            <a:ext cx="12439651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1950720"/>
            <a:ext cx="9437370" cy="682752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4213020"/>
            <a:ext cx="14813280" cy="20794133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8778240"/>
            <a:ext cx="9437370" cy="16262775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3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1950720"/>
            <a:ext cx="9437370" cy="682752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4213020"/>
            <a:ext cx="14813280" cy="20794133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8778240"/>
            <a:ext cx="9437370" cy="16262775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9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557873"/>
            <a:ext cx="2523744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789333"/>
            <a:ext cx="2523744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7120433"/>
            <a:ext cx="658368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7352D-1401-8E41-B0C5-201FFA63CFD1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27120433"/>
            <a:ext cx="987552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27120433"/>
            <a:ext cx="658368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3CAC-B40B-574E-BF8B-C902FD2C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5.wdp"/><Relationship Id="rId3" Type="http://schemas.openxmlformats.org/officeDocument/2006/relationships/image" Target="../media/image1.gif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lternate Process 90">
            <a:extLst>
              <a:ext uri="{FF2B5EF4-FFF2-40B4-BE49-F238E27FC236}">
                <a16:creationId xmlns:a16="http://schemas.microsoft.com/office/drawing/2014/main" id="{A8699C44-A6EE-9854-E886-DCDC01B033FD}"/>
              </a:ext>
            </a:extLst>
          </p:cNvPr>
          <p:cNvSpPr/>
          <p:nvPr/>
        </p:nvSpPr>
        <p:spPr>
          <a:xfrm>
            <a:off x="20450223" y="7242454"/>
            <a:ext cx="7725067" cy="48730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Social Interfaces Example: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Cortana from Halo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JARVIS from Ironman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Companionship -&gt; Productivity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460F880-FB70-14D5-4409-62632EB66E67}"/>
              </a:ext>
            </a:extLst>
          </p:cNvPr>
          <p:cNvSpPr/>
          <p:nvPr/>
        </p:nvSpPr>
        <p:spPr>
          <a:xfrm>
            <a:off x="15456103" y="23411595"/>
            <a:ext cx="4994120" cy="4274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744F91-CFCE-40EA-1167-ECA5C28EC114}"/>
              </a:ext>
            </a:extLst>
          </p:cNvPr>
          <p:cNvSpPr/>
          <p:nvPr/>
        </p:nvSpPr>
        <p:spPr>
          <a:xfrm>
            <a:off x="0" y="1"/>
            <a:ext cx="5325035" cy="31992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06D0E7B-2D72-09D1-5E1E-36872992C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70" y="84030"/>
            <a:ext cx="3227294" cy="29671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587DD7-74A3-6C38-C6D5-38A6C816F3EC}"/>
              </a:ext>
            </a:extLst>
          </p:cNvPr>
          <p:cNvSpPr/>
          <p:nvPr/>
        </p:nvSpPr>
        <p:spPr>
          <a:xfrm>
            <a:off x="5325035" y="-2513"/>
            <a:ext cx="23935765" cy="32017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AF254F-5A0A-A804-B49C-834E009E8D08}"/>
              </a:ext>
            </a:extLst>
          </p:cNvPr>
          <p:cNvSpPr txBox="1"/>
          <p:nvPr/>
        </p:nvSpPr>
        <p:spPr>
          <a:xfrm>
            <a:off x="5325035" y="0"/>
            <a:ext cx="2393576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vl="1" algn="ctr"/>
            <a:r>
              <a:rPr lang="en-US" sz="9600" dirty="0">
                <a:solidFill>
                  <a:schemeClr val="bg1"/>
                </a:solidFill>
              </a:rPr>
              <a:t>”J.A.C.K.A.L”: Your social AI Companion in robotic teleoperation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259628-4CB3-F098-2FA5-5E7D9705DEE7}"/>
              </a:ext>
            </a:extLst>
          </p:cNvPr>
          <p:cNvSpPr/>
          <p:nvPr/>
        </p:nvSpPr>
        <p:spPr>
          <a:xfrm>
            <a:off x="9884664" y="4018153"/>
            <a:ext cx="9102022" cy="3872753"/>
          </a:xfrm>
          <a:prstGeom prst="roundRect">
            <a:avLst/>
          </a:prstGeom>
          <a:solidFill>
            <a:srgbClr val="FFC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FEF7CE2-CE12-54BB-4C3C-24A42A5B593D}"/>
              </a:ext>
            </a:extLst>
          </p:cNvPr>
          <p:cNvSpPr/>
          <p:nvPr/>
        </p:nvSpPr>
        <p:spPr>
          <a:xfrm>
            <a:off x="12269615" y="3450272"/>
            <a:ext cx="4368800" cy="1024234"/>
          </a:xfrm>
          <a:prstGeom prst="roundRect">
            <a:avLst/>
          </a:prstGeom>
          <a:solidFill>
            <a:srgbClr val="FF4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Introduction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6A65AE2-6E55-7B98-3443-2586D88B05A5}"/>
              </a:ext>
            </a:extLst>
          </p:cNvPr>
          <p:cNvSpPr/>
          <p:nvPr/>
        </p:nvSpPr>
        <p:spPr>
          <a:xfrm>
            <a:off x="10085943" y="14728388"/>
            <a:ext cx="8985144" cy="6627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8DE191-765E-204B-7DC4-35DAA2F5A0D9}"/>
              </a:ext>
            </a:extLst>
          </p:cNvPr>
          <p:cNvSpPr/>
          <p:nvPr/>
        </p:nvSpPr>
        <p:spPr>
          <a:xfrm>
            <a:off x="12690799" y="14142186"/>
            <a:ext cx="4368800" cy="1024234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Methodology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5118D29-F0D3-9976-258E-56FB5BCA0802}"/>
              </a:ext>
            </a:extLst>
          </p:cNvPr>
          <p:cNvSpPr/>
          <p:nvPr/>
        </p:nvSpPr>
        <p:spPr>
          <a:xfrm>
            <a:off x="8303727" y="23407481"/>
            <a:ext cx="4994120" cy="42787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154DF75-EF60-ED38-9729-D85E37E4BDEF}"/>
              </a:ext>
            </a:extLst>
          </p:cNvPr>
          <p:cNvSpPr/>
          <p:nvPr/>
        </p:nvSpPr>
        <p:spPr>
          <a:xfrm>
            <a:off x="12417419" y="23076140"/>
            <a:ext cx="4220996" cy="96216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Interface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7C70131-ECBB-908E-8BB5-EF413222E33E}"/>
              </a:ext>
            </a:extLst>
          </p:cNvPr>
          <p:cNvSpPr/>
          <p:nvPr/>
        </p:nvSpPr>
        <p:spPr>
          <a:xfrm>
            <a:off x="9890977" y="23116406"/>
            <a:ext cx="1680438" cy="58214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Social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F832EC8-05B9-A01D-E5BE-1BA7A9D60468}"/>
              </a:ext>
            </a:extLst>
          </p:cNvPr>
          <p:cNvSpPr/>
          <p:nvPr/>
        </p:nvSpPr>
        <p:spPr>
          <a:xfrm>
            <a:off x="17484419" y="23160535"/>
            <a:ext cx="1680438" cy="58214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Non-Social</a:t>
            </a:r>
          </a:p>
        </p:txBody>
      </p:sp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AB20E10D-C0FE-ED04-FBB7-B68C4F7AC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736" y="24441236"/>
            <a:ext cx="2781300" cy="205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E47E22E1-FBEB-955E-2358-58862FF8D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3863" y="24614455"/>
            <a:ext cx="2307372" cy="2307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95" name="Picture 94" descr="A picture containing text, outdoor, device, blue&#10;&#10;Description automatically generated">
            <a:extLst>
              <a:ext uri="{FF2B5EF4-FFF2-40B4-BE49-F238E27FC236}">
                <a16:creationId xmlns:a16="http://schemas.microsoft.com/office/drawing/2014/main" id="{F9F26C79-EAFD-635F-374F-A1A8BBC0B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664" y1="43555" x2="37695" y2="50195"/>
                        <a14:foregroundMark x1="37695" y1="50195" x2="45703" y2="64063"/>
                        <a14:foregroundMark x1="45703" y1="64063" x2="62109" y2="60352"/>
                        <a14:foregroundMark x1="62109" y1="60352" x2="53711" y2="46875"/>
                        <a14:foregroundMark x1="53711" y1="46875" x2="37305" y2="49609"/>
                        <a14:foregroundMark x1="37305" y1="49609" x2="56250" y2="62500"/>
                        <a14:foregroundMark x1="56250" y1="62500" x2="48438" y2="47070"/>
                        <a14:foregroundMark x1="48438" y1="47070" x2="58984" y2="59961"/>
                        <a14:foregroundMark x1="58984" y1="59961" x2="69727" y2="48633"/>
                        <a14:foregroundMark x1="69727" y1="48633" x2="65820" y2="32813"/>
                        <a14:foregroundMark x1="65820" y1="32813" x2="51563" y2="27539"/>
                        <a14:foregroundMark x1="51563" y1="27539" x2="36328" y2="33398"/>
                        <a14:foregroundMark x1="36328" y1="33398" x2="32227" y2="48047"/>
                        <a14:foregroundMark x1="32227" y1="48047" x2="45117" y2="65234"/>
                        <a14:foregroundMark x1="45117" y1="65234" x2="50977" y2="36133"/>
                        <a14:foregroundMark x1="50977" y1="36133" x2="38281" y2="25195"/>
                        <a14:foregroundMark x1="38281" y1="25195" x2="25000" y2="40430"/>
                        <a14:foregroundMark x1="25000" y1="40430" x2="35742" y2="53906"/>
                        <a14:foregroundMark x1="35742" y1="53906" x2="50391" y2="48047"/>
                        <a14:foregroundMark x1="50391" y1="48047" x2="37109" y2="35938"/>
                        <a14:foregroundMark x1="37109" y1="35938" x2="58203" y2="55273"/>
                        <a14:foregroundMark x1="58203" y1="55273" x2="59570" y2="28516"/>
                        <a14:foregroundMark x1="59570" y1="28516" x2="41406" y2="18164"/>
                        <a14:foregroundMark x1="41406" y1="18164" x2="46680" y2="40234"/>
                        <a14:foregroundMark x1="46680" y1="40234" x2="48047" y2="22070"/>
                        <a14:foregroundMark x1="48047" y1="22070" x2="63867" y2="30078"/>
                        <a14:foregroundMark x1="63867" y1="30078" x2="56250" y2="16406"/>
                        <a14:foregroundMark x1="56250" y1="16406" x2="34961" y2="16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7203" y="6477384"/>
            <a:ext cx="3251200" cy="3251200"/>
          </a:xfrm>
          <a:prstGeom prst="rect">
            <a:avLst/>
          </a:prstGeom>
        </p:spPr>
      </p:pic>
      <p:pic>
        <p:nvPicPr>
          <p:cNvPr id="97" name="Picture 96" descr="Icon&#10;&#10;Description automatically generated">
            <a:extLst>
              <a:ext uri="{FF2B5EF4-FFF2-40B4-BE49-F238E27FC236}">
                <a16:creationId xmlns:a16="http://schemas.microsoft.com/office/drawing/2014/main" id="{D3884930-D051-226F-DCAC-C7E9422DA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8930" y="5433941"/>
            <a:ext cx="3251200" cy="3251200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E864D1A4-5D1F-2049-AFFC-27595C1B8B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252" b="92494" l="10000" r="90000">
                        <a14:foregroundMark x1="34186" y1="9796" x2="53256" y2="7252"/>
                        <a14:foregroundMark x1="53256" y1="7252" x2="62209" y2="8779"/>
                        <a14:foregroundMark x1="34186" y1="91985" x2="53140" y2="92494"/>
                        <a14:foregroundMark x1="53140" y1="92494" x2="65349" y2="88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8253" y="6053111"/>
            <a:ext cx="2192553" cy="2003891"/>
          </a:xfrm>
          <a:prstGeom prst="rect">
            <a:avLst/>
          </a:prstGeom>
        </p:spPr>
      </p:pic>
      <p:pic>
        <p:nvPicPr>
          <p:cNvPr id="102" name="Picture 101" descr="A picture containing indoor&#10;&#10;Description automatically generated">
            <a:extLst>
              <a:ext uri="{FF2B5EF4-FFF2-40B4-BE49-F238E27FC236}">
                <a16:creationId xmlns:a16="http://schemas.microsoft.com/office/drawing/2014/main" id="{5B7CFE9B-8C6F-9E1A-8D11-049431C357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32" b="89842" l="7953" r="95140">
                        <a14:foregroundMark x1="74080" y1="14447" x2="63476" y2="7449"/>
                        <a14:foregroundMark x1="63476" y1="7449" x2="17820" y2="7901"/>
                        <a14:foregroundMark x1="17820" y1="7901" x2="9278" y2="41761"/>
                        <a14:foregroundMark x1="9278" y1="41761" x2="6922" y2="59594"/>
                        <a14:foregroundMark x1="6922" y1="59594" x2="8100" y2="77201"/>
                        <a14:foregroundMark x1="8100" y1="77201" x2="18851" y2="83070"/>
                        <a14:foregroundMark x1="18851" y1="83070" x2="22386" y2="77878"/>
                        <a14:foregroundMark x1="74669" y1="41761" x2="79823" y2="76749"/>
                        <a14:foregroundMark x1="79823" y1="76749" x2="88513" y2="87585"/>
                        <a14:foregroundMark x1="88513" y1="87585" x2="95287" y2="72912"/>
                        <a14:foregroundMark x1="95287" y1="72912" x2="91900" y2="24153"/>
                        <a14:foregroundMark x1="71870" y1="6546" x2="83211" y2="4740"/>
                        <a14:foregroundMark x1="83211" y1="4740" x2="75847" y2="2032"/>
                        <a14:foregroundMark x1="17820" y1="4740" x2="20177" y2="20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591" y="3706682"/>
            <a:ext cx="3048905" cy="1987634"/>
          </a:xfrm>
          <a:prstGeom prst="rect">
            <a:avLst/>
          </a:prstGeom>
        </p:spPr>
      </p:pic>
      <p:pic>
        <p:nvPicPr>
          <p:cNvPr id="261" name="Picture 260" descr="A picture containing text, screenshot, appliance&#10;&#10;Description automatically generated">
            <a:extLst>
              <a:ext uri="{FF2B5EF4-FFF2-40B4-BE49-F238E27FC236}">
                <a16:creationId xmlns:a16="http://schemas.microsoft.com/office/drawing/2014/main" id="{24145C2F-D43D-D368-3726-7F44151DEF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44592" y="15077036"/>
            <a:ext cx="7772400" cy="45689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263" name="Picture 26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B1E6BA-5083-E141-C55F-6611D1D77A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106" y="15077036"/>
            <a:ext cx="7772400" cy="42787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DC65FC-7301-B2A0-2996-C6915E967783}"/>
              </a:ext>
            </a:extLst>
          </p:cNvPr>
          <p:cNvSpPr txBox="1"/>
          <p:nvPr/>
        </p:nvSpPr>
        <p:spPr>
          <a:xfrm>
            <a:off x="11074624" y="15740759"/>
            <a:ext cx="87629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Search and navigate task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/>
              <a:t>In some situations, it gets REALLY HARD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/>
              <a:t>Robot makes mistakes, but does </a:t>
            </a:r>
          </a:p>
          <a:p>
            <a:pPr algn="just"/>
            <a:r>
              <a:rPr lang="en-US" sz="3600" dirty="0"/>
              <a:t>better than humans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/>
              <a:t>Will you let the the AI handle it? </a:t>
            </a:r>
          </a:p>
          <a:p>
            <a:pPr algn="just"/>
            <a:endParaRPr lang="en-US" sz="3600" dirty="0"/>
          </a:p>
        </p:txBody>
      </p:sp>
      <p:pic>
        <p:nvPicPr>
          <p:cNvPr id="82" name="Picture 81" descr="A picture containing outdoor, ground, sky, mountain&#10;&#10;Description automatically generated">
            <a:extLst>
              <a:ext uri="{FF2B5EF4-FFF2-40B4-BE49-F238E27FC236}">
                <a16:creationId xmlns:a16="http://schemas.microsoft.com/office/drawing/2014/main" id="{F69D4D39-A5B3-E225-6D11-57B007399F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0672" y="6753999"/>
            <a:ext cx="9102022" cy="4796765"/>
          </a:xfrm>
          <a:prstGeom prst="rect">
            <a:avLst/>
          </a:prstGeom>
        </p:spPr>
      </p:pic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F6099F2A-D52C-BF86-D929-AEC30B2C378C}"/>
              </a:ext>
            </a:extLst>
          </p:cNvPr>
          <p:cNvSpPr/>
          <p:nvPr/>
        </p:nvSpPr>
        <p:spPr>
          <a:xfrm rot="2410632">
            <a:off x="3624957" y="6215928"/>
            <a:ext cx="1545594" cy="129505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15FA0-500B-7A52-92AD-C78E1402C4E3}"/>
              </a:ext>
            </a:extLst>
          </p:cNvPr>
          <p:cNvSpPr txBox="1"/>
          <p:nvPr/>
        </p:nvSpPr>
        <p:spPr>
          <a:xfrm>
            <a:off x="10687561" y="4765581"/>
            <a:ext cx="7637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Controlling Robots is hard</a:t>
            </a:r>
          </a:p>
          <a:p>
            <a:endParaRPr lang="en-US" sz="3600" dirty="0"/>
          </a:p>
          <a:p>
            <a:r>
              <a:rPr lang="en-US" sz="3600" dirty="0"/>
              <a:t>AI can help humans to do tasks</a:t>
            </a:r>
          </a:p>
          <a:p>
            <a:endParaRPr lang="en-US" sz="3600" dirty="0"/>
          </a:p>
          <a:p>
            <a:r>
              <a:rPr lang="en-US" sz="3600" dirty="0"/>
              <a:t>Interaction between two has challenges</a:t>
            </a:r>
          </a:p>
          <a:p>
            <a:endParaRPr lang="en-US" sz="3600" dirty="0"/>
          </a:p>
          <a:p>
            <a:endParaRPr lang="en-US" sz="3600" dirty="0"/>
          </a:p>
          <a:p>
            <a:pPr algn="just"/>
            <a:endParaRPr lang="en-US" sz="3600" dirty="0"/>
          </a:p>
        </p:txBody>
      </p:sp>
      <p:pic>
        <p:nvPicPr>
          <p:cNvPr id="61" name="Picture 60" descr="A black computer monitor&#10;&#10;Description automatically generated with medium confidence">
            <a:extLst>
              <a:ext uri="{FF2B5EF4-FFF2-40B4-BE49-F238E27FC236}">
                <a16:creationId xmlns:a16="http://schemas.microsoft.com/office/drawing/2014/main" id="{9621F97C-9994-03F2-9541-755DAA516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351" b="95702" l="3827" r="96987">
                        <a14:foregroundMark x1="54723" y1="79474" x2="57329" y2="93596"/>
                        <a14:foregroundMark x1="57329" y1="93596" x2="70195" y2="96667"/>
                        <a14:foregroundMark x1="70195" y1="96667" x2="57329" y2="91579"/>
                        <a14:foregroundMark x1="57329" y1="91579" x2="36808" y2="91579"/>
                        <a14:foregroundMark x1="60342" y1="97719" x2="72964" y2="95702"/>
                        <a14:foregroundMark x1="72964" y1="95702" x2="65065" y2="91579"/>
                        <a14:foregroundMark x1="62296" y1="73333" x2="75651" y2="74386"/>
                        <a14:foregroundMark x1="75651" y1="74386" x2="88599" y2="73772"/>
                        <a14:foregroundMark x1="88599" y1="73772" x2="94300" y2="15702"/>
                        <a14:foregroundMark x1="94300" y1="15702" x2="82818" y2="9474"/>
                        <a14:foregroundMark x1="82818" y1="9474" x2="56189" y2="8421"/>
                        <a14:foregroundMark x1="56189" y1="8421" x2="14007" y2="12281"/>
                        <a14:foregroundMark x1="14007" y1="12281" x2="3827" y2="21404"/>
                        <a14:foregroundMark x1="3827" y1="21404" x2="4805" y2="64035"/>
                        <a14:foregroundMark x1="4805" y1="64035" x2="13274" y2="72368"/>
                        <a14:foregroundMark x1="90554" y1="28684" x2="90554" y2="14123"/>
                        <a14:foregroundMark x1="90554" y1="14123" x2="87704" y2="6404"/>
                        <a14:foregroundMark x1="91450" y1="79474" x2="97068" y2="66228"/>
                        <a14:foregroundMark x1="97068" y1="66228" x2="96173" y2="5351"/>
                        <a14:foregroundMark x1="43404" y1="6404" x2="3827" y2="84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6873" y="3392579"/>
            <a:ext cx="2817058" cy="2615840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565B5D55-963B-688C-82DB-B06EB34A710B}"/>
              </a:ext>
            </a:extLst>
          </p:cNvPr>
          <p:cNvSpPr/>
          <p:nvPr/>
        </p:nvSpPr>
        <p:spPr>
          <a:xfrm>
            <a:off x="6395422" y="11566858"/>
            <a:ext cx="3307198" cy="131680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Search and Rescue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C882DFC-C14D-5650-22B8-23F0E7841885}"/>
              </a:ext>
            </a:extLst>
          </p:cNvPr>
          <p:cNvSpPr/>
          <p:nvPr/>
        </p:nvSpPr>
        <p:spPr>
          <a:xfrm>
            <a:off x="3043243" y="12739651"/>
            <a:ext cx="2681383" cy="153306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Space Exploration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D3F59ED1-6D75-9BC2-0060-0CA26A463F40}"/>
              </a:ext>
            </a:extLst>
          </p:cNvPr>
          <p:cNvSpPr/>
          <p:nvPr/>
        </p:nvSpPr>
        <p:spPr>
          <a:xfrm>
            <a:off x="76800" y="11362154"/>
            <a:ext cx="2438833" cy="1306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Natural Disasters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D6FCE17-BDCE-C86C-D78E-46C670060178}"/>
              </a:ext>
            </a:extLst>
          </p:cNvPr>
          <p:cNvSpPr/>
          <p:nvPr/>
        </p:nvSpPr>
        <p:spPr>
          <a:xfrm>
            <a:off x="0" y="28451908"/>
            <a:ext cx="29260800" cy="8088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University of New Brunswick		HCI Lab | </a:t>
            </a:r>
            <a:r>
              <a:rPr lang="en-US" sz="2400" dirty="0" err="1"/>
              <a:t>hci.github.io</a:t>
            </a:r>
            <a:r>
              <a:rPr lang="en-US" sz="2400" dirty="0"/>
              <a:t>			Daniel J. Rea	Pouya Pournasir		{</a:t>
            </a:r>
            <a:r>
              <a:rPr lang="en-US" sz="2400" dirty="0" err="1"/>
              <a:t>daniel.rea</a:t>
            </a:r>
            <a:r>
              <a:rPr lang="en-US" sz="2400" dirty="0"/>
              <a:t>, </a:t>
            </a:r>
            <a:r>
              <a:rPr lang="en-US" sz="2400" dirty="0" err="1"/>
              <a:t>pouya.pournasir</a:t>
            </a:r>
            <a:r>
              <a:rPr lang="en-US" sz="2400" dirty="0"/>
              <a:t>} @ </a:t>
            </a:r>
            <a:r>
              <a:rPr lang="en-US" sz="2400" dirty="0" err="1"/>
              <a:t>unb.ca</a:t>
            </a:r>
            <a:endParaRPr lang="en-US" sz="2400" dirty="0"/>
          </a:p>
        </p:txBody>
      </p:sp>
      <p:sp>
        <p:nvSpPr>
          <p:cNvPr id="79" name="Alternate Process 78">
            <a:extLst>
              <a:ext uri="{FF2B5EF4-FFF2-40B4-BE49-F238E27FC236}">
                <a16:creationId xmlns:a16="http://schemas.microsoft.com/office/drawing/2014/main" id="{7DFD606A-ABDF-0A99-BECA-5B5D05DCD7A8}"/>
              </a:ext>
            </a:extLst>
          </p:cNvPr>
          <p:cNvSpPr/>
          <p:nvPr/>
        </p:nvSpPr>
        <p:spPr>
          <a:xfrm>
            <a:off x="619818" y="20964424"/>
            <a:ext cx="6414084" cy="34768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0" i="0" u="none" strike="noStrike" dirty="0" err="1">
                <a:solidFill>
                  <a:schemeClr val="tx1"/>
                </a:solidFill>
                <a:effectLst/>
                <a:latin typeface="ui-monospace"/>
              </a:rPr>
              <a:t>Uuh</a:t>
            </a:r>
            <a:r>
              <a:rPr lang="en-CA" sz="3600" b="0" i="0" u="none" strike="noStrike" dirty="0">
                <a:solidFill>
                  <a:schemeClr val="tx1"/>
                </a:solidFill>
                <a:effectLst/>
                <a:latin typeface="ui-monospace"/>
              </a:rPr>
              <a:t>! I did some mistakes and lost 200 points. You lost 250. Together, we lost 450 points overall. I am sorry about this. I know your experiment reward might be at stake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0" name="Alternate Process 79">
            <a:extLst>
              <a:ext uri="{FF2B5EF4-FFF2-40B4-BE49-F238E27FC236}">
                <a16:creationId xmlns:a16="http://schemas.microsoft.com/office/drawing/2014/main" id="{A5BCF3F6-C09E-4079-9C69-9264CAA3CE23}"/>
              </a:ext>
            </a:extLst>
          </p:cNvPr>
          <p:cNvSpPr/>
          <p:nvPr/>
        </p:nvSpPr>
        <p:spPr>
          <a:xfrm>
            <a:off x="21384945" y="21148537"/>
            <a:ext cx="6790345" cy="303995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0" i="0" u="none" strike="noStrike" dirty="0">
                <a:solidFill>
                  <a:schemeClr val="tx1"/>
                </a:solidFill>
                <a:effectLst/>
                <a:latin typeface="ui-monospace"/>
              </a:rPr>
              <a:t>Scores Lost: 200</a:t>
            </a:r>
          </a:p>
          <a:p>
            <a:pPr algn="ctr"/>
            <a:r>
              <a:rPr lang="en-CA" sz="3600" b="0" i="0" u="none" strike="noStrike" dirty="0">
                <a:solidFill>
                  <a:schemeClr val="tx1"/>
                </a:solidFill>
                <a:effectLst/>
                <a:latin typeface="ui-monospace"/>
              </a:rPr>
              <a:t> </a:t>
            </a:r>
            <a:r>
              <a:rPr lang="en-CA" sz="3600" b="0" i="0" u="none" strike="noStrike" dirty="0" err="1">
                <a:solidFill>
                  <a:schemeClr val="tx1"/>
                </a:solidFill>
                <a:effectLst/>
                <a:latin typeface="ui-monospace"/>
              </a:rPr>
              <a:t>LogError</a:t>
            </a:r>
            <a:r>
              <a:rPr lang="en-CA" sz="3600" b="0" i="0" u="none" strike="noStrike" dirty="0">
                <a:solidFill>
                  <a:schemeClr val="tx1"/>
                </a:solidFill>
                <a:effectLst/>
                <a:latin typeface="ui-monospace"/>
              </a:rPr>
              <a:t>: Uncalibrated sensors.</a:t>
            </a:r>
          </a:p>
          <a:p>
            <a:pPr algn="ctr"/>
            <a:r>
              <a:rPr lang="en-CA" sz="3600" b="0" i="0" u="none" strike="noStrike" dirty="0" err="1">
                <a:solidFill>
                  <a:schemeClr val="tx1"/>
                </a:solidFill>
                <a:effectLst/>
                <a:latin typeface="ui-monospace"/>
              </a:rPr>
              <a:t>LogWarning</a:t>
            </a:r>
            <a:r>
              <a:rPr lang="en-CA" sz="3600" b="0" i="0" u="none" strike="noStrike" dirty="0">
                <a:solidFill>
                  <a:schemeClr val="tx1"/>
                </a:solidFill>
                <a:effectLst/>
                <a:latin typeface="ui-monospace"/>
              </a:rPr>
              <a:t>: System loss: 200. User loss: 250. Total loss: 450. Experiment Reward at stake</a:t>
            </a:r>
            <a:r>
              <a:rPr lang="en-CA" sz="3600" b="0" i="0" u="none" strike="noStrike" dirty="0">
                <a:solidFill>
                  <a:schemeClr val="bg1"/>
                </a:solidFill>
                <a:effectLst/>
                <a:latin typeface="ui-monospace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EAFCEDF0-2834-B594-AC8F-7D0FD11540B0}"/>
              </a:ext>
            </a:extLst>
          </p:cNvPr>
          <p:cNvCxnSpPr>
            <a:stCxn id="9" idx="1"/>
            <a:endCxn id="79" idx="2"/>
          </p:cNvCxnSpPr>
          <p:nvPr/>
        </p:nvCxnSpPr>
        <p:spPr>
          <a:xfrm rot="10800000">
            <a:off x="3826861" y="24441236"/>
            <a:ext cx="4476867" cy="1105618"/>
          </a:xfrm>
          <a:prstGeom prst="bentConnector2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A81951D7-8F7D-126B-8745-463E51FD18B1}"/>
              </a:ext>
            </a:extLst>
          </p:cNvPr>
          <p:cNvCxnSpPr>
            <a:stCxn id="14" idx="3"/>
            <a:endCxn id="80" idx="2"/>
          </p:cNvCxnSpPr>
          <p:nvPr/>
        </p:nvCxnSpPr>
        <p:spPr>
          <a:xfrm flipV="1">
            <a:off x="20450223" y="24188489"/>
            <a:ext cx="4329895" cy="1360422"/>
          </a:xfrm>
          <a:prstGeom prst="bentConnector2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55DA95B1-FDE8-E0C1-167E-DD292B3A98FC}"/>
              </a:ext>
            </a:extLst>
          </p:cNvPr>
          <p:cNvSpPr/>
          <p:nvPr/>
        </p:nvSpPr>
        <p:spPr>
          <a:xfrm>
            <a:off x="9955088" y="9152381"/>
            <a:ext cx="9102022" cy="3872753"/>
          </a:xfrm>
          <a:prstGeom prst="roundRect">
            <a:avLst/>
          </a:prstGeom>
          <a:solidFill>
            <a:srgbClr val="DDEE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Q: How can humans trust AI more</a:t>
            </a:r>
            <a:r>
              <a:rPr lang="en-CA" sz="36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when in charge of a rob</a:t>
            </a:r>
            <a:r>
              <a:rPr lang="en-CA" sz="3600" dirty="0">
                <a:solidFill>
                  <a:schemeClr val="tx1"/>
                </a:solidFill>
              </a:rPr>
              <a:t>ot?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	A: Social Interfaces can bring benefits of	 human-human interaction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EB0D66D2-1EB6-C09C-C3F9-3F696308F2D8}"/>
              </a:ext>
            </a:extLst>
          </p:cNvPr>
          <p:cNvSpPr/>
          <p:nvPr/>
        </p:nvSpPr>
        <p:spPr>
          <a:xfrm>
            <a:off x="12269615" y="8704350"/>
            <a:ext cx="4368800" cy="1024234"/>
          </a:xfrm>
          <a:prstGeom prst="roundRect">
            <a:avLst/>
          </a:prstGeom>
          <a:solidFill>
            <a:srgbClr val="B8D6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Crux of Research</a:t>
            </a:r>
          </a:p>
        </p:txBody>
      </p:sp>
    </p:spTree>
    <p:extLst>
      <p:ext uri="{BB962C8B-B14F-4D97-AF65-F5344CB8AC3E}">
        <p14:creationId xmlns:p14="http://schemas.microsoft.com/office/powerpoint/2010/main" val="28219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C76E-1E7F-7853-E706-E39BFE7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725B-2360-1DB7-B327-ADB4FCE7F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Controlling Robots is hard</a:t>
            </a:r>
          </a:p>
          <a:p>
            <a:r>
              <a:rPr lang="en-US" dirty="0"/>
              <a:t>AI can help do tasks for humans</a:t>
            </a:r>
          </a:p>
          <a:p>
            <a:r>
              <a:rPr lang="en-US" dirty="0"/>
              <a:t>Humans and AI both controlling robots can make it easier </a:t>
            </a:r>
          </a:p>
          <a:p>
            <a:r>
              <a:rPr lang="en-US" dirty="0"/>
              <a:t> Still a challenging dynamic:</a:t>
            </a:r>
          </a:p>
          <a:p>
            <a:pPr lvl="1"/>
            <a:r>
              <a:rPr lang="en-US" dirty="0"/>
              <a:t>Workload</a:t>
            </a:r>
          </a:p>
          <a:p>
            <a:pPr lvl="1"/>
            <a:r>
              <a:rPr lang="en-US" dirty="0"/>
              <a:t>Decision Making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Our research question: How can humans trust AI more when both in charge</a:t>
            </a:r>
          </a:p>
          <a:p>
            <a:r>
              <a:rPr lang="en-US" dirty="0"/>
              <a:t>Our Solution: Social Interfaces can bring benefits of human-human interaction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6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224</TotalTime>
  <Words>290</Words>
  <Application>Microsoft Macintosh PowerPoint</Application>
  <PresentationFormat>Custom</PresentationFormat>
  <Paragraphs>51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ui-monospace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Pouya Pournasir</dc:creator>
  <cp:lastModifiedBy>Pouya Pournasir</cp:lastModifiedBy>
  <cp:revision>4</cp:revision>
  <dcterms:created xsi:type="dcterms:W3CDTF">2023-03-29T00:52:02Z</dcterms:created>
  <dcterms:modified xsi:type="dcterms:W3CDTF">2023-04-02T18:50:43Z</dcterms:modified>
</cp:coreProperties>
</file>